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1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300" r:id="rId22"/>
    <p:sldId id="276" r:id="rId23"/>
    <p:sldId id="277" r:id="rId24"/>
    <p:sldId id="278" r:id="rId25"/>
    <p:sldId id="279" r:id="rId26"/>
    <p:sldId id="280" r:id="rId27"/>
    <p:sldId id="281" r:id="rId28"/>
    <p:sldId id="282" r:id="rId29"/>
    <p:sldId id="283" r:id="rId30"/>
    <p:sldId id="301" r:id="rId31"/>
    <p:sldId id="302" r:id="rId32"/>
    <p:sldId id="284" r:id="rId33"/>
    <p:sldId id="285" r:id="rId34"/>
    <p:sldId id="286" r:id="rId35"/>
    <p:sldId id="287" r:id="rId36"/>
    <p:sldId id="288" r:id="rId37"/>
    <p:sldId id="289" r:id="rId38"/>
    <p:sldId id="290" r:id="rId39"/>
    <p:sldId id="303" r:id="rId40"/>
    <p:sldId id="291" r:id="rId41"/>
    <p:sldId id="292" r:id="rId42"/>
    <p:sldId id="293" r:id="rId43"/>
    <p:sldId id="294" r:id="rId44"/>
    <p:sldId id="295" r:id="rId45"/>
    <p:sldId id="296" r:id="rId46"/>
    <p:sldId id="297" r:id="rId47"/>
    <p:sldId id="298" r:id="rId48"/>
    <p:sldId id="29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408475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089077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086378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173077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071589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433061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951736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142184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90850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556798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807107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04110700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iologydiscussion.com/wp-content/uploads/2015/09/clip_image00447.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iologydiscussion.com/wp-content/uploads/2015/09/clip_image01029.jp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7772400" cy="914400"/>
          </a:xfrm>
        </p:spPr>
        <p:txBody>
          <a:bodyPr>
            <a:normAutofit/>
          </a:bodyPr>
          <a:lstStyle/>
          <a:p>
            <a:r>
              <a:rPr lang="en-US" dirty="0" smtClean="0">
                <a:solidFill>
                  <a:srgbClr val="0070C0"/>
                </a:solidFill>
                <a:latin typeface="Adobe Gothic Std B" pitchFamily="34" charset="-128"/>
                <a:ea typeface="Adobe Gothic Std B" pitchFamily="34" charset="-128"/>
              </a:rPr>
              <a:t>         Plant </a:t>
            </a:r>
            <a:r>
              <a:rPr lang="en-US" dirty="0">
                <a:solidFill>
                  <a:srgbClr val="0070C0"/>
                </a:solidFill>
                <a:latin typeface="Adobe Gothic Std B" pitchFamily="34" charset="-128"/>
                <a:ea typeface="Adobe Gothic Std B" pitchFamily="34" charset="-128"/>
              </a:rPr>
              <a:t>Biotechnology</a:t>
            </a:r>
          </a:p>
        </p:txBody>
      </p:sp>
      <p:pic>
        <p:nvPicPr>
          <p:cNvPr id="1026" name="Picture 2" descr="G:\BMS\NDt\plant biotech\plant gene transfer\bayer-ginkgo-bioworks-plant-microbiome-biotech-764x37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43000"/>
            <a:ext cx="91440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839200" cy="6553200"/>
          </a:xfrm>
        </p:spPr>
        <p:txBody>
          <a:bodyPr>
            <a:normAutofit/>
          </a:bodyPr>
          <a:lstStyle/>
          <a:p>
            <a:pPr marL="0" indent="0">
              <a:lnSpc>
                <a:spcPct val="150000"/>
              </a:lnSpc>
              <a:buNone/>
            </a:pPr>
            <a:r>
              <a:rPr lang="en-US" sz="2800" b="1" dirty="0" smtClean="0">
                <a:latin typeface="Times New Roman" pitchFamily="18" charset="0"/>
                <a:cs typeface="Times New Roman" pitchFamily="18" charset="0"/>
              </a:rPr>
              <a:t>Introduction:</a:t>
            </a:r>
            <a:r>
              <a:rPr lang="en-US" sz="2800" dirty="0" smtClean="0">
                <a:latin typeface="Times New Roman" pitchFamily="18" charset="0"/>
                <a:cs typeface="Times New Roman" pitchFamily="18" charset="0"/>
              </a:rPr>
              <a:t> </a:t>
            </a:r>
          </a:p>
          <a:p>
            <a:pPr marL="0" indent="0" algn="just">
              <a:lnSpc>
                <a:spcPct val="150000"/>
              </a:lnSpc>
              <a:buNone/>
            </a:pPr>
            <a:r>
              <a:rPr lang="en-US" sz="2400" dirty="0" smtClean="0">
                <a:latin typeface="Times New Roman" pitchFamily="18" charset="0"/>
                <a:cs typeface="Times New Roman" pitchFamily="18" charset="0"/>
              </a:rPr>
              <a:t>			Plant </a:t>
            </a:r>
            <a:r>
              <a:rPr lang="en-US" sz="2400" dirty="0">
                <a:latin typeface="Times New Roman" pitchFamily="18" charset="0"/>
                <a:cs typeface="Times New Roman" pitchFamily="18" charset="0"/>
              </a:rPr>
              <a:t>biotechnology is a set of techniques used to adapt plants for specific needs or opportunities. </a:t>
            </a:r>
            <a:endParaRPr lang="en-US" sz="2400"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Present </a:t>
            </a:r>
            <a:r>
              <a:rPr lang="en-US" sz="2400" dirty="0">
                <a:latin typeface="Times New Roman" pitchFamily="18" charset="0"/>
                <a:cs typeface="Times New Roman" pitchFamily="18" charset="0"/>
              </a:rPr>
              <a:t>definition of biotechnology </a:t>
            </a:r>
            <a:r>
              <a:rPr lang="en-US" sz="2400" b="1" dirty="0">
                <a:latin typeface="Times New Roman" pitchFamily="18" charset="0"/>
                <a:cs typeface="Times New Roman" pitchFamily="18" charset="0"/>
              </a:rPr>
              <a:t>“Any technological application that uses biological systems, living organisms, or </a:t>
            </a:r>
            <a:r>
              <a:rPr lang="en-US" sz="2400" b="1" dirty="0" smtClean="0">
                <a:latin typeface="Times New Roman" pitchFamily="18" charset="0"/>
                <a:cs typeface="Times New Roman" pitchFamily="18" charset="0"/>
              </a:rPr>
              <a:t>derivatives, theory to </a:t>
            </a:r>
            <a:r>
              <a:rPr lang="en-US" sz="2400" b="1" dirty="0">
                <a:latin typeface="Times New Roman" pitchFamily="18" charset="0"/>
                <a:cs typeface="Times New Roman" pitchFamily="18" charset="0"/>
              </a:rPr>
              <a:t>make or modify products or processes for specific use</a:t>
            </a:r>
            <a:r>
              <a:rPr lang="en-US" sz="2400" b="1"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The </a:t>
            </a:r>
            <a:r>
              <a:rPr lang="en-US" sz="2400" dirty="0">
                <a:latin typeface="Times New Roman" pitchFamily="18" charset="0"/>
                <a:cs typeface="Times New Roman" pitchFamily="18" charset="0"/>
              </a:rPr>
              <a:t>field of plant biotechnology is concerned with developing ways to improve the production of plants in order to supply the world’s needs for food, fiber and fuel</a:t>
            </a:r>
            <a:r>
              <a:rPr lang="en-US" sz="2400" dirty="0" smtClean="0">
                <a:latin typeface="Times New Roman" pitchFamily="18" charset="0"/>
                <a:cs typeface="Times New Roman" pitchFamily="18" charset="0"/>
              </a:rPr>
              <a:t>.</a:t>
            </a:r>
          </a:p>
          <a:p>
            <a:pPr marL="0" indent="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In addition, plants provide us with many pharmaceuticals and industrial compounds. As our population grows, our needs also grow. To increase the quantity of crop production as well as to produce specific characteristics in plants, biotechnologists are using selective gene techniques. </a:t>
            </a:r>
          </a:p>
        </p:txBody>
      </p:sp>
    </p:spTree>
    <p:extLst>
      <p:ext uri="{BB962C8B-B14F-4D97-AF65-F5344CB8AC3E}">
        <p14:creationId xmlns="" xmlns:p14="http://schemas.microsoft.com/office/powerpoint/2010/main" val="3144731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15400" cy="6705600"/>
          </a:xfrm>
        </p:spPr>
        <p:txBody>
          <a:bodyPr>
            <a:normAutofit/>
          </a:bodyPr>
          <a:lstStyle/>
          <a:p>
            <a:pPr marL="0" indent="0" algn="just">
              <a:lnSpc>
                <a:spcPct val="200000"/>
              </a:lnSpc>
              <a:buNone/>
            </a:pPr>
            <a:r>
              <a:rPr lang="en-US" sz="2400" b="1" dirty="0">
                <a:latin typeface="Times New Roman" pitchFamily="18" charset="0"/>
                <a:cs typeface="Times New Roman" pitchFamily="18" charset="0"/>
              </a:rPr>
              <a:t>Applications of Plant Tissue Culture in production of secondary metabolites</a:t>
            </a:r>
            <a:r>
              <a:rPr lang="en-US" sz="2400" b="1"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marL="0" indent="0" algn="just">
              <a:lnSpc>
                <a:spcPct val="200000"/>
              </a:lnSpc>
              <a:buNone/>
            </a:pPr>
            <a:r>
              <a:rPr lang="en-US" sz="2400" dirty="0" smtClean="0">
                <a:latin typeface="Times New Roman" pitchFamily="18" charset="0"/>
                <a:cs typeface="Times New Roman" pitchFamily="18" charset="0"/>
              </a:rPr>
              <a:t>a</a:t>
            </a:r>
            <a:r>
              <a:rPr lang="en-US" sz="2400" dirty="0">
                <a:latin typeface="Times New Roman" pitchFamily="18" charset="0"/>
                <a:cs typeface="Times New Roman" pitchFamily="18" charset="0"/>
              </a:rPr>
              <a:t>. Production-Selection of cell lines for high yield of secondary</a:t>
            </a:r>
          </a:p>
          <a:p>
            <a:pPr marL="0" indent="0" algn="just">
              <a:lnSpc>
                <a:spcPct val="200000"/>
              </a:lnSpc>
              <a:buNone/>
            </a:pPr>
            <a:r>
              <a:rPr lang="en-US" sz="2400" dirty="0">
                <a:latin typeface="Times New Roman" pitchFamily="18" charset="0"/>
                <a:cs typeface="Times New Roman" pitchFamily="18" charset="0"/>
              </a:rPr>
              <a:t>Metabolites</a:t>
            </a:r>
          </a:p>
          <a:p>
            <a:pPr marL="0" indent="0" algn="just">
              <a:lnSpc>
                <a:spcPct val="200000"/>
              </a:lnSpc>
              <a:buNone/>
            </a:pPr>
            <a:r>
              <a:rPr lang="en-US" sz="2400" dirty="0">
                <a:latin typeface="Times New Roman" pitchFamily="18" charset="0"/>
                <a:cs typeface="Times New Roman" pitchFamily="18" charset="0"/>
              </a:rPr>
              <a:t>b. Elicitors induced production of secondary metabolites</a:t>
            </a:r>
          </a:p>
          <a:p>
            <a:pPr marL="0" indent="0" algn="just">
              <a:lnSpc>
                <a:spcPct val="200000"/>
              </a:lnSpc>
              <a:buNone/>
            </a:pPr>
            <a:r>
              <a:rPr lang="en-US" sz="2400" dirty="0">
                <a:latin typeface="Times New Roman" pitchFamily="18" charset="0"/>
                <a:cs typeface="Times New Roman" pitchFamily="18" charset="0"/>
              </a:rPr>
              <a:t>c. Biotransformation using Plant Cell Culture</a:t>
            </a:r>
          </a:p>
          <a:p>
            <a:pPr marL="0" indent="0" algn="just">
              <a:lnSpc>
                <a:spcPct val="200000"/>
              </a:lnSpc>
              <a:buNone/>
            </a:pPr>
            <a:r>
              <a:rPr lang="en-US" sz="2400" dirty="0">
                <a:latin typeface="Times New Roman" pitchFamily="18" charset="0"/>
                <a:cs typeface="Times New Roman" pitchFamily="18" charset="0"/>
              </a:rPr>
              <a:t>d. Types of cultures, Transgenic plants, Gene Trans</a:t>
            </a: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185739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marL="0" indent="0">
              <a:buNone/>
            </a:pPr>
            <a:endParaRPr lang="en-US" sz="4000" b="1" dirty="0" smtClean="0">
              <a:latin typeface="Times New Roman" pitchFamily="18" charset="0"/>
              <a:cs typeface="Times New Roman" pitchFamily="18" charset="0"/>
            </a:endParaRPr>
          </a:p>
          <a:p>
            <a:pPr marL="0" indent="0">
              <a:buNone/>
            </a:pPr>
            <a:endParaRPr lang="en-US" sz="4000" b="1" dirty="0">
              <a:latin typeface="Times New Roman" pitchFamily="18" charset="0"/>
              <a:cs typeface="Times New Roman" pitchFamily="18" charset="0"/>
            </a:endParaRPr>
          </a:p>
          <a:p>
            <a:pPr marL="0" indent="0">
              <a:buNone/>
            </a:pPr>
            <a:endParaRPr lang="en-US" sz="4000" b="1" dirty="0" smtClean="0">
              <a:latin typeface="Times New Roman" pitchFamily="18" charset="0"/>
              <a:cs typeface="Times New Roman" pitchFamily="18" charset="0"/>
            </a:endParaRPr>
          </a:p>
          <a:p>
            <a:pPr marL="0" indent="0" algn="ctr">
              <a:buNone/>
            </a:pPr>
            <a:r>
              <a:rPr lang="en-US" sz="4000" b="1" dirty="0" smtClean="0">
                <a:latin typeface="Times New Roman" pitchFamily="18" charset="0"/>
                <a:cs typeface="Times New Roman" pitchFamily="18" charset="0"/>
              </a:rPr>
              <a:t>   What are secondary metabolites?</a:t>
            </a:r>
            <a:endParaRPr lang="en-US" sz="40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186974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324600"/>
          </a:xfrm>
        </p:spPr>
        <p:txBody>
          <a:bodyPr/>
          <a:lstStyle/>
          <a:p>
            <a:pPr marL="0" indent="0">
              <a:buNone/>
            </a:pPr>
            <a:endParaRPr lang="en-US" sz="4000" b="1" dirty="0" smtClean="0">
              <a:latin typeface="Times New Roman" pitchFamily="18" charset="0"/>
              <a:cs typeface="Times New Roman" pitchFamily="18" charset="0"/>
            </a:endParaRPr>
          </a:p>
          <a:p>
            <a:pPr marL="0" indent="0">
              <a:buNone/>
            </a:pPr>
            <a:endParaRPr lang="en-US" sz="4000" b="1" dirty="0">
              <a:latin typeface="Times New Roman" pitchFamily="18" charset="0"/>
              <a:cs typeface="Times New Roman" pitchFamily="18" charset="0"/>
            </a:endParaRPr>
          </a:p>
          <a:p>
            <a:pPr marL="0" indent="0" algn="ctr">
              <a:buNone/>
            </a:pPr>
            <a:r>
              <a:rPr lang="en-US" sz="4000" b="1" dirty="0" smtClean="0">
                <a:latin typeface="Times New Roman" pitchFamily="18" charset="0"/>
                <a:cs typeface="Times New Roman" pitchFamily="18" charset="0"/>
              </a:rPr>
              <a:t>Why do plants produce secondary metabolites?</a:t>
            </a:r>
            <a:endParaRPr lang="en-US" sz="40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445080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382000" cy="5668963"/>
          </a:xfrm>
        </p:spPr>
        <p:txBody>
          <a:bodyPr>
            <a:normAutofit/>
          </a:bodyPr>
          <a:lstStyle/>
          <a:p>
            <a:pPr marL="0" indent="0" algn="ctr">
              <a:buNone/>
            </a:pPr>
            <a:endParaRPr lang="en-US" sz="4000" b="1" dirty="0" smtClean="0">
              <a:latin typeface="Times New Roman" pitchFamily="18" charset="0"/>
              <a:cs typeface="Times New Roman" pitchFamily="18" charset="0"/>
            </a:endParaRPr>
          </a:p>
          <a:p>
            <a:pPr marL="0" indent="0" algn="ctr">
              <a:buNone/>
            </a:pPr>
            <a:endParaRPr lang="en-US" sz="4000" b="1" dirty="0">
              <a:latin typeface="Times New Roman" pitchFamily="18" charset="0"/>
              <a:cs typeface="Times New Roman" pitchFamily="18" charset="0"/>
            </a:endParaRPr>
          </a:p>
          <a:p>
            <a:pPr marL="0" indent="0" algn="ctr">
              <a:buNone/>
            </a:pPr>
            <a:endParaRPr lang="en-US" sz="4000" b="1" dirty="0" smtClean="0">
              <a:latin typeface="Times New Roman" pitchFamily="18" charset="0"/>
              <a:cs typeface="Times New Roman" pitchFamily="18" charset="0"/>
            </a:endParaRPr>
          </a:p>
          <a:p>
            <a:pPr marL="0" indent="0" algn="ctr">
              <a:buNone/>
            </a:pPr>
            <a:r>
              <a:rPr lang="en-US" sz="4000" b="1" dirty="0" smtClean="0">
                <a:latin typeface="Times New Roman" pitchFamily="18" charset="0"/>
                <a:cs typeface="Times New Roman" pitchFamily="18" charset="0"/>
              </a:rPr>
              <a:t>Why in vitro process was selected?</a:t>
            </a:r>
            <a:endParaRPr lang="en-US" sz="40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4198608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91600" cy="6477000"/>
          </a:xfrm>
        </p:spPr>
        <p:txBody>
          <a:bodyPr>
            <a:normAutofit/>
          </a:bodyPr>
          <a:lstStyle/>
          <a:p>
            <a:pPr marL="514350" indent="-514350" algn="just">
              <a:buAutoNum type="alphaLcPeriod"/>
            </a:pPr>
            <a:r>
              <a:rPr lang="en-US" sz="2800" b="1" dirty="0" smtClean="0">
                <a:latin typeface="Times New Roman" pitchFamily="18" charset="0"/>
                <a:cs typeface="Times New Roman" pitchFamily="18" charset="0"/>
              </a:rPr>
              <a:t>Production-Selection </a:t>
            </a:r>
            <a:r>
              <a:rPr lang="en-US" sz="2800" b="1" dirty="0">
                <a:latin typeface="Times New Roman" pitchFamily="18" charset="0"/>
                <a:cs typeface="Times New Roman" pitchFamily="18" charset="0"/>
              </a:rPr>
              <a:t>of cell lines for high yield of </a:t>
            </a:r>
            <a:r>
              <a:rPr lang="en-US" sz="2800" b="1" dirty="0" smtClean="0">
                <a:latin typeface="Times New Roman" pitchFamily="18" charset="0"/>
                <a:cs typeface="Times New Roman" pitchFamily="18" charset="0"/>
              </a:rPr>
              <a:t>    secondary Metabolites</a:t>
            </a:r>
          </a:p>
          <a:p>
            <a:pPr marL="0" indent="0" algn="just">
              <a:buNone/>
            </a:pPr>
            <a:endParaRPr lang="en-US" sz="2800" b="1" dirty="0">
              <a:latin typeface="Times New Roman" pitchFamily="18" charset="0"/>
              <a:cs typeface="Times New Roman" pitchFamily="18" charset="0"/>
            </a:endParaRPr>
          </a:p>
          <a:p>
            <a:pPr algn="just" fontAlgn="base">
              <a:lnSpc>
                <a:spcPct val="110000"/>
              </a:lnSpc>
            </a:pPr>
            <a:r>
              <a:rPr lang="en-US" sz="2400" dirty="0">
                <a:latin typeface="Times New Roman" pitchFamily="18" charset="0"/>
                <a:cs typeface="Times New Roman" pitchFamily="18" charset="0"/>
              </a:rPr>
              <a:t>The very purpose of tissue culture is to produce high amounts of secondary metabolites. However, in general, majority of callus and suspension cultures produce less quantities of secondary metabolites. This is mainly due to the lack of fully differentiated cells in the cultures.</a:t>
            </a:r>
          </a:p>
          <a:p>
            <a:pPr algn="just"/>
            <a:r>
              <a:rPr lang="en-US" sz="2400" dirty="0">
                <a:latin typeface="Times New Roman" pitchFamily="18" charset="0"/>
                <a:cs typeface="Times New Roman" pitchFamily="18" charset="0"/>
              </a:rPr>
              <a:t>Some special techniques have been devised to select cell lines that can produce higher amounts of desired metabolites. These methods are ultimately useful for the separation of producer cells from the non-producer cells. </a:t>
            </a:r>
            <a:endParaRPr lang="en-US" sz="2400" dirty="0" smtClean="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The techniques commonly employed for cell line selection are cell cloning, visual or chemical analysis and selection for resistance.</a:t>
            </a: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2735043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Autofit/>
          </a:bodyPr>
          <a:lstStyle/>
          <a:p>
            <a:pPr algn="just" fontAlgn="base"/>
            <a:endParaRPr lang="en-US" sz="2400" b="1" dirty="0" smtClean="0">
              <a:latin typeface="Times New Roman" pitchFamily="18" charset="0"/>
              <a:cs typeface="Times New Roman" pitchFamily="18" charset="0"/>
            </a:endParaRPr>
          </a:p>
          <a:p>
            <a:pPr algn="just" fontAlgn="base"/>
            <a:r>
              <a:rPr lang="en-US" sz="2800" b="1" dirty="0" smtClean="0">
                <a:latin typeface="Times New Roman" pitchFamily="18" charset="0"/>
                <a:cs typeface="Times New Roman" pitchFamily="18" charset="0"/>
              </a:rPr>
              <a:t>Cell </a:t>
            </a:r>
            <a:r>
              <a:rPr lang="en-US" sz="2800" b="1" dirty="0">
                <a:latin typeface="Times New Roman" pitchFamily="18" charset="0"/>
                <a:cs typeface="Times New Roman" pitchFamily="18" charset="0"/>
              </a:rPr>
              <a:t>Cloning:</a:t>
            </a:r>
            <a:endParaRPr lang="en-US" sz="2800" dirty="0">
              <a:latin typeface="Times New Roman" pitchFamily="18" charset="0"/>
              <a:cs typeface="Times New Roman" pitchFamily="18" charset="0"/>
            </a:endParaRPr>
          </a:p>
          <a:p>
            <a:pPr marL="400050" lvl="1" indent="0" algn="just" fontAlgn="base">
              <a:buNone/>
            </a:pPr>
            <a:r>
              <a:rPr lang="en-US" sz="2400" dirty="0">
                <a:latin typeface="Times New Roman" pitchFamily="18" charset="0"/>
                <a:cs typeface="Times New Roman" pitchFamily="18" charset="0"/>
              </a:rPr>
              <a:t>This is a simple procedure and involves the growth of single cells (taken from a suspension cultures) in a suitable medium. Each cell population is then screened for the secondary metabolite formation. And only those cells with high-yielding ability are selected and maintained by sub-cloning</a:t>
            </a:r>
            <a:r>
              <a:rPr lang="en-US" sz="2400" dirty="0" smtClean="0">
                <a:latin typeface="Times New Roman" pitchFamily="18" charset="0"/>
                <a:cs typeface="Times New Roman" pitchFamily="18" charset="0"/>
              </a:rPr>
              <a:t>.</a:t>
            </a:r>
          </a:p>
          <a:p>
            <a:pPr marL="400050" lvl="1" indent="0" algn="just" fontAlgn="base">
              <a:buNone/>
            </a:pPr>
            <a:endParaRPr lang="en-US" sz="2400" dirty="0">
              <a:latin typeface="Times New Roman" pitchFamily="18" charset="0"/>
              <a:cs typeface="Times New Roman" pitchFamily="18" charset="0"/>
            </a:endParaRPr>
          </a:p>
          <a:p>
            <a:pPr algn="just" fontAlgn="base"/>
            <a:r>
              <a:rPr lang="en-US" sz="2800" b="1" dirty="0">
                <a:latin typeface="Times New Roman" pitchFamily="18" charset="0"/>
                <a:cs typeface="Times New Roman" pitchFamily="18" charset="0"/>
              </a:rPr>
              <a:t>Single cell cloning</a:t>
            </a:r>
            <a:r>
              <a:rPr lang="en-US" sz="2800" b="1"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marL="400050" lvl="1" indent="0" algn="just" fontAlgn="base">
              <a:buNone/>
            </a:pPr>
            <a:r>
              <a:rPr lang="en-US" sz="2400" dirty="0">
                <a:latin typeface="Times New Roman" pitchFamily="18" charset="0"/>
                <a:cs typeface="Times New Roman" pitchFamily="18" charset="0"/>
              </a:rPr>
              <a:t>There are certain practical difficulties in the isolation and culture of single cells.</a:t>
            </a:r>
          </a:p>
          <a:p>
            <a:pPr marL="0" indent="0" algn="just">
              <a:buNone/>
            </a:pPr>
            <a:endParaRPr lang="en-US" sz="2400" dirty="0"/>
          </a:p>
        </p:txBody>
      </p:sp>
    </p:spTree>
    <p:extLst>
      <p:ext uri="{BB962C8B-B14F-4D97-AF65-F5344CB8AC3E}">
        <p14:creationId xmlns="" xmlns:p14="http://schemas.microsoft.com/office/powerpoint/2010/main" val="30768275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
            <a:ext cx="8534400" cy="6477000"/>
          </a:xfrm>
        </p:spPr>
        <p:txBody>
          <a:bodyPr/>
          <a:lstStyle/>
          <a:p>
            <a:pPr algn="just" fontAlgn="base"/>
            <a:endParaRPr lang="en-US" sz="2400" b="1" dirty="0" smtClean="0">
              <a:latin typeface="Times New Roman" pitchFamily="18" charset="0"/>
              <a:cs typeface="Times New Roman" pitchFamily="18" charset="0"/>
            </a:endParaRPr>
          </a:p>
          <a:p>
            <a:pPr algn="just" fontAlgn="base"/>
            <a:r>
              <a:rPr lang="en-US" sz="2800" b="1" dirty="0" smtClean="0">
                <a:latin typeface="Times New Roman" pitchFamily="18" charset="0"/>
                <a:cs typeface="Times New Roman" pitchFamily="18" charset="0"/>
              </a:rPr>
              <a:t>Cell </a:t>
            </a:r>
            <a:r>
              <a:rPr lang="en-US" sz="2800" b="1" dirty="0">
                <a:latin typeface="Times New Roman" pitchFamily="18" charset="0"/>
                <a:cs typeface="Times New Roman" pitchFamily="18" charset="0"/>
              </a:rPr>
              <a:t>aggregate cloning:</a:t>
            </a:r>
            <a:endParaRPr lang="en-US" sz="2800" dirty="0">
              <a:latin typeface="Times New Roman" pitchFamily="18" charset="0"/>
              <a:cs typeface="Times New Roman" pitchFamily="18" charset="0"/>
            </a:endParaRPr>
          </a:p>
          <a:p>
            <a:pPr marL="400050" lvl="1" indent="0" algn="just" fontAlgn="base">
              <a:buNone/>
            </a:pPr>
            <a:endParaRPr lang="en-US" sz="2400" dirty="0" smtClean="0">
              <a:latin typeface="Times New Roman" pitchFamily="18" charset="0"/>
              <a:cs typeface="Times New Roman" pitchFamily="18" charset="0"/>
            </a:endParaRPr>
          </a:p>
          <a:p>
            <a:pPr marL="400050" lvl="1" indent="0" algn="just" fontAlgn="base">
              <a:buNone/>
            </a:pPr>
            <a:r>
              <a:rPr lang="en-US" sz="2400" dirty="0" smtClean="0">
                <a:latin typeface="Times New Roman" pitchFamily="18" charset="0"/>
                <a:cs typeface="Times New Roman" pitchFamily="18" charset="0"/>
              </a:rPr>
              <a:t>			Compared </a:t>
            </a:r>
            <a:r>
              <a:rPr lang="en-US" sz="2400" dirty="0">
                <a:latin typeface="Times New Roman" pitchFamily="18" charset="0"/>
                <a:cs typeface="Times New Roman" pitchFamily="18" charset="0"/>
              </a:rPr>
              <a:t>to single cell cloning, cell aggregate cloning is much easier, hence preferred by many workers. A schematic representation of cell aggregate cloning for the selection of cells yielding high quantities of secondary metabolites is given in </a:t>
            </a:r>
            <a:r>
              <a:rPr lang="en-US" sz="2400" dirty="0" smtClean="0">
                <a:latin typeface="Times New Roman" pitchFamily="18" charset="0"/>
                <a:cs typeface="Times New Roman" pitchFamily="18" charset="0"/>
              </a:rPr>
              <a:t>Figure.</a:t>
            </a:r>
          </a:p>
          <a:p>
            <a:pPr marL="400050" lvl="1" indent="0" algn="just" fontAlgn="base">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 high yielding plant of the desired metabolite is selected and its explants are first cultured on a solid medium. After establishing the callus cultures, high metabolite producing calluses are identified, and they are grown in suspension cultures.</a:t>
            </a:r>
          </a:p>
          <a:p>
            <a:pPr marL="0" indent="0">
              <a:buNone/>
            </a:pPr>
            <a:endParaRPr lang="en-US" dirty="0"/>
          </a:p>
        </p:txBody>
      </p:sp>
    </p:spTree>
    <p:extLst>
      <p:ext uri="{BB962C8B-B14F-4D97-AF65-F5344CB8AC3E}">
        <p14:creationId xmlns="" xmlns:p14="http://schemas.microsoft.com/office/powerpoint/2010/main" val="29918569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ell Aggregate Cloning">
            <a:hlinkClick r:id="rId2"/>
          </p:cNvPr>
          <p:cNvPicPr>
            <a:picLocks noGrp="1"/>
          </p:cNvPicPr>
          <p:nvPr>
            <p:ph idx="1"/>
          </p:nvPr>
        </p:nvPicPr>
        <p:blipFill>
          <a:blip r:embed="rId3">
            <a:extLst>
              <a:ext uri="{28A0092B-C50C-407E-A947-70E740481C1C}">
                <a14:useLocalDpi xmlns="" xmlns:a14="http://schemas.microsoft.com/office/drawing/2010/main" val="0"/>
              </a:ext>
            </a:extLst>
          </a:blip>
          <a:stretch>
            <a:fillRect/>
          </a:stretch>
        </p:blipFill>
        <p:spPr bwMode="auto">
          <a:xfrm>
            <a:off x="4724400" y="304800"/>
            <a:ext cx="3657600" cy="6172200"/>
          </a:xfrm>
          <a:prstGeom prst="rect">
            <a:avLst/>
          </a:prstGeom>
          <a:noFill/>
          <a:ln>
            <a:noFill/>
          </a:ln>
        </p:spPr>
      </p:pic>
      <p:sp>
        <p:nvSpPr>
          <p:cNvPr id="6" name="Rectangle 5"/>
          <p:cNvSpPr/>
          <p:nvPr/>
        </p:nvSpPr>
        <p:spPr>
          <a:xfrm>
            <a:off x="304800" y="304800"/>
            <a:ext cx="3810000" cy="6370975"/>
          </a:xfrm>
          <a:prstGeom prst="rect">
            <a:avLst/>
          </a:prstGeom>
        </p:spPr>
        <p:txBody>
          <a:bodyPr wrap="square">
            <a:spAutoFit/>
          </a:bodyPr>
          <a:lstStyle/>
          <a:p>
            <a:pPr algn="just"/>
            <a:r>
              <a:rPr lang="en-US" sz="2400" dirty="0">
                <a:latin typeface="Times New Roman" pitchFamily="18" charset="0"/>
                <a:cs typeface="Times New Roman" pitchFamily="18" charset="0"/>
              </a:rPr>
              <a:t>Cell aggregates from these cultures are grown on solid medium. The freshly developed cell aggregates (calluses) are divided into two parts. One half is grown further, while the other half is used for the quantitative analysis of the desired metabolite produced. The cell lines with high yield of secondary metabolites are selected and used for scale-up in suspension cultures. This is followed by large scale tissue culture in a bioreactor.</a:t>
            </a:r>
          </a:p>
        </p:txBody>
      </p:sp>
    </p:spTree>
    <p:extLst>
      <p:ext uri="{BB962C8B-B14F-4D97-AF65-F5344CB8AC3E}">
        <p14:creationId xmlns="" xmlns:p14="http://schemas.microsoft.com/office/powerpoint/2010/main" val="28165236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15400" cy="6553200"/>
          </a:xfrm>
        </p:spPr>
        <p:txBody>
          <a:bodyPr>
            <a:normAutofit/>
          </a:bodyPr>
          <a:lstStyle/>
          <a:p>
            <a:pPr marL="0" indent="0" algn="just">
              <a:buNone/>
            </a:pPr>
            <a:r>
              <a:rPr lang="en-US" sz="2800" b="1" dirty="0">
                <a:latin typeface="Times New Roman" pitchFamily="18" charset="0"/>
                <a:cs typeface="Times New Roman" pitchFamily="18" charset="0"/>
              </a:rPr>
              <a:t>Visual or Chemical Analysis</a:t>
            </a:r>
            <a:r>
              <a:rPr lang="en-US" sz="2800" b="1" dirty="0" smtClean="0">
                <a:latin typeface="Times New Roman" pitchFamily="18" charset="0"/>
                <a:cs typeface="Times New Roman" pitchFamily="18" charset="0"/>
              </a:rPr>
              <a:t>:</a:t>
            </a:r>
          </a:p>
          <a:p>
            <a:pPr marL="0" indent="0" algn="just">
              <a:buNone/>
            </a:pP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direct measurement of some of the secondary metabolites produced by cell lines can be done either by visual or chemical analysis. Visual identification of cell lines producing coloured secondary metabolites (pigments e.g., β-carotene, shikonin) will help in the selection of high-yielding cells. This method is quite simple and non-destructive. The major limitation is that the desired metabolite should be coloured.</a:t>
            </a:r>
          </a:p>
          <a:p>
            <a:pPr marL="0" indent="0" algn="just">
              <a:buNone/>
            </a:pPr>
            <a:r>
              <a:rPr lang="en-US" sz="2400" dirty="0" smtClean="0">
                <a:latin typeface="Times New Roman" pitchFamily="18" charset="0"/>
                <a:cs typeface="Times New Roman" pitchFamily="18" charset="0"/>
              </a:rPr>
              <a:t>			Certain </a:t>
            </a:r>
            <a:r>
              <a:rPr lang="en-US" sz="2400" dirty="0">
                <a:latin typeface="Times New Roman" pitchFamily="18" charset="0"/>
                <a:cs typeface="Times New Roman" pitchFamily="18" charset="0"/>
              </a:rPr>
              <a:t>secondary metabolites emit fluorescence under UV light, and the corresponding clones can be identified. Some workers use simple, sensitive and inexpensive chemical analytical methods for quantitative estimation of desired metabolites. Analysis is carried out in some colonies derived from single cell cultures. Radioimmunoassay is the most commonly used analytical method. Micro spectrophotometry and fluorescent antibody techniques are also in use.</a:t>
            </a: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8101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a:bodyPr>
          <a:lstStyle/>
          <a:p>
            <a:pPr algn="just" fontAlgn="base"/>
            <a:r>
              <a:rPr lang="en-US" sz="2800" b="1" dirty="0">
                <a:latin typeface="Times New Roman" pitchFamily="18" charset="0"/>
                <a:cs typeface="Times New Roman" pitchFamily="18" charset="0"/>
              </a:rPr>
              <a:t>Selection for Resistance</a:t>
            </a:r>
            <a:r>
              <a:rPr lang="en-US" sz="2800" b="1" dirty="0" smtClean="0">
                <a:latin typeface="Times New Roman" pitchFamily="18" charset="0"/>
                <a:cs typeface="Times New Roman" pitchFamily="18" charset="0"/>
              </a:rPr>
              <a:t>:</a:t>
            </a:r>
          </a:p>
          <a:p>
            <a:pPr marL="0" indent="0" algn="just" fontAlgn="base">
              <a:buNone/>
            </a:pPr>
            <a:endParaRPr lang="en-US" sz="2800" dirty="0">
              <a:latin typeface="Times New Roman" pitchFamily="18" charset="0"/>
              <a:cs typeface="Times New Roman" pitchFamily="18" charset="0"/>
            </a:endParaRPr>
          </a:p>
          <a:p>
            <a:pPr marL="0" indent="0" algn="just" fontAlgn="base">
              <a:buNone/>
            </a:pPr>
            <a:r>
              <a:rPr lang="en-US" sz="2400" dirty="0" smtClean="0">
                <a:latin typeface="Times New Roman" pitchFamily="18" charset="0"/>
                <a:cs typeface="Times New Roman" pitchFamily="18" charset="0"/>
              </a:rPr>
              <a:t>			Certain </a:t>
            </a:r>
            <a:r>
              <a:rPr lang="en-US" sz="2400" dirty="0">
                <a:latin typeface="Times New Roman" pitchFamily="18" charset="0"/>
                <a:cs typeface="Times New Roman" pitchFamily="18" charset="0"/>
              </a:rPr>
              <a:t>cells resistant to toxic compounds may lead to the formation of mutant cells which can overproduce a primary metabolite, and then a secondary metabolite. Such mutants can be selected and used to produce the desired metabolite in large quantities. One example is described.</a:t>
            </a:r>
          </a:p>
          <a:p>
            <a:pPr marL="0" indent="0" algn="just" fontAlgn="base">
              <a:buNone/>
            </a:pPr>
            <a:r>
              <a:rPr lang="en-US" sz="2400" dirty="0" smtClean="0">
                <a:latin typeface="Times New Roman" pitchFamily="18" charset="0"/>
                <a:cs typeface="Times New Roman" pitchFamily="18" charset="0"/>
              </a:rPr>
              <a:t>			Cell </a:t>
            </a:r>
            <a:r>
              <a:rPr lang="en-US" sz="2400" dirty="0">
                <a:latin typeface="Times New Roman" pitchFamily="18" charset="0"/>
                <a:cs typeface="Times New Roman" pitchFamily="18" charset="0"/>
              </a:rPr>
              <a:t>lines selected for resistance of 5-methyl- tryptophan (analogue of tryptophan) produce strains which can overproduce tryptophan. These tryptophan overproducing strains can synthesize 10-50 times higher levels of the natural auxin namely indole acetic acid (Note: The secondary metabolite indole acetic acid is derived from the primary metabolite tryptophan).</a:t>
            </a:r>
          </a:p>
          <a:p>
            <a:pPr marL="0" indent="0">
              <a:buNone/>
            </a:pPr>
            <a:endParaRPr lang="en-US" sz="2400" dirty="0"/>
          </a:p>
        </p:txBody>
      </p:sp>
    </p:spTree>
    <p:extLst>
      <p:ext uri="{BB962C8B-B14F-4D97-AF65-F5344CB8AC3E}">
        <p14:creationId xmlns="" xmlns:p14="http://schemas.microsoft.com/office/powerpoint/2010/main" val="3321376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228600"/>
            <a:ext cx="8915400" cy="954107"/>
          </a:xfrm>
          <a:prstGeom prst="rect">
            <a:avLst/>
          </a:prstGeom>
        </p:spPr>
        <p:txBody>
          <a:bodyPr wrap="square">
            <a:spAutoFit/>
          </a:bodyPr>
          <a:lstStyle/>
          <a:p>
            <a:pPr algn="just" fontAlgn="base"/>
            <a:r>
              <a:rPr lang="en-US" sz="2800" b="1" dirty="0" err="1">
                <a:latin typeface="Times New Roman" pitchFamily="18" charset="0"/>
                <a:cs typeface="Times New Roman" pitchFamily="18" charset="0"/>
              </a:rPr>
              <a:t>b</a:t>
            </a:r>
            <a:r>
              <a:rPr lang="en-US" sz="2800" b="1" dirty="0" err="1" smtClean="0">
                <a:latin typeface="Times New Roman" pitchFamily="18" charset="0"/>
                <a:cs typeface="Times New Roman" pitchFamily="18" charset="0"/>
              </a:rPr>
              <a:t>.Elicitor</a:t>
            </a:r>
            <a:r>
              <a:rPr lang="en-US" sz="2800" b="1" dirty="0" smtClean="0">
                <a:latin typeface="Times New Roman" pitchFamily="18" charset="0"/>
                <a:cs typeface="Times New Roman" pitchFamily="18" charset="0"/>
              </a:rPr>
              <a:t>-Induced Production </a:t>
            </a:r>
            <a:r>
              <a:rPr lang="en-US" sz="2800" b="1" dirty="0">
                <a:latin typeface="Times New Roman" pitchFamily="18" charset="0"/>
                <a:cs typeface="Times New Roman" pitchFamily="18" charset="0"/>
              </a:rPr>
              <a:t>of Secondary Metabolites</a:t>
            </a:r>
            <a:r>
              <a:rPr lang="en-US" sz="2800" b="1" dirty="0" smtClean="0">
                <a:latin typeface="Times New Roman" pitchFamily="18" charset="0"/>
                <a:cs typeface="Times New Roman" pitchFamily="18" charset="0"/>
              </a:rPr>
              <a:t>:</a:t>
            </a:r>
          </a:p>
          <a:p>
            <a:pPr algn="just" fontAlgn="base"/>
            <a:endParaRPr lang="en-US" sz="2800" dirty="0">
              <a:latin typeface="Times New Roman" pitchFamily="18" charset="0"/>
              <a:cs typeface="Times New Roman" pitchFamily="18" charset="0"/>
            </a:endParaRPr>
          </a:p>
        </p:txBody>
      </p:sp>
      <p:pic>
        <p:nvPicPr>
          <p:cNvPr id="1026" name="Picture 2" descr="G:\BMS\NDt\plant biotech\production-of-secondary-metabolites-24-63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9600" y="838200"/>
            <a:ext cx="7848600" cy="5867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1094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477000"/>
          </a:xfrm>
        </p:spPr>
        <p:txBody>
          <a:bodyPr>
            <a:normAutofit/>
          </a:bodyPr>
          <a:lstStyle/>
          <a:p>
            <a:pPr marL="0" indent="0" algn="just" fontAlgn="base">
              <a:buNone/>
            </a:pPr>
            <a:r>
              <a:rPr lang="en-US" sz="24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Elicitors </a:t>
            </a:r>
            <a:r>
              <a:rPr lang="en-US" sz="2600" dirty="0">
                <a:latin typeface="Times New Roman" pitchFamily="18" charset="0"/>
                <a:cs typeface="Times New Roman" pitchFamily="18" charset="0"/>
              </a:rPr>
              <a:t>are the compounds of biological origin which stimulate the production of secondary metabolites, and the phenomenon of such stimulation is referred to as </a:t>
            </a:r>
            <a:r>
              <a:rPr lang="en-US" sz="2600" dirty="0" smtClean="0">
                <a:latin typeface="Times New Roman" pitchFamily="18" charset="0"/>
                <a:cs typeface="Times New Roman" pitchFamily="18" charset="0"/>
              </a:rPr>
              <a:t>elicitation.</a:t>
            </a:r>
          </a:p>
          <a:p>
            <a:pPr marL="0" indent="0" algn="just" fontAlgn="base">
              <a:buNone/>
            </a:pPr>
            <a:r>
              <a:rPr lang="en-US" sz="2600" dirty="0" smtClean="0">
                <a:latin typeface="Times New Roman" pitchFamily="18" charset="0"/>
                <a:cs typeface="Times New Roman" pitchFamily="18" charset="0"/>
              </a:rPr>
              <a:t>		Elicitors </a:t>
            </a:r>
            <a:r>
              <a:rPr lang="en-US" sz="2600" dirty="0">
                <a:latin typeface="Times New Roman" pitchFamily="18" charset="0"/>
                <a:cs typeface="Times New Roman" pitchFamily="18" charset="0"/>
              </a:rPr>
              <a:t>produced within the plant cells are endogenous elicitors e.g., pectin, pectic acid, cellulose, other polysaccharides.</a:t>
            </a:r>
            <a:r>
              <a:rPr lang="en-US" sz="2600" u="sng" dirty="0"/>
              <a:t> </a:t>
            </a:r>
            <a:r>
              <a:rPr lang="en-US" sz="2600" dirty="0">
                <a:latin typeface="Times New Roman" pitchFamily="18" charset="0"/>
                <a:cs typeface="Times New Roman" pitchFamily="18" charset="0"/>
              </a:rPr>
              <a:t>When the elicitors are produced by the microorganisms, they are referred to as exogenous elicitors e.g., chitin, chitosan, glucans. All the elicitors of biological origin are biotic elicitors.</a:t>
            </a:r>
          </a:p>
          <a:p>
            <a:pPr marL="0" indent="0" algn="just" fontAlgn="base">
              <a:buNone/>
            </a:pPr>
            <a:r>
              <a:rPr lang="en-US" sz="2600" dirty="0" smtClean="0">
                <a:latin typeface="Times New Roman" pitchFamily="18" charset="0"/>
                <a:cs typeface="Times New Roman" pitchFamily="18" charset="0"/>
              </a:rPr>
              <a:t>		The </a:t>
            </a:r>
            <a:r>
              <a:rPr lang="en-US" sz="2600" dirty="0">
                <a:latin typeface="Times New Roman" pitchFamily="18" charset="0"/>
                <a:cs typeface="Times New Roman" pitchFamily="18" charset="0"/>
              </a:rPr>
              <a:t>term abiotic elicitors is used to represent the physical (cold, heat, UV light, osmotic pressure) and chemical agents (ethylene, fungicides, antibiotics, salts of heavy metals) that can also increase the product formation. However, the term abiotic stress is used for abiotic elicitors, while elicitors exclusively represent biological compounds.</a:t>
            </a:r>
          </a:p>
          <a:p>
            <a:pPr marL="0" indent="0" algn="just">
              <a:buNone/>
            </a:pPr>
            <a:endParaRPr lang="en-US" sz="2800" dirty="0"/>
          </a:p>
        </p:txBody>
      </p:sp>
    </p:spTree>
    <p:extLst>
      <p:ext uri="{BB962C8B-B14F-4D97-AF65-F5344CB8AC3E}">
        <p14:creationId xmlns="" xmlns:p14="http://schemas.microsoft.com/office/powerpoint/2010/main" val="30517115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marL="0" indent="0" fontAlgn="base">
              <a:buNone/>
            </a:pPr>
            <a:r>
              <a:rPr lang="en-US" sz="2800" b="1" dirty="0">
                <a:latin typeface="Times New Roman" pitchFamily="18" charset="0"/>
                <a:cs typeface="Times New Roman" pitchFamily="18" charset="0"/>
              </a:rPr>
              <a:t>Phytoalexins:</a:t>
            </a:r>
            <a:endParaRPr lang="en-US" sz="2800" dirty="0">
              <a:latin typeface="Times New Roman" pitchFamily="18" charset="0"/>
              <a:cs typeface="Times New Roman" pitchFamily="18" charset="0"/>
            </a:endParaRPr>
          </a:p>
          <a:p>
            <a:pPr marL="0" indent="0" algn="just" fontAlgn="base">
              <a:buNone/>
            </a:pPr>
            <a:r>
              <a:rPr lang="en-US" sz="2400" dirty="0" smtClean="0">
                <a:latin typeface="Times New Roman" pitchFamily="18" charset="0"/>
                <a:cs typeface="Times New Roman" pitchFamily="18" charset="0"/>
              </a:rPr>
              <a:t>			</a:t>
            </a:r>
          </a:p>
          <a:p>
            <a:pPr marL="0" indent="0" algn="just" fontAlgn="base">
              <a:lnSpc>
                <a:spcPct val="150000"/>
              </a:lnSpc>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Plants </a:t>
            </a:r>
            <a:r>
              <a:rPr lang="en-US" sz="2400" dirty="0">
                <a:latin typeface="Times New Roman" pitchFamily="18" charset="0"/>
                <a:cs typeface="Times New Roman" pitchFamily="18" charset="0"/>
              </a:rPr>
              <a:t>are capable of defending themselves when attacked by microorganisms, by producing antimicrobial compounds collectively referred to as phytoalexins. Phytoalexins are the chemical weapons of defense against pathogenic microorganisms. Some of the phytoalexins that induce the production of secondary metabolites are regarded as elicitors. Some chemicals can also act as elicitors e.g., actinomycin-D, sodium salt of arachidonic acid, ribonuclease-A, chitosan, poly-L- lysine, nigeran. These compounds are regarded as chemically defined elicitors.</a:t>
            </a:r>
          </a:p>
          <a:p>
            <a:pPr marL="0" indent="0">
              <a:lnSpc>
                <a:spcPct val="150000"/>
              </a:lnSpc>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372282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91600" cy="6553200"/>
          </a:xfrm>
        </p:spPr>
        <p:txBody>
          <a:bodyPr>
            <a:normAutofit/>
          </a:bodyPr>
          <a:lstStyle/>
          <a:p>
            <a:pPr marL="0" indent="0" fontAlgn="base">
              <a:buNone/>
            </a:pPr>
            <a:r>
              <a:rPr lang="en-US" sz="2800" b="1" dirty="0">
                <a:latin typeface="Times New Roman" pitchFamily="18" charset="0"/>
                <a:cs typeface="Times New Roman" pitchFamily="18" charset="0"/>
              </a:rPr>
              <a:t>Interactions for Elicitor Formation:</a:t>
            </a:r>
            <a:endParaRPr lang="en-US" sz="2800" dirty="0">
              <a:latin typeface="Times New Roman" pitchFamily="18" charset="0"/>
              <a:cs typeface="Times New Roman" pitchFamily="18" charset="0"/>
            </a:endParaRPr>
          </a:p>
          <a:p>
            <a:pPr marL="0" indent="0" algn="just" fontAlgn="base">
              <a:buNone/>
            </a:pPr>
            <a:r>
              <a:rPr lang="en-US" sz="2400" dirty="0" smtClean="0">
                <a:latin typeface="Times New Roman" pitchFamily="18" charset="0"/>
                <a:cs typeface="Times New Roman" pitchFamily="18" charset="0"/>
              </a:rPr>
              <a:t>			Elicitors </a:t>
            </a:r>
            <a:r>
              <a:rPr lang="en-US" sz="2400" dirty="0">
                <a:latin typeface="Times New Roman" pitchFamily="18" charset="0"/>
                <a:cs typeface="Times New Roman" pitchFamily="18" charset="0"/>
              </a:rPr>
              <a:t>are compounds involved in plant- microbe interaction. Three different types of interactions between plants and microorganisms are known that lead to the formation of elicitors</a:t>
            </a:r>
            <a:r>
              <a:rPr lang="en-US" sz="2400" dirty="0" smtClean="0">
                <a:latin typeface="Times New Roman" pitchFamily="18" charset="0"/>
                <a:cs typeface="Times New Roman" pitchFamily="18" charset="0"/>
              </a:rPr>
              <a:t>.</a:t>
            </a:r>
          </a:p>
          <a:p>
            <a:pPr marL="0" indent="0" algn="just" fontAlgn="base">
              <a:buNone/>
            </a:pPr>
            <a:endParaRPr lang="en-US" sz="2400" dirty="0">
              <a:latin typeface="Times New Roman" pitchFamily="18" charset="0"/>
              <a:cs typeface="Times New Roman" pitchFamily="18" charset="0"/>
            </a:endParaRPr>
          </a:p>
          <a:p>
            <a:pPr marL="457200" indent="-457200" algn="just" fontAlgn="base">
              <a:buAutoNum type="arabicPeriod"/>
            </a:pPr>
            <a:r>
              <a:rPr lang="en-US" sz="2400" dirty="0" smtClean="0">
                <a:latin typeface="Times New Roman" pitchFamily="18" charset="0"/>
                <a:cs typeface="Times New Roman" pitchFamily="18" charset="0"/>
              </a:rPr>
              <a:t>Direct </a:t>
            </a:r>
            <a:r>
              <a:rPr lang="en-US" sz="2400" dirty="0">
                <a:latin typeface="Times New Roman" pitchFamily="18" charset="0"/>
                <a:cs typeface="Times New Roman" pitchFamily="18" charset="0"/>
              </a:rPr>
              <a:t>release of elicitor by the microorganisms</a:t>
            </a:r>
            <a:r>
              <a:rPr lang="en-US" sz="2400" dirty="0" smtClean="0">
                <a:latin typeface="Times New Roman" pitchFamily="18" charset="0"/>
                <a:cs typeface="Times New Roman" pitchFamily="18" charset="0"/>
              </a:rPr>
              <a:t>.</a:t>
            </a:r>
          </a:p>
          <a:p>
            <a:pPr marL="457200" indent="-457200" algn="just" fontAlgn="base">
              <a:buAutoNum type="arabicPeriod"/>
            </a:pPr>
            <a:endParaRPr lang="en-US" sz="2400" dirty="0">
              <a:latin typeface="Times New Roman" pitchFamily="18" charset="0"/>
              <a:cs typeface="Times New Roman" pitchFamily="18" charset="0"/>
            </a:endParaRPr>
          </a:p>
          <a:p>
            <a:pPr marL="0" indent="0" algn="just" fontAlgn="base">
              <a:buNone/>
            </a:pPr>
            <a:r>
              <a:rPr lang="en-US" sz="2400" dirty="0">
                <a:latin typeface="Times New Roman" pitchFamily="18" charset="0"/>
                <a:cs typeface="Times New Roman" pitchFamily="18" charset="0"/>
              </a:rPr>
              <a:t>2. Microbial enzymes that can act as elicitors. e.g. endopolygalacturonic acid lyase from Erwinia carotovara</a:t>
            </a:r>
            <a:r>
              <a:rPr lang="en-US" sz="2400" dirty="0" smtClean="0">
                <a:latin typeface="Times New Roman" pitchFamily="18" charset="0"/>
                <a:cs typeface="Times New Roman" pitchFamily="18" charset="0"/>
              </a:rPr>
              <a:t>.</a:t>
            </a:r>
          </a:p>
          <a:p>
            <a:pPr marL="0" indent="0" algn="just" fontAlgn="base">
              <a:buNone/>
            </a:pPr>
            <a:endParaRPr lang="en-US" sz="2400" dirty="0">
              <a:latin typeface="Times New Roman" pitchFamily="18" charset="0"/>
              <a:cs typeface="Times New Roman" pitchFamily="18" charset="0"/>
            </a:endParaRPr>
          </a:p>
          <a:p>
            <a:pPr marL="0" indent="0" algn="just" fontAlgn="base">
              <a:buNone/>
            </a:pPr>
            <a:r>
              <a:rPr lang="en-US" sz="2400" dirty="0">
                <a:latin typeface="Times New Roman" pitchFamily="18" charset="0"/>
                <a:cs typeface="Times New Roman" pitchFamily="18" charset="0"/>
              </a:rPr>
              <a:t>3. Release of phytoalexins by the action of plant enzymes on cell walls of microorganisms which in turn stimulate formation elicitors from plant cell walls e.g., chitosan from Fusarium cell walls; α-1, 3-endoglucanase from Phytophthora cell walls.</a:t>
            </a: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50926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629400"/>
          </a:xfrm>
        </p:spPr>
        <p:txBody>
          <a:bodyPr>
            <a:normAutofit fontScale="77500" lnSpcReduction="20000"/>
          </a:bodyPr>
          <a:lstStyle/>
          <a:p>
            <a:pPr marL="0" indent="0" algn="just">
              <a:buNone/>
            </a:pPr>
            <a:r>
              <a:rPr lang="en-US" sz="3600" b="1" dirty="0">
                <a:latin typeface="Times New Roman" pitchFamily="18" charset="0"/>
                <a:cs typeface="Times New Roman" pitchFamily="18" charset="0"/>
              </a:rPr>
              <a:t>Methodology of Elicitation:</a:t>
            </a:r>
          </a:p>
          <a:p>
            <a:pPr marL="0" indent="0" algn="just">
              <a:buNone/>
            </a:pPr>
            <a:r>
              <a:rPr lang="en-US" sz="3600" b="1" dirty="0">
                <a:latin typeface="Times New Roman" pitchFamily="18" charset="0"/>
                <a:cs typeface="Times New Roman" pitchFamily="18" charset="0"/>
              </a:rPr>
              <a:t>Selection of microorganisms:</a:t>
            </a:r>
          </a:p>
          <a:p>
            <a:pPr marL="0" indent="0" algn="just">
              <a:buNone/>
            </a:pPr>
            <a:r>
              <a:rPr lang="en-US" sz="3100" dirty="0" smtClean="0">
                <a:latin typeface="Times New Roman" pitchFamily="18" charset="0"/>
                <a:cs typeface="Times New Roman" pitchFamily="18" charset="0"/>
              </a:rPr>
              <a:t>			A </a:t>
            </a:r>
            <a:r>
              <a:rPr lang="en-US" sz="3100" dirty="0">
                <a:latin typeface="Times New Roman" pitchFamily="18" charset="0"/>
                <a:cs typeface="Times New Roman" pitchFamily="18" charset="0"/>
              </a:rPr>
              <a:t>wide range of microorganisms (viruses, bacteria, algae and fungi) that need not be pathogens have been tried in cultures for elicitor induced production of secondary metabolites. Based on the favourable elicitor response, an ideal microorganism is selected. The quantity of the microbial inoculum is important for the formation elicitor</a:t>
            </a:r>
            <a:r>
              <a:rPr lang="en-US" sz="3100" dirty="0" smtClean="0">
                <a:latin typeface="Times New Roman" pitchFamily="18" charset="0"/>
                <a:cs typeface="Times New Roman" pitchFamily="18" charset="0"/>
              </a:rPr>
              <a:t>.</a:t>
            </a:r>
          </a:p>
          <a:p>
            <a:pPr marL="0" indent="0" algn="just">
              <a:buNone/>
            </a:pPr>
            <a:endParaRPr lang="en-US" sz="3100" dirty="0">
              <a:latin typeface="Times New Roman" pitchFamily="18" charset="0"/>
              <a:cs typeface="Times New Roman" pitchFamily="18" charset="0"/>
            </a:endParaRPr>
          </a:p>
          <a:p>
            <a:pPr marL="0" indent="0" algn="just">
              <a:buNone/>
            </a:pPr>
            <a:r>
              <a:rPr lang="en-US" sz="3100" b="1" dirty="0">
                <a:latin typeface="Times New Roman" pitchFamily="18" charset="0"/>
                <a:cs typeface="Times New Roman" pitchFamily="18" charset="0"/>
              </a:rPr>
              <a:t>Co-culture:</a:t>
            </a:r>
          </a:p>
          <a:p>
            <a:pPr marL="0" indent="0" algn="just">
              <a:buNone/>
            </a:pPr>
            <a:r>
              <a:rPr lang="en-US" sz="3100" dirty="0" smtClean="0">
                <a:latin typeface="Times New Roman" pitchFamily="18" charset="0"/>
                <a:cs typeface="Times New Roman" pitchFamily="18" charset="0"/>
              </a:rPr>
              <a:t>			Plant </a:t>
            </a:r>
            <a:r>
              <a:rPr lang="en-US" sz="3100" dirty="0">
                <a:latin typeface="Times New Roman" pitchFamily="18" charset="0"/>
                <a:cs typeface="Times New Roman" pitchFamily="18" charset="0"/>
              </a:rPr>
              <a:t>cultures (frequently suspension cultures) are inoculated with the selected microorganism to form co-cultures. The cultures are transferred to a fresh medium prior to the inoculation with microorganism. This helps to stimulate the secondary metabolism.</a:t>
            </a:r>
          </a:p>
          <a:p>
            <a:pPr marL="0" indent="0" algn="just">
              <a:buNone/>
            </a:pPr>
            <a:r>
              <a:rPr lang="en-US" sz="3100" dirty="0" smtClean="0">
                <a:latin typeface="Times New Roman" pitchFamily="18" charset="0"/>
                <a:cs typeface="Times New Roman" pitchFamily="18" charset="0"/>
              </a:rPr>
              <a:t>			Co-cultures </a:t>
            </a:r>
            <a:r>
              <a:rPr lang="en-US" sz="3100" dirty="0">
                <a:latin typeface="Times New Roman" pitchFamily="18" charset="0"/>
                <a:cs typeface="Times New Roman" pitchFamily="18" charset="0"/>
              </a:rPr>
              <a:t>of plant cells with microorganisms may sometimes have inhibitory effect on the plant cells. In such a case, elicitor preparations can be obtained by culturing the selected microorganism on a tissue culture medium, followed by homogenization and autoclaving of the entire culture. </a:t>
            </a:r>
            <a:endParaRPr lang="en-US" dirty="0"/>
          </a:p>
        </p:txBody>
      </p:sp>
    </p:spTree>
    <p:extLst>
      <p:ext uri="{BB962C8B-B14F-4D97-AF65-F5344CB8AC3E}">
        <p14:creationId xmlns="" xmlns:p14="http://schemas.microsoft.com/office/powerpoint/2010/main" val="1582653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fontScale="92500" lnSpcReduction="20000"/>
          </a:bodyPr>
          <a:lstStyle/>
          <a:p>
            <a:pPr marL="0" indent="0" algn="just">
              <a:buNone/>
            </a:pPr>
            <a:r>
              <a:rPr lang="en-US" sz="2800" dirty="0" smtClean="0">
                <a:latin typeface="Times New Roman" pitchFamily="18" charset="0"/>
                <a:cs typeface="Times New Roman" pitchFamily="18" charset="0"/>
              </a:rPr>
              <a:t>			This </a:t>
            </a:r>
            <a:r>
              <a:rPr lang="en-US" sz="2800" dirty="0">
                <a:latin typeface="Times New Roman" pitchFamily="18" charset="0"/>
                <a:cs typeface="Times New Roman" pitchFamily="18" charset="0"/>
              </a:rPr>
              <a:t>process releases elicitors. In case of heat labile elicitors, the culture homogenate has to be filter sterilized (instead of autoclaving).</a:t>
            </a:r>
          </a:p>
          <a:p>
            <a:pPr marL="0" indent="0" algn="just">
              <a:buNone/>
            </a:pPr>
            <a:r>
              <a:rPr lang="en-US" sz="2800" dirty="0">
                <a:latin typeface="Times New Roman" pitchFamily="18" charset="0"/>
                <a:cs typeface="Times New Roman" pitchFamily="18" charset="0"/>
              </a:rPr>
              <a:t>In some co-culture systems, direct contact of plant cells and microorganisms can be prevented by immobilization (entrapment) of one of them. In these cultures, plant microbial interaction occurs by diffusion of the elicitor compounds through the medium</a:t>
            </a:r>
            <a:r>
              <a:rPr lang="en-US" sz="2800" dirty="0" smtClean="0">
                <a:latin typeface="Times New Roman" pitchFamily="18" charset="0"/>
                <a:cs typeface="Times New Roman" pitchFamily="18" charset="0"/>
              </a:rPr>
              <a:t>.</a:t>
            </a:r>
          </a:p>
          <a:p>
            <a:pPr marL="0" indent="0" algn="just">
              <a:buNone/>
            </a:pPr>
            <a:endParaRPr lang="en-US" sz="2800" dirty="0">
              <a:latin typeface="Times New Roman" pitchFamily="18" charset="0"/>
              <a:cs typeface="Times New Roman" pitchFamily="18" charset="0"/>
            </a:endParaRPr>
          </a:p>
          <a:p>
            <a:pPr marL="0" indent="0" algn="just">
              <a:buNone/>
            </a:pPr>
            <a:r>
              <a:rPr lang="en-US" sz="2800" b="1" dirty="0">
                <a:latin typeface="Times New Roman" pitchFamily="18" charset="0"/>
                <a:cs typeface="Times New Roman" pitchFamily="18" charset="0"/>
              </a:rPr>
              <a:t>Mechanism of Action of Elicitors</a:t>
            </a:r>
            <a:r>
              <a:rPr lang="en-US" sz="2800" b="1" dirty="0" smtClean="0">
                <a:latin typeface="Times New Roman" pitchFamily="18" charset="0"/>
                <a:cs typeface="Times New Roman" pitchFamily="18" charset="0"/>
              </a:rPr>
              <a:t>:</a:t>
            </a:r>
            <a:endParaRPr lang="en-US" sz="2800" b="1" dirty="0">
              <a:latin typeface="Times New Roman" pitchFamily="18" charset="0"/>
              <a:cs typeface="Times New Roman" pitchFamily="18" charset="0"/>
            </a:endParaRPr>
          </a:p>
          <a:p>
            <a:pPr marL="0" indent="0" algn="just">
              <a:buNone/>
            </a:pPr>
            <a:r>
              <a:rPr lang="en-US" sz="2800" dirty="0" smtClean="0">
                <a:latin typeface="Times New Roman" pitchFamily="18" charset="0"/>
                <a:cs typeface="Times New Roman" pitchFamily="18" charset="0"/>
              </a:rPr>
              <a:t>			Elicitors </a:t>
            </a:r>
            <a:r>
              <a:rPr lang="en-US" sz="2800" dirty="0">
                <a:latin typeface="Times New Roman" pitchFamily="18" charset="0"/>
                <a:cs typeface="Times New Roman" pitchFamily="18" charset="0"/>
              </a:rPr>
              <a:t>are found to activate genes and increase the synthesis of mRNAs encoding enzymes responsible for the ultimate biosynthesis secondary metabolites. There are some recent reports suggesting the involvement of elicitor mediated calcium-based signal transduction systems that promotes the product formation. When the cells are pretreated with a calcium chelate (EDTA) prior to the addition of elicitor, there occurs a decrease in the production of secondary metabolite</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287691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lstStyle/>
          <a:p>
            <a:pPr marL="0" indent="0" algn="just">
              <a:buNone/>
            </a:pPr>
            <a:r>
              <a:rPr lang="en-US" sz="2400" dirty="0" smtClean="0">
                <a:latin typeface="Times New Roman" pitchFamily="18" charset="0"/>
                <a:cs typeface="Times New Roman" pitchFamily="18" charset="0"/>
              </a:rPr>
              <a:t>			</a:t>
            </a:r>
          </a:p>
          <a:p>
            <a:pPr marL="0" indent="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 </a:t>
            </a:r>
            <a:r>
              <a:rPr lang="en-US" sz="2400" dirty="0">
                <a:latin typeface="Times New Roman" pitchFamily="18" charset="0"/>
                <a:cs typeface="Times New Roman" pitchFamily="18" charset="0"/>
              </a:rPr>
              <a:t>good example of biotransformation by plant cell cultures is the large scale production of cardiovascular drug digoxin from digitoxin by Digitali lanata. Digoxin production is carried out by immobilized cells of D. lanata in airlift bioreactors. Cell cultures of Digitalis purpurea or Stevia rebaudiana can convert steviol into steviobiocide and steviocide which are 100 times sweeter than cane sugar</a:t>
            </a:r>
            <a:r>
              <a:rPr lang="en-US" sz="2400" dirty="0" smtClean="0">
                <a:latin typeface="Times New Roman" pitchFamily="18" charset="0"/>
                <a:cs typeface="Times New Roman" pitchFamily="18" charset="0"/>
              </a:rPr>
              <a:t>.</a:t>
            </a:r>
          </a:p>
          <a:p>
            <a:pPr marL="0" indent="0">
              <a:buNone/>
            </a:pPr>
            <a:endParaRPr lang="en-US" dirty="0"/>
          </a:p>
          <a:p>
            <a:pPr marL="0" indent="0">
              <a:buNone/>
            </a:pPr>
            <a:endParaRPr lang="en-US" dirty="0"/>
          </a:p>
        </p:txBody>
      </p:sp>
    </p:spTree>
    <p:extLst>
      <p:ext uri="{BB962C8B-B14F-4D97-AF65-F5344CB8AC3E}">
        <p14:creationId xmlns="" xmlns:p14="http://schemas.microsoft.com/office/powerpoint/2010/main" val="25278224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1219200"/>
          </a:xfrm>
        </p:spPr>
        <p:txBody>
          <a:bodyPr>
            <a:normAutofit/>
          </a:bodyPr>
          <a:lstStyle/>
          <a:p>
            <a:pPr marL="0" indent="0">
              <a:buNone/>
            </a:pPr>
            <a:r>
              <a:rPr lang="en-US" sz="2800" dirty="0"/>
              <a:t>Elicitor-induced products in cultures</a:t>
            </a:r>
            <a:r>
              <a:rPr lang="en-US" sz="2800" dirty="0" smtClean="0"/>
              <a:t>:</a:t>
            </a:r>
          </a:p>
          <a:p>
            <a:pPr marL="0" indent="0">
              <a:buNone/>
            </a:pPr>
            <a:endParaRPr lang="en-US" sz="2800" dirty="0"/>
          </a:p>
        </p:txBody>
      </p:sp>
      <p:pic>
        <p:nvPicPr>
          <p:cNvPr id="5" name="Picture 4" descr="List of Elicitor-Induced Secondary Metabolite Production">
            <a:hlinkClick r:id="rId2"/>
          </p:cNvPr>
          <p:cNvPicPr/>
          <p:nvPr/>
        </p:nvPicPr>
        <p:blipFill>
          <a:blip r:embed="rId3">
            <a:extLst>
              <a:ext uri="{28A0092B-C50C-407E-A947-70E740481C1C}">
                <a14:useLocalDpi xmlns="" xmlns:a14="http://schemas.microsoft.com/office/drawing/2010/main" val="0"/>
              </a:ext>
            </a:extLst>
          </a:blip>
          <a:srcRect/>
          <a:stretch>
            <a:fillRect/>
          </a:stretch>
        </p:blipFill>
        <p:spPr bwMode="auto">
          <a:xfrm>
            <a:off x="990600" y="914400"/>
            <a:ext cx="6019800" cy="5638800"/>
          </a:xfrm>
          <a:prstGeom prst="rect">
            <a:avLst/>
          </a:prstGeom>
          <a:noFill/>
          <a:ln>
            <a:noFill/>
          </a:ln>
        </p:spPr>
      </p:pic>
    </p:spTree>
    <p:extLst>
      <p:ext uri="{BB962C8B-B14F-4D97-AF65-F5344CB8AC3E}">
        <p14:creationId xmlns="" xmlns:p14="http://schemas.microsoft.com/office/powerpoint/2010/main" val="23902984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7772400" cy="914400"/>
          </a:xfrm>
        </p:spPr>
        <p:txBody>
          <a:bodyPr>
            <a:normAutofit/>
          </a:bodyPr>
          <a:lstStyle/>
          <a:p>
            <a:r>
              <a:rPr lang="en-US" dirty="0" smtClean="0">
                <a:solidFill>
                  <a:srgbClr val="0070C0"/>
                </a:solidFill>
                <a:latin typeface="Adobe Gothic Std B" pitchFamily="34" charset="-128"/>
                <a:ea typeface="Adobe Gothic Std B" pitchFamily="34" charset="-128"/>
              </a:rPr>
              <a:t>         Plant </a:t>
            </a:r>
            <a:r>
              <a:rPr lang="en-US" dirty="0">
                <a:solidFill>
                  <a:srgbClr val="0070C0"/>
                </a:solidFill>
                <a:latin typeface="Adobe Gothic Std B" pitchFamily="34" charset="-128"/>
                <a:ea typeface="Adobe Gothic Std B" pitchFamily="34" charset="-128"/>
              </a:rPr>
              <a:t>Biotechnology</a:t>
            </a:r>
          </a:p>
        </p:txBody>
      </p:sp>
      <p:pic>
        <p:nvPicPr>
          <p:cNvPr id="1026" name="Picture 2" descr="G:\BMS\NDt\plant biotech\plant gene transfer\bayer-ginkgo-bioworks-plant-microbiome-biotech-764x37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43000"/>
            <a:ext cx="91440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91600" cy="6553200"/>
          </a:xfrm>
        </p:spPr>
        <p:txBody>
          <a:bodyPr>
            <a:normAutofit/>
          </a:bodyPr>
          <a:lstStyle/>
          <a:p>
            <a:pPr marL="0" indent="0">
              <a:buNone/>
            </a:pPr>
            <a:r>
              <a:rPr lang="en-US" sz="2800" b="1" dirty="0" smtClean="0">
                <a:latin typeface="Times New Roman" pitchFamily="18" charset="0"/>
                <a:cs typeface="Times New Roman" pitchFamily="18" charset="0"/>
              </a:rPr>
              <a:t>C. Biotransformation using </a:t>
            </a:r>
            <a:r>
              <a:rPr lang="en-US" sz="2800" b="1" dirty="0">
                <a:latin typeface="Times New Roman" pitchFamily="18" charset="0"/>
                <a:cs typeface="Times New Roman" pitchFamily="18" charset="0"/>
              </a:rPr>
              <a:t>Plant Cell </a:t>
            </a:r>
            <a:r>
              <a:rPr lang="en-US" sz="2800" b="1" dirty="0" smtClean="0">
                <a:latin typeface="Times New Roman" pitchFamily="18" charset="0"/>
                <a:cs typeface="Times New Roman" pitchFamily="18" charset="0"/>
              </a:rPr>
              <a:t>Culture:</a:t>
            </a:r>
          </a:p>
          <a:p>
            <a:pPr marL="0" indent="0" algn="just">
              <a:lnSpc>
                <a:spcPct val="150000"/>
              </a:lnSpc>
              <a:buNone/>
            </a:pPr>
            <a:r>
              <a:rPr lang="en-US" sz="2400" dirty="0" smtClean="0">
                <a:latin typeface="Times New Roman" pitchFamily="18" charset="0"/>
                <a:cs typeface="Times New Roman" pitchFamily="18" charset="0"/>
              </a:rPr>
              <a:t>			The </a:t>
            </a:r>
            <a:r>
              <a:rPr lang="en-US" sz="2400" dirty="0">
                <a:latin typeface="Times New Roman" pitchFamily="18" charset="0"/>
                <a:cs typeface="Times New Roman" pitchFamily="18" charset="0"/>
              </a:rPr>
              <a:t>conversion of one chemical into another (i.e., a substrate into a final product) by using biological systems (i.e. cell suspensions) as biocatalysts is regarded as biotransformation or bioconversion. The biocatalyst may be free or immobilized, and the process of biotransformation may involve one or more enzymes. </a:t>
            </a:r>
            <a:endParaRPr lang="en-US" sz="2400" b="1" dirty="0" smtClean="0">
              <a:latin typeface="Times New Roman" pitchFamily="18" charset="0"/>
              <a:cs typeface="Times New Roman" pitchFamily="18" charset="0"/>
            </a:endParaRPr>
          </a:p>
          <a:p>
            <a:pPr marL="0" indent="0" algn="just">
              <a:lnSpc>
                <a:spcPct val="150000"/>
              </a:lnSpc>
              <a:buNone/>
            </a:pPr>
            <a:r>
              <a:rPr lang="en-US" sz="2400" dirty="0" smtClean="0">
                <a:latin typeface="Times New Roman" pitchFamily="18" charset="0"/>
                <a:cs typeface="Times New Roman" pitchFamily="18" charset="0"/>
              </a:rPr>
              <a:t>			The </a:t>
            </a:r>
            <a:r>
              <a:rPr lang="en-US" sz="2400" dirty="0">
                <a:latin typeface="Times New Roman" pitchFamily="18" charset="0"/>
                <a:cs typeface="Times New Roman" pitchFamily="18" charset="0"/>
              </a:rPr>
              <a:t>biotechnological application of plant cell cultures in biotransformation reactions involves the conversion of some less important substances to valuable medicinal or commercially important products. In biotransformation, it is necessary to select such cell lines that possess the enzymes for catalysing the desired reactions. </a:t>
            </a:r>
          </a:p>
        </p:txBody>
      </p:sp>
    </p:spTree>
    <p:extLst>
      <p:ext uri="{BB962C8B-B14F-4D97-AF65-F5344CB8AC3E}">
        <p14:creationId xmlns="" xmlns:p14="http://schemas.microsoft.com/office/powerpoint/2010/main" val="32967273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799"/>
          </a:xfrm>
        </p:spPr>
        <p:txBody>
          <a:bodyPr>
            <a:normAutofit/>
          </a:bodyPr>
          <a:lstStyle/>
          <a:p>
            <a:pPr marL="0" indent="0" algn="just">
              <a:buNone/>
            </a:pPr>
            <a:endParaRPr lang="en-US" sz="2400" dirty="0" smtClean="0">
              <a:latin typeface="Times New Roman" pitchFamily="18" charset="0"/>
              <a:cs typeface="Times New Roman" pitchFamily="18" charset="0"/>
            </a:endParaRPr>
          </a:p>
          <a:p>
            <a:pPr marL="0" indent="0" algn="just">
              <a:lnSpc>
                <a:spcPct val="150000"/>
              </a:lnSpc>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Bioconversions may involve many types of reactions e.g., hydroxylation, reduction, glycosylation. </a:t>
            </a:r>
          </a:p>
          <a:p>
            <a:pPr marL="0" indent="0" algn="just">
              <a:lnSpc>
                <a:spcPct val="150000"/>
              </a:lnSpc>
              <a:buNone/>
            </a:pPr>
            <a:r>
              <a:rPr lang="en-US" sz="2400" dirty="0" smtClean="0">
                <a:latin typeface="Times New Roman" pitchFamily="18" charset="0"/>
                <a:cs typeface="Times New Roman" pitchFamily="18" charset="0"/>
              </a:rPr>
              <a:t>			A </a:t>
            </a:r>
            <a:r>
              <a:rPr lang="en-US" sz="2400" dirty="0">
                <a:latin typeface="Times New Roman" pitchFamily="18" charset="0"/>
                <a:cs typeface="Times New Roman" pitchFamily="18" charset="0"/>
              </a:rPr>
              <a:t>good example of biotransformation by plant cell cultures is the large scale production of cardiovascular drug digoxin from digitoxin by Digitali lanata. Digoxin production is carried out by immobilized cells of D. lanata in airlift bioreactors. Cell cultures of Digitalis purpurea or Stevia rebaudiana can convert steviol into steviobiocide and steviocide which are 100 times sweeter than cane sugar</a:t>
            </a:r>
            <a:r>
              <a:rPr lang="en-US" sz="2400" dirty="0" smtClean="0">
                <a:latin typeface="Times New Roman" pitchFamily="18" charset="0"/>
                <a:cs typeface="Times New Roman" pitchFamily="18" charset="0"/>
              </a:rPr>
              <a:t>.</a:t>
            </a:r>
          </a:p>
          <a:p>
            <a:pPr marL="0" indent="0" algn="just">
              <a:buNone/>
            </a:pPr>
            <a:endParaRPr lang="en-US" sz="2400" dirty="0">
              <a:latin typeface="Times New Roman" pitchFamily="18" charset="0"/>
              <a:cs typeface="Times New Roman" pitchFamily="18" charset="0"/>
            </a:endParaRP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2959881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a:bodyPr>
          <a:lstStyle/>
          <a:p>
            <a:pPr marL="0" indent="0">
              <a:buNone/>
            </a:pPr>
            <a:r>
              <a:rPr lang="en-US" sz="2800" b="1" dirty="0">
                <a:latin typeface="Times New Roman" pitchFamily="18" charset="0"/>
                <a:cs typeface="Times New Roman" pitchFamily="18" charset="0"/>
              </a:rPr>
              <a:t>D</a:t>
            </a:r>
            <a:r>
              <a:rPr lang="en-US" sz="2800" b="1" dirty="0" smtClean="0">
                <a:latin typeface="Times New Roman" pitchFamily="18" charset="0"/>
                <a:cs typeface="Times New Roman" pitchFamily="18" charset="0"/>
              </a:rPr>
              <a:t>. Types of cultures:</a:t>
            </a:r>
          </a:p>
          <a:p>
            <a:r>
              <a:rPr lang="en-US" sz="2400" dirty="0">
                <a:latin typeface="Times New Roman" pitchFamily="18" charset="0"/>
                <a:cs typeface="Times New Roman" pitchFamily="18" charset="0"/>
              </a:rPr>
              <a:t>Callus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Organ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Single cell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Suspension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Embryo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Anther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Pollen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Somatic </a:t>
            </a:r>
            <a:r>
              <a:rPr lang="en-US" sz="2400" dirty="0" smtClean="0">
                <a:latin typeface="Times New Roman" pitchFamily="18" charset="0"/>
                <a:cs typeface="Times New Roman" pitchFamily="18" charset="0"/>
              </a:rPr>
              <a:t>Embryogenesis</a:t>
            </a:r>
          </a:p>
          <a:p>
            <a:r>
              <a:rPr lang="en-US" sz="2400" dirty="0">
                <a:latin typeface="Times New Roman" pitchFamily="18" charset="0"/>
                <a:cs typeface="Times New Roman" pitchFamily="18" charset="0"/>
              </a:rPr>
              <a:t>Protoplast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Shoot tip and Meristem </a:t>
            </a:r>
            <a:r>
              <a:rPr lang="en-US" sz="2400" dirty="0" smtClean="0">
                <a:latin typeface="Times New Roman" pitchFamily="18" charset="0"/>
                <a:cs typeface="Times New Roman" pitchFamily="18" charset="0"/>
              </a:rPr>
              <a:t>culture</a:t>
            </a:r>
          </a:p>
          <a:p>
            <a:r>
              <a:rPr lang="en-US" sz="2400" dirty="0">
                <a:latin typeface="Times New Roman" pitchFamily="18" charset="0"/>
                <a:cs typeface="Times New Roman" pitchFamily="18" charset="0"/>
              </a:rPr>
              <a:t>Explant Culture</a:t>
            </a:r>
            <a:endParaRPr lang="en-US" sz="24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20336301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534400" cy="6553200"/>
          </a:xfrm>
        </p:spPr>
        <p:txBody>
          <a:bodyPr>
            <a:normAutofit/>
          </a:bodyPr>
          <a:lstStyle/>
          <a:p>
            <a:pPr marL="0" indent="0" algn="just">
              <a:buNone/>
            </a:pPr>
            <a:r>
              <a:rPr lang="en-US" sz="2400" b="1" dirty="0">
                <a:latin typeface="Times New Roman" pitchFamily="18" charset="0"/>
                <a:cs typeface="Times New Roman" pitchFamily="18" charset="0"/>
              </a:rPr>
              <a:t>Callus culture</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Callus </a:t>
            </a:r>
            <a:r>
              <a:rPr lang="en-US" sz="2400" dirty="0">
                <a:latin typeface="Times New Roman" pitchFamily="18" charset="0"/>
                <a:cs typeface="Times New Roman" pitchFamily="18" charset="0"/>
              </a:rPr>
              <a:t>culture may be defined as production and maintenance of an unorganized mass of proliferative cell from isolated plant cell, tissue or organ by growing them on artificial nutrient medium in glass vials under controlled aseptic conditions. </a:t>
            </a:r>
            <a:endParaRPr lang="en-US" sz="2400" dirty="0" smtClean="0">
              <a:latin typeface="Times New Roman" pitchFamily="18" charset="0"/>
              <a:cs typeface="Times New Roman" pitchFamily="18" charset="0"/>
            </a:endParaRPr>
          </a:p>
          <a:p>
            <a:pPr marL="0" indent="0" algn="just">
              <a:buNone/>
            </a:pPr>
            <a:endParaRPr lang="en-US" sz="2400" dirty="0" smtClean="0">
              <a:latin typeface="Times New Roman" pitchFamily="18" charset="0"/>
              <a:cs typeface="Times New Roman" pitchFamily="18" charset="0"/>
            </a:endParaRPr>
          </a:p>
          <a:p>
            <a:pPr marL="0" indent="0" algn="just">
              <a:buNone/>
            </a:pPr>
            <a:r>
              <a:rPr lang="en-US" sz="2400" b="1" dirty="0" smtClean="0">
                <a:latin typeface="Times New Roman" pitchFamily="18" charset="0"/>
                <a:cs typeface="Times New Roman" pitchFamily="18" charset="0"/>
              </a:rPr>
              <a:t>Organ </a:t>
            </a:r>
            <a:r>
              <a:rPr lang="en-US" sz="2400" b="1" dirty="0">
                <a:latin typeface="Times New Roman" pitchFamily="18" charset="0"/>
                <a:cs typeface="Times New Roman" pitchFamily="18" charset="0"/>
              </a:rPr>
              <a:t>culture: </a:t>
            </a:r>
            <a:endParaRPr lang="en-US" sz="2400" b="1"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That </a:t>
            </a:r>
            <a:r>
              <a:rPr lang="en-US" sz="2400" dirty="0">
                <a:latin typeface="Times New Roman" pitchFamily="18" charset="0"/>
                <a:cs typeface="Times New Roman" pitchFamily="18" charset="0"/>
              </a:rPr>
              <a:t>may allow differentiation and preservation of the architecture. The organ culture refers to the in vitro culture and maintenance of an excised organ primordial or whole or part of an organ in way and function. </a:t>
            </a:r>
            <a:endParaRPr lang="en-US" sz="2400" dirty="0" smtClean="0">
              <a:latin typeface="Times New Roman" pitchFamily="18" charset="0"/>
              <a:cs typeface="Times New Roman" pitchFamily="18" charset="0"/>
            </a:endParaRPr>
          </a:p>
          <a:p>
            <a:pPr marL="0" indent="0" algn="just">
              <a:buNone/>
            </a:pPr>
            <a:endParaRPr lang="en-US" sz="2400" dirty="0" smtClean="0">
              <a:latin typeface="Times New Roman" pitchFamily="18" charset="0"/>
              <a:cs typeface="Times New Roman" pitchFamily="18" charset="0"/>
            </a:endParaRPr>
          </a:p>
          <a:p>
            <a:pPr marL="0" indent="0" algn="just">
              <a:buNone/>
            </a:pPr>
            <a:r>
              <a:rPr lang="en-US" sz="2400" b="1" dirty="0" smtClean="0">
                <a:latin typeface="Times New Roman" pitchFamily="18" charset="0"/>
                <a:cs typeface="Times New Roman" pitchFamily="18" charset="0"/>
              </a:rPr>
              <a:t>Single </a:t>
            </a:r>
            <a:r>
              <a:rPr lang="en-US" sz="2400" b="1" dirty="0">
                <a:latin typeface="Times New Roman" pitchFamily="18" charset="0"/>
                <a:cs typeface="Times New Roman" pitchFamily="18" charset="0"/>
              </a:rPr>
              <a:t>cell culture: </a:t>
            </a:r>
            <a:endParaRPr lang="en-US" sz="2400" b="1"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Single </a:t>
            </a:r>
            <a:r>
              <a:rPr lang="en-US" sz="2400" dirty="0">
                <a:latin typeface="Times New Roman" pitchFamily="18" charset="0"/>
                <a:cs typeface="Times New Roman" pitchFamily="18" charset="0"/>
              </a:rPr>
              <a:t>cell culture is a method of growing isolated single cell aseptically on nutrient medium under controlled condition</a:t>
            </a:r>
            <a:r>
              <a:rPr lang="en-US" sz="2400"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2197933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15400" cy="6477000"/>
          </a:xfrm>
        </p:spPr>
        <p:txBody>
          <a:bodyPr>
            <a:normAutofit/>
          </a:bodyPr>
          <a:lstStyle/>
          <a:p>
            <a:pPr marL="0" indent="0" algn="just">
              <a:buNone/>
            </a:pPr>
            <a:r>
              <a:rPr lang="en-US" sz="2400" b="1" dirty="0">
                <a:latin typeface="Times New Roman" pitchFamily="18" charset="0"/>
                <a:cs typeface="Times New Roman" pitchFamily="18" charset="0"/>
              </a:rPr>
              <a:t>Suspension cultur</a:t>
            </a:r>
            <a:r>
              <a:rPr lang="en-US" sz="2400" dirty="0">
                <a:latin typeface="Times New Roman" pitchFamily="18" charset="0"/>
                <a:cs typeface="Times New Roman" pitchFamily="18" charset="0"/>
              </a:rPr>
              <a:t>e:</a:t>
            </a:r>
          </a:p>
          <a:p>
            <a:pPr marL="0" indent="0" algn="just">
              <a:buNone/>
            </a:pPr>
            <a:r>
              <a:rPr lang="en-US" sz="2400" dirty="0">
                <a:latin typeface="Times New Roman" pitchFamily="18" charset="0"/>
                <a:cs typeface="Times New Roman" pitchFamily="18" charset="0"/>
              </a:rPr>
              <a:t> Suspension culture is a type of culture in which single cell or small aggregates of cell multiply while suspended in agitated liquid medium. Suspension cultures are used in induction of somatic embryos and shoots, production of secondary metabolites, in vitro mutagenesis, selection of mutants and genetic transformation studies</a:t>
            </a:r>
            <a:r>
              <a:rPr lang="en-US" sz="2400" dirty="0" smtClean="0">
                <a:latin typeface="Times New Roman" pitchFamily="18" charset="0"/>
                <a:cs typeface="Times New Roman" pitchFamily="18" charset="0"/>
              </a:rPr>
              <a:t>.</a:t>
            </a:r>
          </a:p>
          <a:p>
            <a:pPr marL="0" indent="0" algn="just">
              <a:buNone/>
            </a:pPr>
            <a:endParaRPr lang="en-US" sz="2400" dirty="0" smtClean="0">
              <a:latin typeface="Times New Roman" pitchFamily="18" charset="0"/>
              <a:cs typeface="Times New Roman" pitchFamily="18" charset="0"/>
            </a:endParaRPr>
          </a:p>
          <a:p>
            <a:pPr marL="0" indent="0" algn="just">
              <a:buNone/>
            </a:pPr>
            <a:r>
              <a:rPr lang="en-US" sz="2400" b="1" dirty="0" smtClean="0">
                <a:latin typeface="Times New Roman" pitchFamily="18" charset="0"/>
                <a:cs typeface="Times New Roman" pitchFamily="18" charset="0"/>
              </a:rPr>
              <a:t>Embryo </a:t>
            </a:r>
            <a:r>
              <a:rPr lang="en-US" sz="2400" b="1" dirty="0">
                <a:latin typeface="Times New Roman" pitchFamily="18" charset="0"/>
                <a:cs typeface="Times New Roman" pitchFamily="18" charset="0"/>
              </a:rPr>
              <a:t>culture</a:t>
            </a:r>
            <a:r>
              <a:rPr lang="en-US" sz="2400" b="1"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Embryo culture may be defined as aseptic isolation of embryo (of different developmental stages) from the bulk of maternal tissue of mature seed or capsule and in vitro culture under aseptic and controlled physical condition in glass vials containing nutrient semisolid or liquid medium to grow directly into plantlet. </a:t>
            </a:r>
            <a:endParaRPr lang="en-US" sz="24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22522668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a:bodyPr>
          <a:lstStyle/>
          <a:p>
            <a:pPr marL="0" indent="0" algn="just">
              <a:buNone/>
            </a:pPr>
            <a:r>
              <a:rPr lang="en-US" sz="2400" b="1" dirty="0">
                <a:latin typeface="Times New Roman" pitchFamily="18" charset="0"/>
                <a:cs typeface="Times New Roman" pitchFamily="18" charset="0"/>
              </a:rPr>
              <a:t>Anther culture: </a:t>
            </a:r>
          </a:p>
          <a:p>
            <a:pPr marL="0" indent="0" algn="just">
              <a:buNone/>
            </a:pPr>
            <a:r>
              <a:rPr lang="en-US" sz="2400" dirty="0">
                <a:latin typeface="Times New Roman" pitchFamily="18" charset="0"/>
                <a:cs typeface="Times New Roman" pitchFamily="18" charset="0"/>
              </a:rPr>
              <a:t>Androgenesis is the in vitro development of haploid plants originating from potent pollen grains through a series of cell division and differentiation.</a:t>
            </a:r>
          </a:p>
          <a:p>
            <a:pPr marL="0" indent="0">
              <a:buNone/>
            </a:pPr>
            <a:endParaRPr lang="en-US" sz="2400" dirty="0" smtClean="0">
              <a:latin typeface="Times New Roman" pitchFamily="18" charset="0"/>
              <a:cs typeface="Times New Roman" pitchFamily="18" charset="0"/>
            </a:endParaRPr>
          </a:p>
          <a:p>
            <a:pPr marL="0" indent="0">
              <a:buNone/>
            </a:pPr>
            <a:r>
              <a:rPr lang="en-US" sz="2400" b="1" dirty="0" smtClean="0">
                <a:latin typeface="Times New Roman" pitchFamily="18" charset="0"/>
                <a:cs typeface="Times New Roman" pitchFamily="18" charset="0"/>
              </a:rPr>
              <a:t>Pollen </a:t>
            </a:r>
            <a:r>
              <a:rPr lang="en-US" sz="2400" b="1" dirty="0">
                <a:latin typeface="Times New Roman" pitchFamily="18" charset="0"/>
                <a:cs typeface="Times New Roman" pitchFamily="18" charset="0"/>
              </a:rPr>
              <a:t>culture: </a:t>
            </a:r>
            <a:endParaRPr lang="en-US" sz="2400" b="1"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Pollen </a:t>
            </a:r>
            <a:r>
              <a:rPr lang="en-US" sz="2400" dirty="0">
                <a:latin typeface="Times New Roman" pitchFamily="18" charset="0"/>
                <a:cs typeface="Times New Roman" pitchFamily="18" charset="0"/>
              </a:rPr>
              <a:t>culture is the in vitro technique by which the </a:t>
            </a:r>
            <a:r>
              <a:rPr lang="en-US" sz="2400" dirty="0" err="1">
                <a:latin typeface="Times New Roman" pitchFamily="18" charset="0"/>
                <a:cs typeface="Times New Roman" pitchFamily="18" charset="0"/>
              </a:rPr>
              <a:t>pollengrains</a:t>
            </a:r>
            <a:r>
              <a:rPr lang="en-US" sz="2400" dirty="0">
                <a:latin typeface="Times New Roman" pitchFamily="18" charset="0"/>
                <a:cs typeface="Times New Roman" pitchFamily="18" charset="0"/>
              </a:rPr>
              <a:t> (preferably at the microscope stages) are squeezed from the intact anther and then cultured on nutrient medium where the microspores without producing male gametes. </a:t>
            </a:r>
            <a:endParaRPr lang="en-US" sz="2400" dirty="0" smtClean="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pPr marL="0" indent="0">
              <a:buNone/>
            </a:pPr>
            <a:r>
              <a:rPr lang="en-US" sz="2400" b="1" dirty="0" smtClean="0">
                <a:latin typeface="Times New Roman" pitchFamily="18" charset="0"/>
                <a:cs typeface="Times New Roman" pitchFamily="18" charset="0"/>
              </a:rPr>
              <a:t>Somatic </a:t>
            </a:r>
            <a:r>
              <a:rPr lang="en-US" sz="2400" b="1" dirty="0">
                <a:latin typeface="Times New Roman" pitchFamily="18" charset="0"/>
                <a:cs typeface="Times New Roman" pitchFamily="18" charset="0"/>
              </a:rPr>
              <a:t>Embryogenesis: </a:t>
            </a:r>
            <a:endParaRPr lang="en-US" sz="2400" b="1"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Somatic </a:t>
            </a:r>
            <a:r>
              <a:rPr lang="en-US" sz="2400" dirty="0">
                <a:latin typeface="Times New Roman" pitchFamily="18" charset="0"/>
                <a:cs typeface="Times New Roman" pitchFamily="18" charset="0"/>
              </a:rPr>
              <a:t>embryogenesis is the process of a single or group of cells initiating the development pathway that leads to reproducible regeneration of non zygotic embryos capable of germinating to form complete plants</a:t>
            </a:r>
          </a:p>
        </p:txBody>
      </p:sp>
    </p:spTree>
    <p:extLst>
      <p:ext uri="{BB962C8B-B14F-4D97-AF65-F5344CB8AC3E}">
        <p14:creationId xmlns="" xmlns:p14="http://schemas.microsoft.com/office/powerpoint/2010/main" val="13338236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15400" cy="6553200"/>
          </a:xfrm>
        </p:spPr>
        <p:txBody>
          <a:bodyPr>
            <a:normAutofit/>
          </a:bodyPr>
          <a:lstStyle/>
          <a:p>
            <a:pPr marL="0" indent="0" algn="just">
              <a:buNone/>
            </a:pPr>
            <a:r>
              <a:rPr lang="en-US" sz="2400" b="1" dirty="0">
                <a:latin typeface="Times New Roman" pitchFamily="18" charset="0"/>
                <a:cs typeface="Times New Roman" pitchFamily="18" charset="0"/>
              </a:rPr>
              <a:t>Protoplast Culture</a:t>
            </a:r>
            <a:r>
              <a:rPr lang="en-US" sz="2400" b="1"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It is the culture of isolated protoplasts which are naked plant cells surrounded by plasma membrane which is potentially capable of cell wall regeneration, cell division, growth and plant regeneration on suitable medium under aseptic </a:t>
            </a:r>
            <a:r>
              <a:rPr lang="en-US" sz="2400" dirty="0" smtClean="0">
                <a:latin typeface="Times New Roman" pitchFamily="18" charset="0"/>
                <a:cs typeface="Times New Roman" pitchFamily="18" charset="0"/>
              </a:rPr>
              <a:t>condition.</a:t>
            </a:r>
          </a:p>
          <a:p>
            <a:pPr marL="0" indent="0" algn="just">
              <a:buNone/>
            </a:pPr>
            <a:endParaRPr lang="en-US" sz="2400" dirty="0" smtClean="0">
              <a:latin typeface="Times New Roman" pitchFamily="18" charset="0"/>
              <a:cs typeface="Times New Roman" pitchFamily="18" charset="0"/>
            </a:endParaRPr>
          </a:p>
          <a:p>
            <a:pPr marL="0" indent="0" algn="just">
              <a:buNone/>
            </a:pPr>
            <a:r>
              <a:rPr lang="en-US" sz="2400" b="1" dirty="0" smtClean="0">
                <a:latin typeface="Times New Roman" pitchFamily="18" charset="0"/>
                <a:cs typeface="Times New Roman" pitchFamily="18" charset="0"/>
              </a:rPr>
              <a:t>Meristem </a:t>
            </a:r>
            <a:r>
              <a:rPr lang="en-US" sz="2400" b="1" dirty="0">
                <a:latin typeface="Times New Roman" pitchFamily="18" charset="0"/>
                <a:cs typeface="Times New Roman" pitchFamily="18" charset="0"/>
              </a:rPr>
              <a:t>culture</a:t>
            </a:r>
            <a:r>
              <a:rPr lang="en-US" sz="2400" b="1"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tips of shoots (which contain the shoot apical meristem) can be cultured in vitro producing clumps of shoots from either axillary or adventitious buds. This method can, be used for clonal propagation</a:t>
            </a:r>
            <a:r>
              <a:rPr lang="en-US" sz="2400"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a:t>
            </a:r>
          </a:p>
          <a:p>
            <a:pPr marL="0" indent="0" algn="just">
              <a:buNone/>
            </a:pPr>
            <a:r>
              <a:rPr lang="en-US" sz="2400" b="1" dirty="0" smtClean="0">
                <a:latin typeface="Times New Roman" pitchFamily="18" charset="0"/>
                <a:cs typeface="Times New Roman" pitchFamily="18" charset="0"/>
              </a:rPr>
              <a:t>Explant </a:t>
            </a:r>
            <a:r>
              <a:rPr lang="en-US" sz="2400" b="1" dirty="0">
                <a:latin typeface="Times New Roman" pitchFamily="18" charset="0"/>
                <a:cs typeface="Times New Roman" pitchFamily="18" charset="0"/>
              </a:rPr>
              <a:t>Culture: </a:t>
            </a:r>
            <a:endParaRPr lang="en-US" sz="2400" b="1"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There </a:t>
            </a:r>
            <a:r>
              <a:rPr lang="en-US" sz="2400" dirty="0">
                <a:latin typeface="Times New Roman" pitchFamily="18" charset="0"/>
                <a:cs typeface="Times New Roman" pitchFamily="18" charset="0"/>
              </a:rPr>
              <a:t>are variety of forms of seed plants viz., trees, herbs, grasses, which exhibit the basic morphological units i.e. root, stem and leaves. Parenchyma is the most versatile of all types of tissues. They are capable of division and growth.</a:t>
            </a:r>
          </a:p>
        </p:txBody>
      </p:sp>
    </p:spTree>
    <p:extLst>
      <p:ext uri="{BB962C8B-B14F-4D97-AF65-F5344CB8AC3E}">
        <p14:creationId xmlns="" xmlns:p14="http://schemas.microsoft.com/office/powerpoint/2010/main" val="33309493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lstStyle/>
          <a:p>
            <a:pPr marL="0" indent="0">
              <a:buNone/>
            </a:pPr>
            <a:r>
              <a:rPr lang="en-US" sz="2800" b="1" dirty="0">
                <a:latin typeface="Times New Roman" pitchFamily="18" charset="0"/>
                <a:cs typeface="Times New Roman" pitchFamily="18" charset="0"/>
              </a:rPr>
              <a:t>Advantages of Plant Tissue </a:t>
            </a:r>
            <a:r>
              <a:rPr lang="en-US" sz="2800" b="1" dirty="0" smtClean="0">
                <a:latin typeface="Times New Roman" pitchFamily="18" charset="0"/>
                <a:cs typeface="Times New Roman" pitchFamily="18" charset="0"/>
              </a:rPr>
              <a:t>Culture:</a:t>
            </a:r>
          </a:p>
          <a:p>
            <a:pPr marL="0" indent="0">
              <a:buNone/>
            </a:pPr>
            <a:endParaRPr lang="en-US" sz="2800" b="1" dirty="0" smtClean="0">
              <a:latin typeface="Times New Roman" pitchFamily="18" charset="0"/>
              <a:cs typeface="Times New Roman" pitchFamily="18" charset="0"/>
            </a:endParaRPr>
          </a:p>
          <a:p>
            <a:pPr>
              <a:lnSpc>
                <a:spcPct val="150000"/>
              </a:lnSpc>
            </a:pPr>
            <a:r>
              <a:rPr lang="en-US" sz="2400" dirty="0">
                <a:latin typeface="Times New Roman" pitchFamily="18" charset="0"/>
                <a:cs typeface="Times New Roman" pitchFamily="18" charset="0"/>
              </a:rPr>
              <a:t>Elimination of diseases in planting </a:t>
            </a:r>
            <a:r>
              <a:rPr lang="en-US" sz="2400" dirty="0" smtClean="0">
                <a:latin typeface="Times New Roman" pitchFamily="18" charset="0"/>
                <a:cs typeface="Times New Roman" pitchFamily="18" charset="0"/>
              </a:rPr>
              <a:t>material</a:t>
            </a:r>
          </a:p>
          <a:p>
            <a:pPr>
              <a:lnSpc>
                <a:spcPct val="150000"/>
              </a:lnSpc>
            </a:pPr>
            <a:r>
              <a:rPr lang="en-US" sz="2400" dirty="0">
                <a:latin typeface="Times New Roman" pitchFamily="18" charset="0"/>
                <a:cs typeface="Times New Roman" pitchFamily="18" charset="0"/>
              </a:rPr>
              <a:t>Plant improvement through tissue </a:t>
            </a:r>
            <a:r>
              <a:rPr lang="en-US" sz="2400" dirty="0" smtClean="0">
                <a:latin typeface="Times New Roman" pitchFamily="18" charset="0"/>
                <a:cs typeface="Times New Roman" pitchFamily="18" charset="0"/>
              </a:rPr>
              <a:t>culture</a:t>
            </a:r>
          </a:p>
          <a:p>
            <a:pPr>
              <a:lnSpc>
                <a:spcPct val="150000"/>
              </a:lnSpc>
            </a:pPr>
            <a:r>
              <a:rPr lang="en-US" sz="2400" dirty="0">
                <a:latin typeface="Times New Roman" pitchFamily="18" charset="0"/>
                <a:cs typeface="Times New Roman" pitchFamily="18" charset="0"/>
              </a:rPr>
              <a:t>True to Type </a:t>
            </a:r>
            <a:r>
              <a:rPr lang="en-US" sz="2400" dirty="0" smtClean="0">
                <a:latin typeface="Times New Roman" pitchFamily="18" charset="0"/>
                <a:cs typeface="Times New Roman" pitchFamily="18" charset="0"/>
              </a:rPr>
              <a:t>production</a:t>
            </a:r>
          </a:p>
          <a:p>
            <a:pPr>
              <a:lnSpc>
                <a:spcPct val="150000"/>
              </a:lnSpc>
            </a:pPr>
            <a:r>
              <a:rPr lang="en-US" sz="2400" dirty="0">
                <a:latin typeface="Times New Roman" pitchFamily="18" charset="0"/>
                <a:cs typeface="Times New Roman" pitchFamily="18" charset="0"/>
              </a:rPr>
              <a:t>Higher </a:t>
            </a:r>
            <a:r>
              <a:rPr lang="en-US" sz="2400" dirty="0" smtClean="0">
                <a:latin typeface="Times New Roman" pitchFamily="18" charset="0"/>
                <a:cs typeface="Times New Roman" pitchFamily="18" charset="0"/>
              </a:rPr>
              <a:t>Yields</a:t>
            </a:r>
          </a:p>
          <a:p>
            <a:pPr>
              <a:lnSpc>
                <a:spcPct val="150000"/>
              </a:lnSpc>
            </a:pPr>
            <a:r>
              <a:rPr lang="en-US" sz="2400" dirty="0">
                <a:latin typeface="Times New Roman" pitchFamily="18" charset="0"/>
                <a:cs typeface="Times New Roman" pitchFamily="18" charset="0"/>
              </a:rPr>
              <a:t>Beneficial when conventional propagation </a:t>
            </a:r>
            <a:r>
              <a:rPr lang="en-US" sz="2400" dirty="0" smtClean="0">
                <a:latin typeface="Times New Roman" pitchFamily="18" charset="0"/>
                <a:cs typeface="Times New Roman" pitchFamily="18" charset="0"/>
              </a:rPr>
              <a:t>is difficult</a:t>
            </a:r>
          </a:p>
          <a:p>
            <a:pPr>
              <a:lnSpc>
                <a:spcPct val="150000"/>
              </a:lnSpc>
            </a:pPr>
            <a:r>
              <a:rPr lang="en-US" sz="2400" dirty="0">
                <a:latin typeface="Times New Roman" pitchFamily="18" charset="0"/>
                <a:cs typeface="Times New Roman" pitchFamily="18" charset="0"/>
              </a:rPr>
              <a:t>Efficient method in saving space and </a:t>
            </a:r>
            <a:r>
              <a:rPr lang="en-US" sz="2400" dirty="0" smtClean="0">
                <a:latin typeface="Times New Roman" pitchFamily="18" charset="0"/>
                <a:cs typeface="Times New Roman" pitchFamily="18" charset="0"/>
              </a:rPr>
              <a:t>energy</a:t>
            </a:r>
          </a:p>
          <a:p>
            <a:pPr>
              <a:lnSpc>
                <a:spcPct val="150000"/>
              </a:lnSpc>
            </a:pPr>
            <a:r>
              <a:rPr lang="en-US" sz="2400" dirty="0">
                <a:latin typeface="Times New Roman" pitchFamily="18" charset="0"/>
                <a:cs typeface="Times New Roman" pitchFamily="18" charset="0"/>
              </a:rPr>
              <a:t>Flexible </a:t>
            </a:r>
            <a:r>
              <a:rPr lang="en-US" sz="2400" dirty="0" smtClean="0">
                <a:latin typeface="Times New Roman" pitchFamily="18" charset="0"/>
                <a:cs typeface="Times New Roman" pitchFamily="18" charset="0"/>
              </a:rPr>
              <a:t>method</a:t>
            </a:r>
          </a:p>
          <a:p>
            <a:pPr>
              <a:lnSpc>
                <a:spcPct val="150000"/>
              </a:lnSpc>
            </a:pPr>
            <a:r>
              <a:rPr lang="en-US" sz="2400" dirty="0">
                <a:latin typeface="Times New Roman" pitchFamily="18" charset="0"/>
                <a:cs typeface="Times New Roman" pitchFamily="18" charset="0"/>
              </a:rPr>
              <a:t>Innovation of new varieties</a:t>
            </a:r>
          </a:p>
        </p:txBody>
      </p:sp>
    </p:spTree>
    <p:extLst>
      <p:ext uri="{BB962C8B-B14F-4D97-AF65-F5344CB8AC3E}">
        <p14:creationId xmlns="" xmlns:p14="http://schemas.microsoft.com/office/powerpoint/2010/main" val="23487124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7772400" cy="914400"/>
          </a:xfrm>
        </p:spPr>
        <p:txBody>
          <a:bodyPr>
            <a:normAutofit/>
          </a:bodyPr>
          <a:lstStyle/>
          <a:p>
            <a:r>
              <a:rPr lang="en-US" dirty="0" smtClean="0">
                <a:solidFill>
                  <a:srgbClr val="0070C0"/>
                </a:solidFill>
                <a:latin typeface="Adobe Gothic Std B" pitchFamily="34" charset="-128"/>
                <a:ea typeface="Adobe Gothic Std B" pitchFamily="34" charset="-128"/>
              </a:rPr>
              <a:t>         Plant </a:t>
            </a:r>
            <a:r>
              <a:rPr lang="en-US" dirty="0">
                <a:solidFill>
                  <a:srgbClr val="0070C0"/>
                </a:solidFill>
                <a:latin typeface="Adobe Gothic Std B" pitchFamily="34" charset="-128"/>
                <a:ea typeface="Adobe Gothic Std B" pitchFamily="34" charset="-128"/>
              </a:rPr>
              <a:t>Biotechnology</a:t>
            </a:r>
          </a:p>
        </p:txBody>
      </p:sp>
      <p:pic>
        <p:nvPicPr>
          <p:cNvPr id="1026" name="Picture 2" descr="G:\BMS\NDt\plant biotech\plant gene transfer\bayer-ginkgo-bioworks-plant-microbiome-biotech-764x37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43000"/>
            <a:ext cx="91440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7772400" cy="914400"/>
          </a:xfrm>
        </p:spPr>
        <p:txBody>
          <a:bodyPr>
            <a:normAutofit/>
          </a:bodyPr>
          <a:lstStyle/>
          <a:p>
            <a:r>
              <a:rPr lang="en-US" dirty="0" smtClean="0">
                <a:solidFill>
                  <a:srgbClr val="0070C0"/>
                </a:solidFill>
                <a:latin typeface="Adobe Gothic Std B" pitchFamily="34" charset="-128"/>
                <a:ea typeface="Adobe Gothic Std B" pitchFamily="34" charset="-128"/>
              </a:rPr>
              <a:t>         Plant </a:t>
            </a:r>
            <a:r>
              <a:rPr lang="en-US" dirty="0">
                <a:solidFill>
                  <a:srgbClr val="0070C0"/>
                </a:solidFill>
                <a:latin typeface="Adobe Gothic Std B" pitchFamily="34" charset="-128"/>
                <a:ea typeface="Adobe Gothic Std B" pitchFamily="34" charset="-128"/>
              </a:rPr>
              <a:t>Biotechnology</a:t>
            </a:r>
          </a:p>
        </p:txBody>
      </p:sp>
      <p:pic>
        <p:nvPicPr>
          <p:cNvPr id="1026" name="Picture 2" descr="G:\BMS\NDt\plant biotech\plant gene transfer\bayer-ginkgo-bioworks-plant-microbiome-biotech-764x37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43000"/>
            <a:ext cx="91440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8839200" cy="6617196"/>
          </a:xfrm>
          <a:prstGeom prst="rect">
            <a:avLst/>
          </a:prstGeom>
        </p:spPr>
        <p:txBody>
          <a:bodyPr wrap="square">
            <a:spAutoFit/>
          </a:bodyPr>
          <a:lstStyle/>
          <a:p>
            <a:r>
              <a:rPr lang="en-US" sz="2800" b="1" dirty="0">
                <a:latin typeface="Times New Roman" pitchFamily="18" charset="0"/>
                <a:cs typeface="Times New Roman" pitchFamily="18" charset="0"/>
              </a:rPr>
              <a:t>Transgenic </a:t>
            </a:r>
            <a:r>
              <a:rPr lang="en-US" sz="2800" b="1" dirty="0" smtClean="0">
                <a:latin typeface="Times New Roman" pitchFamily="18" charset="0"/>
                <a:cs typeface="Times New Roman" pitchFamily="18" charset="0"/>
              </a:rPr>
              <a:t>plants:</a:t>
            </a:r>
          </a:p>
          <a:p>
            <a:pPr algn="just"/>
            <a:r>
              <a:rPr lang="en-US" sz="2400" dirty="0" smtClean="0">
                <a:latin typeface="Times New Roman" pitchFamily="18" charset="0"/>
                <a:cs typeface="Times New Roman" pitchFamily="18" charset="0"/>
              </a:rPr>
              <a:t>			Plant </a:t>
            </a:r>
            <a:r>
              <a:rPr lang="en-US" sz="2400" dirty="0">
                <a:latin typeface="Times New Roman" pitchFamily="18" charset="0"/>
                <a:cs typeface="Times New Roman" pitchFamily="18" charset="0"/>
              </a:rPr>
              <a:t>genetic transformation can be defined as the controlled introduction of specific segments of DNA into a recipient plant genome, excluding an introduction by fertilization or hybridization</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			Agrobacterium-mediated transformation is the most widely used method for plant transformation. </a:t>
            </a:r>
          </a:p>
          <a:p>
            <a:pPr marL="342900" indent="-342900" algn="just">
              <a:lnSpc>
                <a:spcPct val="150000"/>
              </a:lnSpc>
              <a:buFont typeface="Wingdings" pitchFamily="2" charset="2"/>
              <a:buChar char="Ø"/>
            </a:pPr>
            <a:r>
              <a:rPr lang="en-US" sz="2400" i="1" dirty="0">
                <a:latin typeface="Times New Roman" pitchFamily="18" charset="0"/>
                <a:cs typeface="Times New Roman" pitchFamily="18" charset="0"/>
              </a:rPr>
              <a:t>A. tumefaciens </a:t>
            </a:r>
            <a:r>
              <a:rPr lang="en-US" sz="2400" dirty="0">
                <a:latin typeface="Times New Roman" pitchFamily="18" charset="0"/>
                <a:cs typeface="Times New Roman" pitchFamily="18" charset="0"/>
              </a:rPr>
              <a:t>is a gram-negative soil bacterium which naturally</a:t>
            </a:r>
          </a:p>
          <a:p>
            <a:pPr algn="just">
              <a:lnSpc>
                <a:spcPct val="150000"/>
              </a:lnSpc>
            </a:pPr>
            <a:r>
              <a:rPr lang="en-US" sz="2400" dirty="0" smtClean="0">
                <a:latin typeface="Times New Roman" pitchFamily="18" charset="0"/>
                <a:cs typeface="Times New Roman" pitchFamily="18" charset="0"/>
              </a:rPr>
              <a:t>    transforms </a:t>
            </a:r>
            <a:r>
              <a:rPr lang="en-US" sz="2400" dirty="0">
                <a:latin typeface="Times New Roman" pitchFamily="18" charset="0"/>
                <a:cs typeface="Times New Roman" pitchFamily="18" charset="0"/>
              </a:rPr>
              <a:t>plant cells, resulting in crown gall (cancer) </a:t>
            </a:r>
            <a:r>
              <a:rPr lang="en-US" sz="2400" dirty="0" smtClean="0">
                <a:latin typeface="Times New Roman" pitchFamily="18" charset="0"/>
                <a:cs typeface="Times New Roman" pitchFamily="18" charset="0"/>
              </a:rPr>
              <a:t>tumors.</a:t>
            </a:r>
            <a:endParaRPr lang="en-US" sz="2400" dirty="0">
              <a:latin typeface="Times New Roman" pitchFamily="18" charset="0"/>
              <a:cs typeface="Times New Roman" pitchFamily="18" charset="0"/>
            </a:endParaRPr>
          </a:p>
          <a:p>
            <a:pPr marL="342900" indent="-342900" algn="just">
              <a:lnSpc>
                <a:spcPct val="150000"/>
              </a:lnSpc>
              <a:buFont typeface="Wingdings" pitchFamily="2" charset="2"/>
              <a:buChar char="Ø"/>
            </a:pPr>
            <a:r>
              <a:rPr lang="en-US" sz="2400" dirty="0" smtClean="0">
                <a:latin typeface="Times New Roman" pitchFamily="18" charset="0"/>
                <a:cs typeface="Times New Roman" pitchFamily="18" charset="0"/>
              </a:rPr>
              <a:t>Tumor </a:t>
            </a:r>
            <a:r>
              <a:rPr lang="en-US" sz="2400" dirty="0">
                <a:latin typeface="Times New Roman" pitchFamily="18" charset="0"/>
                <a:cs typeface="Times New Roman" pitchFamily="18" charset="0"/>
              </a:rPr>
              <a:t>formation is the result of the transfer, integration and expression </a:t>
            </a:r>
            <a:r>
              <a:rPr lang="en-US" sz="2400" dirty="0" smtClean="0">
                <a:latin typeface="Times New Roman" pitchFamily="18" charset="0"/>
                <a:cs typeface="Times New Roman" pitchFamily="18" charset="0"/>
              </a:rPr>
              <a:t>of genes </a:t>
            </a:r>
            <a:r>
              <a:rPr lang="en-US" sz="2400" dirty="0">
                <a:latin typeface="Times New Roman" pitchFamily="18" charset="0"/>
                <a:cs typeface="Times New Roman" pitchFamily="18" charset="0"/>
              </a:rPr>
              <a:t>on a specific segment of </a:t>
            </a:r>
            <a:r>
              <a:rPr lang="en-US" sz="2400" i="1" dirty="0">
                <a:latin typeface="Times New Roman" pitchFamily="18" charset="0"/>
                <a:cs typeface="Times New Roman" pitchFamily="18" charset="0"/>
              </a:rPr>
              <a:t>A. tumefaciens </a:t>
            </a:r>
            <a:r>
              <a:rPr lang="en-US" sz="2400" dirty="0">
                <a:latin typeface="Times New Roman" pitchFamily="18" charset="0"/>
                <a:cs typeface="Times New Roman" pitchFamily="18" charset="0"/>
              </a:rPr>
              <a:t>plasmid DNA called the </a:t>
            </a:r>
            <a:r>
              <a:rPr lang="en-US" sz="2400" dirty="0" smtClean="0">
                <a:latin typeface="Times New Roman" pitchFamily="18" charset="0"/>
                <a:cs typeface="Times New Roman" pitchFamily="18" charset="0"/>
              </a:rPr>
              <a:t>TDNA (transferred </a:t>
            </a:r>
            <a:r>
              <a:rPr lang="en-US" sz="2400" dirty="0">
                <a:latin typeface="Times New Roman" pitchFamily="18" charset="0"/>
                <a:cs typeface="Times New Roman" pitchFamily="18" charset="0"/>
              </a:rPr>
              <a:t>DNA</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marL="342900" indent="-342900" algn="just">
              <a:lnSpc>
                <a:spcPct val="150000"/>
              </a:lnSpc>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T-DNA resides on a large plasmid called the Ti (tumor </a:t>
            </a:r>
            <a:r>
              <a:rPr lang="en-US" sz="2400" dirty="0" smtClean="0">
                <a:latin typeface="Times New Roman" pitchFamily="18" charset="0"/>
                <a:cs typeface="Times New Roman" pitchFamily="18" charset="0"/>
              </a:rPr>
              <a:t>inducing) plasmid </a:t>
            </a:r>
            <a:r>
              <a:rPr lang="en-US" sz="2400" dirty="0">
                <a:latin typeface="Times New Roman" pitchFamily="18" charset="0"/>
                <a:cs typeface="Times New Roman" pitchFamily="18" charset="0"/>
              </a:rPr>
              <a:t>found in </a:t>
            </a:r>
            <a:r>
              <a:rPr lang="en-US" sz="2400" i="1" dirty="0" smtClean="0">
                <a:latin typeface="Times New Roman" pitchFamily="18" charset="0"/>
                <a:cs typeface="Times New Roman" pitchFamily="18" charset="0"/>
              </a:rPr>
              <a:t>A.tumefaciens.</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5820375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marL="0" indent="0">
              <a:buNone/>
            </a:pPr>
            <a:r>
              <a:rPr lang="en-US" sz="2800" b="1" dirty="0">
                <a:latin typeface="Times New Roman" pitchFamily="18" charset="0"/>
                <a:cs typeface="Times New Roman" pitchFamily="18" charset="0"/>
              </a:rPr>
              <a:t>Agrobacterium-mediated gene </a:t>
            </a:r>
            <a:r>
              <a:rPr lang="en-US" sz="2800" b="1" dirty="0" smtClean="0">
                <a:latin typeface="Times New Roman" pitchFamily="18" charset="0"/>
                <a:cs typeface="Times New Roman" pitchFamily="18" charset="0"/>
              </a:rPr>
              <a:t>transfer</a:t>
            </a:r>
          </a:p>
          <a:p>
            <a:pPr marL="0" indent="0">
              <a:buNone/>
            </a:pPr>
            <a:endParaRPr lang="en-US" sz="2800" b="1" dirty="0" smtClean="0">
              <a:latin typeface="Times New Roman" pitchFamily="18" charset="0"/>
              <a:cs typeface="Times New Roman" pitchFamily="18" charset="0"/>
            </a:endParaRPr>
          </a:p>
          <a:p>
            <a:pPr>
              <a:lnSpc>
                <a:spcPct val="150000"/>
              </a:lnSpc>
            </a:pPr>
            <a:r>
              <a:rPr lang="en-US" sz="2400" dirty="0">
                <a:latin typeface="Times New Roman" pitchFamily="18" charset="0"/>
                <a:cs typeface="Times New Roman" pitchFamily="18" charset="0"/>
              </a:rPr>
              <a:t>To make a segment of DNA that contains a selectable marker and a gene </a:t>
            </a:r>
            <a:r>
              <a:rPr lang="en-US" sz="2400" dirty="0" smtClean="0">
                <a:latin typeface="Times New Roman" pitchFamily="18" charset="0"/>
                <a:cs typeface="Times New Roman" pitchFamily="18" charset="0"/>
              </a:rPr>
              <a:t>of interest </a:t>
            </a:r>
            <a:r>
              <a:rPr lang="en-US" sz="2400" dirty="0">
                <a:latin typeface="Times New Roman" pitchFamily="18" charset="0"/>
                <a:cs typeface="Times New Roman" pitchFamily="18" charset="0"/>
              </a:rPr>
              <a:t>to look like a </a:t>
            </a:r>
            <a:r>
              <a:rPr lang="en-US" sz="2400" dirty="0" smtClean="0">
                <a:latin typeface="Times New Roman" pitchFamily="18" charset="0"/>
                <a:cs typeface="Times New Roman" pitchFamily="18" charset="0"/>
              </a:rPr>
              <a:t>T-DNA.</a:t>
            </a:r>
            <a:endParaRPr lang="en-US" sz="2400" dirty="0">
              <a:latin typeface="Times New Roman" pitchFamily="18" charset="0"/>
              <a:cs typeface="Times New Roman" pitchFamily="18" charset="0"/>
            </a:endParaRPr>
          </a:p>
          <a:p>
            <a:pPr>
              <a:lnSpc>
                <a:spcPct val="150000"/>
              </a:lnSpc>
            </a:pP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get this “T-DNA” into an Agrobacterium cell so that it can be</a:t>
            </a:r>
          </a:p>
          <a:p>
            <a:pPr marL="0" indent="0">
              <a:lnSpc>
                <a:spcPct val="150000"/>
              </a:lnSpc>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mobilized </a:t>
            </a:r>
            <a:r>
              <a:rPr lang="en-US" sz="2400" dirty="0">
                <a:latin typeface="Times New Roman" pitchFamily="18" charset="0"/>
                <a:cs typeface="Times New Roman" pitchFamily="18" charset="0"/>
              </a:rPr>
              <a:t>by the vir </a:t>
            </a:r>
            <a:r>
              <a:rPr lang="en-US" sz="2400" dirty="0" smtClean="0">
                <a:latin typeface="Times New Roman" pitchFamily="18" charset="0"/>
                <a:cs typeface="Times New Roman" pitchFamily="18" charset="0"/>
              </a:rPr>
              <a:t>genes.</a:t>
            </a:r>
            <a:endParaRPr lang="en-US" sz="2400" dirty="0">
              <a:latin typeface="Times New Roman" pitchFamily="18" charset="0"/>
              <a:cs typeface="Times New Roman" pitchFamily="18" charset="0"/>
            </a:endParaRPr>
          </a:p>
          <a:p>
            <a:pPr>
              <a:lnSpc>
                <a:spcPct val="150000"/>
              </a:lnSpc>
            </a:pP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produce and find transformed plant cells that can be regenerated </a:t>
            </a:r>
            <a:r>
              <a:rPr lang="en-US" sz="2400" dirty="0" smtClean="0">
                <a:latin typeface="Times New Roman" pitchFamily="18" charset="0"/>
                <a:cs typeface="Times New Roman" pitchFamily="18" charset="0"/>
              </a:rPr>
              <a:t>into normal</a:t>
            </a:r>
            <a:r>
              <a:rPr lang="en-US" sz="2400" dirty="0">
                <a:latin typeface="Times New Roman" pitchFamily="18" charset="0"/>
                <a:cs typeface="Times New Roman" pitchFamily="18" charset="0"/>
              </a:rPr>
              <a:t>, fertile </a:t>
            </a:r>
            <a:r>
              <a:rPr lang="en-US" sz="2400" dirty="0" smtClean="0">
                <a:latin typeface="Times New Roman" pitchFamily="18" charset="0"/>
                <a:cs typeface="Times New Roman" pitchFamily="18" charset="0"/>
              </a:rPr>
              <a:t>plants.</a:t>
            </a:r>
          </a:p>
          <a:p>
            <a:pPr marL="0" indent="0">
              <a:lnSpc>
                <a:spcPct val="150000"/>
              </a:lnSpc>
              <a:buNone/>
            </a:pPr>
            <a:r>
              <a:rPr lang="en-US" sz="2400" dirty="0" smtClean="0"/>
              <a:t>			</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3348368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marL="0" indent="0" algn="just">
              <a:lnSpc>
                <a:spcPct val="150000"/>
              </a:lnSpc>
              <a:buNone/>
            </a:pPr>
            <a:r>
              <a:rPr lang="en-US" sz="2400" dirty="0" smtClean="0">
                <a:latin typeface="Times New Roman" pitchFamily="18" charset="0"/>
                <a:cs typeface="Times New Roman" pitchFamily="18" charset="0"/>
              </a:rPr>
              <a:t>			Ti </a:t>
            </a:r>
            <a:r>
              <a:rPr lang="en-US" sz="2400" dirty="0">
                <a:latin typeface="Times New Roman" pitchFamily="18" charset="0"/>
                <a:cs typeface="Times New Roman" pitchFamily="18" charset="0"/>
              </a:rPr>
              <a:t>plasmid contains virulence genes necessary for transformation (vir genes), an origin of replication and the part to be transferred to host genome, which consists of sequences for auxin and cytokinin production and nopaline or octopine production. These elements in T-DNA are bordered by two border sequences (Right and Left borders). </a:t>
            </a:r>
            <a:r>
              <a:rPr lang="en-US" sz="2400" dirty="0" smtClean="0">
                <a:latin typeface="Times New Roman" pitchFamily="18" charset="0"/>
                <a:cs typeface="Times New Roman" pitchFamily="18" charset="0"/>
              </a:rPr>
              <a:t>Since the border sequences define the region to be translocated into host genome, the border sequences were cloned into a plasmid vector and the auxin, cytokinin and nopaline/octopine producing elements and border sequences were deleted from Ti-plasmid.</a:t>
            </a:r>
          </a:p>
          <a:p>
            <a:pPr marL="0" indent="0">
              <a:buNone/>
            </a:pPr>
            <a:endParaRPr lang="en-US" sz="2400" dirty="0"/>
          </a:p>
        </p:txBody>
      </p:sp>
    </p:spTree>
    <p:extLst>
      <p:ext uri="{BB962C8B-B14F-4D97-AF65-F5344CB8AC3E}">
        <p14:creationId xmlns="" xmlns:p14="http://schemas.microsoft.com/office/powerpoint/2010/main" val="15490647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685800" y="304800"/>
            <a:ext cx="7848600" cy="601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736089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lgn="ctr">
              <a:buNone/>
            </a:pPr>
            <a:endParaRPr lang="en-US" sz="2000" dirty="0" smtClean="0">
              <a:latin typeface="Times New Roman" pitchFamily="18" charset="0"/>
              <a:cs typeface="Times New Roman" pitchFamily="18" charset="0"/>
            </a:endParaRPr>
          </a:p>
          <a:p>
            <a:pPr marL="0" indent="0" algn="ctr">
              <a:buNone/>
            </a:pPr>
            <a:r>
              <a:rPr lang="en-US" sz="2000" dirty="0" smtClean="0">
                <a:latin typeface="Times New Roman" pitchFamily="18" charset="0"/>
                <a:cs typeface="Times New Roman" pitchFamily="18" charset="0"/>
              </a:rPr>
              <a:t>Fig: Schematic representation of two different method to create transgenic plants. </a:t>
            </a:r>
            <a:endParaRPr lang="en-US" sz="20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023403" y="152400"/>
            <a:ext cx="4882862" cy="5943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040837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marL="0" indent="0" algn="just">
              <a:lnSpc>
                <a:spcPct val="150000"/>
              </a:lnSpc>
              <a:buNone/>
            </a:pPr>
            <a:r>
              <a:rPr lang="en-US" sz="2400" dirty="0" smtClean="0">
                <a:latin typeface="Times New Roman" pitchFamily="18" charset="0"/>
                <a:cs typeface="Times New Roman" pitchFamily="18" charset="0"/>
              </a:rPr>
              <a:t>			In </a:t>
            </a:r>
            <a:r>
              <a:rPr lang="en-US" sz="2400" dirty="0">
                <a:latin typeface="Times New Roman" pitchFamily="18" charset="0"/>
                <a:cs typeface="Times New Roman" pitchFamily="18" charset="0"/>
              </a:rPr>
              <a:t>the </a:t>
            </a:r>
            <a:r>
              <a:rPr lang="en-US" sz="2400" i="1" dirty="0">
                <a:latin typeface="Times New Roman" pitchFamily="18" charset="0"/>
                <a:cs typeface="Times New Roman" pitchFamily="18" charset="0"/>
              </a:rPr>
              <a:t>Agrobacterium </a:t>
            </a:r>
            <a:r>
              <a:rPr lang="en-US" sz="2400" dirty="0">
                <a:latin typeface="Times New Roman" pitchFamily="18" charset="0"/>
                <a:cs typeface="Times New Roman" pitchFamily="18" charset="0"/>
              </a:rPr>
              <a:t>method (left), DNA carrying desired genes is inserted into </a:t>
            </a:r>
            <a:r>
              <a:rPr lang="en-US" sz="2400" dirty="0" smtClean="0">
                <a:latin typeface="Times New Roman" pitchFamily="18" charset="0"/>
                <a:cs typeface="Times New Roman" pitchFamily="18" charset="0"/>
              </a:rPr>
              <a:t>agrobacterium and</a:t>
            </a:r>
            <a:r>
              <a:rPr lang="en-US" sz="2400" dirty="0">
                <a:latin typeface="Times New Roman" pitchFamily="18" charset="0"/>
                <a:cs typeface="Times New Roman" pitchFamily="18" charset="0"/>
              </a:rPr>
              <a:t>, when the bacterium infects wounded tissue, this DNA is transferred to a </a:t>
            </a:r>
            <a:r>
              <a:rPr lang="en-US" sz="2400" dirty="0" smtClean="0">
                <a:latin typeface="Times New Roman" pitchFamily="18" charset="0"/>
                <a:cs typeface="Times New Roman" pitchFamily="18" charset="0"/>
              </a:rPr>
              <a:t>cell nucleus </a:t>
            </a:r>
            <a:r>
              <a:rPr lang="en-US" sz="2400" dirty="0">
                <a:latin typeface="Times New Roman" pitchFamily="18" charset="0"/>
                <a:cs typeface="Times New Roman" pitchFamily="18" charset="0"/>
              </a:rPr>
              <a:t>and integrated into the chromosome. </a:t>
            </a:r>
            <a:endParaRPr lang="en-US" sz="2400" dirty="0" smtClean="0">
              <a:latin typeface="Times New Roman" pitchFamily="18" charset="0"/>
              <a:cs typeface="Times New Roman" pitchFamily="18" charset="0"/>
            </a:endParaRPr>
          </a:p>
          <a:p>
            <a:pPr marL="0" indent="0" algn="just">
              <a:lnSpc>
                <a:spcPct val="150000"/>
              </a:lnSpc>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In </a:t>
            </a:r>
            <a:r>
              <a:rPr lang="en-US" sz="2400" dirty="0">
                <a:latin typeface="Times New Roman" pitchFamily="18" charset="0"/>
                <a:cs typeface="Times New Roman" pitchFamily="18" charset="0"/>
              </a:rPr>
              <a:t>the particle gun method, metal </a:t>
            </a:r>
            <a:r>
              <a:rPr lang="en-US" sz="2400" dirty="0" smtClean="0">
                <a:latin typeface="Times New Roman" pitchFamily="18" charset="0"/>
                <a:cs typeface="Times New Roman" pitchFamily="18" charset="0"/>
              </a:rPr>
              <a:t>particles coated </a:t>
            </a:r>
            <a:r>
              <a:rPr lang="en-US" sz="2400" dirty="0">
                <a:latin typeface="Times New Roman" pitchFamily="18" charset="0"/>
                <a:cs typeface="Times New Roman" pitchFamily="18" charset="0"/>
              </a:rPr>
              <a:t>with DNA are fired into plant cells and the DNA becomes integrated into the </a:t>
            </a:r>
            <a:r>
              <a:rPr lang="en-US" sz="2400" dirty="0" smtClean="0">
                <a:latin typeface="Times New Roman" pitchFamily="18" charset="0"/>
                <a:cs typeface="Times New Roman" pitchFamily="18" charset="0"/>
              </a:rPr>
              <a:t>plant chromosome</a:t>
            </a:r>
            <a:r>
              <a:rPr lang="en-US" sz="2400" dirty="0">
                <a:latin typeface="Times New Roman" pitchFamily="18" charset="0"/>
                <a:cs typeface="Times New Roman" pitchFamily="18" charset="0"/>
              </a:rPr>
              <a:t>. When a new plant is regenerated from a single plant cell, all the cells in </a:t>
            </a:r>
            <a:r>
              <a:rPr lang="en-US" sz="2400" dirty="0" smtClean="0">
                <a:latin typeface="Times New Roman" pitchFamily="18" charset="0"/>
                <a:cs typeface="Times New Roman" pitchFamily="18" charset="0"/>
              </a:rPr>
              <a:t>the plant </a:t>
            </a:r>
            <a:r>
              <a:rPr lang="en-US" sz="2400" dirty="0">
                <a:latin typeface="Times New Roman" pitchFamily="18" charset="0"/>
                <a:cs typeface="Times New Roman" pitchFamily="18" charset="0"/>
              </a:rPr>
              <a:t>carry the new </a:t>
            </a:r>
            <a:r>
              <a:rPr lang="en-US" sz="2400" dirty="0" smtClean="0">
                <a:latin typeface="Times New Roman" pitchFamily="18" charset="0"/>
                <a:cs typeface="Times New Roman" pitchFamily="18" charset="0"/>
              </a:rPr>
              <a:t>genes.</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9138039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marL="0" indent="0" algn="just">
              <a:buNone/>
            </a:pPr>
            <a:r>
              <a:rPr lang="en-US" sz="2800" b="1" dirty="0">
                <a:latin typeface="Times New Roman" pitchFamily="18" charset="0"/>
                <a:cs typeface="Times New Roman" pitchFamily="18" charset="0"/>
              </a:rPr>
              <a:t>Gene </a:t>
            </a:r>
            <a:r>
              <a:rPr lang="en-US" sz="2800" b="1" dirty="0" smtClean="0">
                <a:latin typeface="Times New Roman" pitchFamily="18" charset="0"/>
                <a:cs typeface="Times New Roman" pitchFamily="18" charset="0"/>
              </a:rPr>
              <a:t>Transfer:</a:t>
            </a:r>
            <a:endParaRPr lang="en-US" sz="2800" b="1"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Gene transfer or uptake of DNA refers to the process that moves a specific piece of DNA into cell. </a:t>
            </a:r>
          </a:p>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directed desirable gene transfer from one organism to another and the subsequent stable integration &amp; expression of foreign gene into the genome is referred as genetic transformation. </a:t>
            </a:r>
          </a:p>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transferred gene is known as </a:t>
            </a:r>
            <a:r>
              <a:rPr lang="en-US" sz="2400" dirty="0" smtClean="0">
                <a:latin typeface="Times New Roman" pitchFamily="18" charset="0"/>
                <a:cs typeface="Times New Roman" pitchFamily="18" charset="0"/>
              </a:rPr>
              <a:t>transgene and </a:t>
            </a:r>
            <a:r>
              <a:rPr lang="en-US" sz="2400" dirty="0">
                <a:latin typeface="Times New Roman" pitchFamily="18" charset="0"/>
                <a:cs typeface="Times New Roman" pitchFamily="18" charset="0"/>
              </a:rPr>
              <a:t>the organism that develop after a successful gene transfer is known as transgenic. </a:t>
            </a:r>
          </a:p>
          <a:p>
            <a:pPr marL="0" indent="0" algn="just">
              <a:buNone/>
            </a:pPr>
            <a:r>
              <a:rPr lang="en-US" sz="2800" b="1" dirty="0" smtClean="0">
                <a:latin typeface="Times New Roman" pitchFamily="18" charset="0"/>
                <a:cs typeface="Times New Roman" pitchFamily="18" charset="0"/>
              </a:rPr>
              <a:t>Steps In Transformation:</a:t>
            </a:r>
            <a:endParaRPr lang="en-US" sz="2800" dirty="0"/>
          </a:p>
          <a:p>
            <a:pPr algn="just"/>
            <a:r>
              <a:rPr lang="en-US" sz="2800" dirty="0" smtClean="0">
                <a:latin typeface="Times New Roman" pitchFamily="18" charset="0"/>
                <a:cs typeface="Times New Roman" pitchFamily="18" charset="0"/>
              </a:rPr>
              <a:t>Identification </a:t>
            </a:r>
            <a:r>
              <a:rPr lang="en-US" sz="2800" dirty="0">
                <a:latin typeface="Times New Roman" pitchFamily="18" charset="0"/>
                <a:cs typeface="Times New Roman" pitchFamily="18" charset="0"/>
              </a:rPr>
              <a:t>of useful </a:t>
            </a:r>
            <a:r>
              <a:rPr lang="en-US" sz="2800" dirty="0" smtClean="0">
                <a:latin typeface="Times New Roman" pitchFamily="18" charset="0"/>
                <a:cs typeface="Times New Roman" pitchFamily="18" charset="0"/>
              </a:rPr>
              <a:t>genes</a:t>
            </a:r>
          </a:p>
          <a:p>
            <a:pPr algn="just"/>
            <a:r>
              <a:rPr lang="en-US" sz="2800" dirty="0" smtClean="0">
                <a:latin typeface="Times New Roman" pitchFamily="18" charset="0"/>
                <a:cs typeface="Times New Roman" pitchFamily="18" charset="0"/>
              </a:rPr>
              <a:t>Designing </a:t>
            </a:r>
            <a:r>
              <a:rPr lang="en-US" sz="2800" dirty="0">
                <a:latin typeface="Times New Roman" pitchFamily="18" charset="0"/>
                <a:cs typeface="Times New Roman" pitchFamily="18" charset="0"/>
              </a:rPr>
              <a:t>gene for </a:t>
            </a:r>
            <a:r>
              <a:rPr lang="en-US" sz="2800" dirty="0" smtClean="0">
                <a:latin typeface="Times New Roman" pitchFamily="18" charset="0"/>
                <a:cs typeface="Times New Roman" pitchFamily="18" charset="0"/>
              </a:rPr>
              <a:t>insertion </a:t>
            </a:r>
            <a:endParaRPr lang="en-US" sz="2800" dirty="0">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Insertion of gene into target </a:t>
            </a:r>
            <a:r>
              <a:rPr lang="en-US" sz="2800" dirty="0" smtClean="0">
                <a:latin typeface="Times New Roman" pitchFamily="18" charset="0"/>
                <a:cs typeface="Times New Roman" pitchFamily="18" charset="0"/>
              </a:rPr>
              <a:t>plant</a:t>
            </a:r>
            <a:endParaRPr lang="en-US" sz="2800" dirty="0">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Identification of transgenic </a:t>
            </a:r>
            <a:r>
              <a:rPr lang="en-US" sz="2800" dirty="0" smtClean="0">
                <a:latin typeface="Times New Roman" pitchFamily="18" charset="0"/>
                <a:cs typeface="Times New Roman" pitchFamily="18" charset="0"/>
              </a:rPr>
              <a:t>cells</a:t>
            </a:r>
          </a:p>
          <a:p>
            <a:pPr algn="just"/>
            <a:r>
              <a:rPr lang="en-US" sz="2800" dirty="0" smtClean="0">
                <a:latin typeface="Times New Roman" pitchFamily="18" charset="0"/>
                <a:cs typeface="Times New Roman" pitchFamily="18" charset="0"/>
              </a:rPr>
              <a:t>Regenerate </a:t>
            </a:r>
            <a:r>
              <a:rPr lang="en-US" sz="2800" dirty="0">
                <a:latin typeface="Times New Roman" pitchFamily="18" charset="0"/>
                <a:cs typeface="Times New Roman" pitchFamily="18" charset="0"/>
              </a:rPr>
              <a:t>plant compared with plant </a:t>
            </a:r>
            <a:r>
              <a:rPr lang="en-US" sz="2800" dirty="0" smtClean="0">
                <a:latin typeface="Times New Roman" pitchFamily="18" charset="0"/>
                <a:cs typeface="Times New Roman" pitchFamily="18" charset="0"/>
              </a:rPr>
              <a:t>variety </a:t>
            </a:r>
            <a:endParaRPr lang="en-US" sz="2800" dirty="0">
              <a:latin typeface="Times New Roman" pitchFamily="18" charset="0"/>
              <a:cs typeface="Times New Roman" pitchFamily="18" charset="0"/>
            </a:endParaRPr>
          </a:p>
          <a:p>
            <a:endParaRPr lang="en-US" sz="2800" dirty="0"/>
          </a:p>
          <a:p>
            <a:endParaRPr lang="en-US" sz="2800" dirty="0"/>
          </a:p>
          <a:p>
            <a:pPr marL="0" indent="0">
              <a:buNone/>
            </a:pPr>
            <a:endParaRPr lang="en-US" sz="28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22144578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7772400" cy="914400"/>
          </a:xfrm>
        </p:spPr>
        <p:txBody>
          <a:bodyPr>
            <a:normAutofit/>
          </a:bodyPr>
          <a:lstStyle/>
          <a:p>
            <a:r>
              <a:rPr lang="en-US" dirty="0" smtClean="0">
                <a:solidFill>
                  <a:srgbClr val="0070C0"/>
                </a:solidFill>
                <a:latin typeface="Adobe Gothic Std B" pitchFamily="34" charset="-128"/>
                <a:ea typeface="Adobe Gothic Std B" pitchFamily="34" charset="-128"/>
              </a:rPr>
              <a:t>         Plant </a:t>
            </a:r>
            <a:r>
              <a:rPr lang="en-US" dirty="0">
                <a:solidFill>
                  <a:srgbClr val="0070C0"/>
                </a:solidFill>
                <a:latin typeface="Adobe Gothic Std B" pitchFamily="34" charset="-128"/>
                <a:ea typeface="Adobe Gothic Std B" pitchFamily="34" charset="-128"/>
              </a:rPr>
              <a:t>Biotechnology</a:t>
            </a:r>
          </a:p>
        </p:txBody>
      </p:sp>
      <p:pic>
        <p:nvPicPr>
          <p:cNvPr id="1026" name="Picture 2" descr="G:\BMS\NDt\plant biotech\plant gene transfer\bayer-ginkgo-bioworks-plant-microbiome-biotech-764x37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43000"/>
            <a:ext cx="91440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143000" y="5181600"/>
            <a:ext cx="7010400" cy="1569660"/>
          </a:xfrm>
          <a:prstGeom prst="rect">
            <a:avLst/>
          </a:prstGeom>
        </p:spPr>
        <p:txBody>
          <a:bodyPr wrap="square">
            <a:spAutoFit/>
          </a:bodyPr>
          <a:lstStyle/>
          <a:p>
            <a:pPr algn="ctr">
              <a:buNone/>
              <a:defRPr/>
            </a:pPr>
            <a:r>
              <a:rPr lang="en-US" sz="2400" b="1" dirty="0" smtClean="0">
                <a:latin typeface="Times New Roman" pitchFamily="18" charset="0"/>
                <a:cs typeface="Times New Roman" pitchFamily="18" charset="0"/>
              </a:rPr>
              <a:t>Mrs. Bharati M. Sonawane</a:t>
            </a:r>
          </a:p>
          <a:p>
            <a:pPr algn="ctr">
              <a:buNone/>
              <a:defRPr/>
            </a:pPr>
            <a:r>
              <a:rPr lang="en-US" sz="2400" b="1" dirty="0" smtClean="0">
                <a:latin typeface="Times New Roman" pitchFamily="18" charset="0"/>
                <a:cs typeface="Times New Roman" pitchFamily="18" charset="0"/>
              </a:rPr>
              <a:t>Department of Pharmacognosy</a:t>
            </a:r>
          </a:p>
          <a:p>
            <a:pPr algn="ctr">
              <a:buNone/>
              <a:defRPr/>
            </a:pPr>
            <a:r>
              <a:rPr lang="en-US" sz="2400" b="1" dirty="0" smtClean="0">
                <a:latin typeface="Times New Roman" pitchFamily="18" charset="0"/>
                <a:cs typeface="Times New Roman" pitchFamily="18" charset="0"/>
              </a:rPr>
              <a:t>Loknete Dr. J. D. Pawar College of Pharmacy, Manur. Kalwan.</a:t>
            </a:r>
            <a:endParaRPr lang="en-IN" sz="24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11606096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marL="0" indent="0" algn="just">
              <a:buNone/>
            </a:pPr>
            <a:r>
              <a:rPr lang="en-US" sz="2800" b="1" dirty="0" smtClean="0">
                <a:latin typeface="Times New Roman" pitchFamily="18" charset="0"/>
                <a:cs typeface="Times New Roman" pitchFamily="18" charset="0"/>
              </a:rPr>
              <a:t>GENE </a:t>
            </a:r>
            <a:r>
              <a:rPr lang="en-US" sz="2800" b="1" dirty="0">
                <a:latin typeface="Times New Roman" pitchFamily="18" charset="0"/>
                <a:cs typeface="Times New Roman" pitchFamily="18" charset="0"/>
              </a:rPr>
              <a:t>TRANSFER METHODS </a:t>
            </a:r>
          </a:p>
          <a:p>
            <a:pPr marL="0" indent="0" algn="just">
              <a:buNone/>
            </a:pPr>
            <a:r>
              <a:rPr lang="en-US" sz="2400" dirty="0" smtClean="0">
                <a:latin typeface="Times New Roman" pitchFamily="18" charset="0"/>
                <a:cs typeface="Times New Roman" pitchFamily="18" charset="0"/>
              </a:rPr>
              <a:t>1</a:t>
            </a:r>
            <a:r>
              <a:rPr lang="en-US" sz="2400" dirty="0">
                <a:latin typeface="Times New Roman" pitchFamily="18" charset="0"/>
                <a:cs typeface="Times New Roman" pitchFamily="18" charset="0"/>
              </a:rPr>
              <a:t>. Vector Mediated Gene Transfer </a:t>
            </a:r>
          </a:p>
          <a:p>
            <a:pPr marL="0" indent="0" algn="just">
              <a:buNone/>
            </a:pPr>
            <a:r>
              <a:rPr lang="en-US" sz="2400" dirty="0" smtClean="0">
                <a:latin typeface="Times New Roman" pitchFamily="18" charset="0"/>
                <a:cs typeface="Times New Roman" pitchFamily="18" charset="0"/>
              </a:rPr>
              <a:t>2</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Vectorless or </a:t>
            </a:r>
            <a:r>
              <a:rPr lang="en-US" sz="2400" dirty="0">
                <a:latin typeface="Times New Roman" pitchFamily="18" charset="0"/>
                <a:cs typeface="Times New Roman" pitchFamily="18" charset="0"/>
              </a:rPr>
              <a:t>Direct Gene Transfer Methods</a:t>
            </a:r>
          </a:p>
          <a:p>
            <a:pPr algn="just"/>
            <a:endParaRPr lang="en-US" sz="2400" dirty="0">
              <a:latin typeface="Times New Roman" pitchFamily="18" charset="0"/>
              <a:cs typeface="Times New Roman" pitchFamily="18" charset="0"/>
            </a:endParaRPr>
          </a:p>
          <a:p>
            <a:pPr marL="0" indent="0" algn="just">
              <a:buNone/>
            </a:pPr>
            <a:r>
              <a:rPr lang="en-US" sz="2800" b="1" dirty="0">
                <a:latin typeface="Times New Roman" pitchFamily="18" charset="0"/>
                <a:cs typeface="Times New Roman" pitchFamily="18" charset="0"/>
              </a:rPr>
              <a:t>VECTOR MEDIATED GENE TRANSFER </a:t>
            </a:r>
          </a:p>
          <a:p>
            <a:pPr algn="just"/>
            <a:r>
              <a:rPr lang="en-US" sz="2400" dirty="0" smtClean="0">
                <a:latin typeface="Times New Roman" pitchFamily="18" charset="0"/>
                <a:cs typeface="Times New Roman" pitchFamily="18" charset="0"/>
              </a:rPr>
              <a:t>Plant </a:t>
            </a:r>
            <a:r>
              <a:rPr lang="en-US" sz="2400" dirty="0">
                <a:latin typeface="Times New Roman" pitchFamily="18" charset="0"/>
                <a:cs typeface="Times New Roman" pitchFamily="18" charset="0"/>
              </a:rPr>
              <a:t>gene vectors being exploited for transfer of genes are plasmids of Agrobacterium, viruses &amp; transposable elements. </a:t>
            </a:r>
          </a:p>
          <a:p>
            <a:pPr algn="just"/>
            <a:r>
              <a:rPr lang="en-US" sz="2400" b="1" dirty="0" smtClean="0">
                <a:latin typeface="Times New Roman" pitchFamily="18" charset="0"/>
                <a:cs typeface="Times New Roman" pitchFamily="18" charset="0"/>
              </a:rPr>
              <a:t>Vectors</a:t>
            </a:r>
            <a:r>
              <a:rPr lang="en-US" sz="2400" b="1" dirty="0">
                <a:latin typeface="Times New Roman" pitchFamily="18" charset="0"/>
                <a:cs typeface="Times New Roman" pitchFamily="18" charset="0"/>
              </a:rPr>
              <a:t>:</a:t>
            </a:r>
            <a:r>
              <a:rPr lang="en-US" sz="2400" dirty="0">
                <a:latin typeface="Times New Roman" pitchFamily="18" charset="0"/>
                <a:cs typeface="Times New Roman" pitchFamily="18" charset="0"/>
              </a:rPr>
              <a:t> Small circular DNA molecule occurring in bacteria, which can exchange between different cells under natural condition. </a:t>
            </a:r>
          </a:p>
          <a:p>
            <a:pPr algn="just"/>
            <a:r>
              <a:rPr lang="en-US" sz="2400" b="1" dirty="0" smtClean="0">
                <a:latin typeface="Times New Roman" pitchFamily="18" charset="0"/>
                <a:cs typeface="Times New Roman" pitchFamily="18" charset="0"/>
              </a:rPr>
              <a:t>Plasmids</a:t>
            </a:r>
            <a:r>
              <a:rPr lang="en-US" sz="2400" b="1" dirty="0">
                <a:latin typeface="Times New Roman" pitchFamily="18" charset="0"/>
                <a:cs typeface="Times New Roman" pitchFamily="18" charset="0"/>
              </a:rPr>
              <a:t>:</a:t>
            </a:r>
            <a:r>
              <a:rPr lang="en-US" sz="2400" dirty="0">
                <a:latin typeface="Times New Roman" pitchFamily="18" charset="0"/>
                <a:cs typeface="Times New Roman" pitchFamily="18" charset="0"/>
              </a:rPr>
              <a:t> Plasmids are the </a:t>
            </a:r>
            <a:r>
              <a:rPr lang="en-US" sz="2400" dirty="0" smtClean="0">
                <a:latin typeface="Times New Roman" pitchFamily="18" charset="0"/>
                <a:cs typeface="Times New Roman" pitchFamily="18" charset="0"/>
              </a:rPr>
              <a:t>extra chromosomal self </a:t>
            </a:r>
            <a:r>
              <a:rPr lang="en-US" sz="2400" dirty="0">
                <a:latin typeface="Times New Roman" pitchFamily="18" charset="0"/>
                <a:cs typeface="Times New Roman" pitchFamily="18" charset="0"/>
              </a:rPr>
              <a:t>replicating &amp; double stranded, closed &amp; circular DNA molecule present in the bacterial cell.</a:t>
            </a: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2428808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915400" cy="6400800"/>
          </a:xfrm>
        </p:spPr>
        <p:txBody>
          <a:bodyPr>
            <a:normAutofit/>
          </a:bodyPr>
          <a:lstStyle/>
          <a:p>
            <a:pPr marL="0" indent="0">
              <a:buNone/>
            </a:pPr>
            <a:r>
              <a:rPr lang="en-US" sz="2800" b="1" dirty="0" smtClean="0">
                <a:latin typeface="Times New Roman" pitchFamily="18" charset="0"/>
                <a:cs typeface="Times New Roman" pitchFamily="18" charset="0"/>
              </a:rPr>
              <a:t>VECTORLESS </a:t>
            </a:r>
            <a:r>
              <a:rPr lang="en-US" sz="2800" b="1" dirty="0">
                <a:latin typeface="Times New Roman" pitchFamily="18" charset="0"/>
                <a:cs typeface="Times New Roman" pitchFamily="18" charset="0"/>
              </a:rPr>
              <a:t>or DIRECT GENE </a:t>
            </a:r>
            <a:r>
              <a:rPr lang="en-US" sz="2800" b="1" dirty="0" smtClean="0">
                <a:latin typeface="Times New Roman" pitchFamily="18" charset="0"/>
                <a:cs typeface="Times New Roman" pitchFamily="18" charset="0"/>
              </a:rPr>
              <a:t>TRANSFER:</a:t>
            </a:r>
          </a:p>
          <a:p>
            <a:pPr marL="0" indent="0">
              <a:buNone/>
            </a:pPr>
            <a:endParaRPr lang="en-US" sz="2800" b="1" dirty="0">
              <a:latin typeface="Times New Roman" pitchFamily="18" charset="0"/>
              <a:cs typeface="Times New Roman" pitchFamily="18" charset="0"/>
            </a:endParaRPr>
          </a:p>
          <a:p>
            <a:pPr marL="0" indent="0" algn="just">
              <a:lnSpc>
                <a:spcPct val="150000"/>
              </a:lnSpc>
              <a:buNone/>
            </a:pPr>
            <a:r>
              <a:rPr lang="en-US" sz="2400" dirty="0" smtClean="0">
                <a:latin typeface="Times New Roman" pitchFamily="18" charset="0"/>
                <a:cs typeface="Times New Roman" pitchFamily="18" charset="0"/>
              </a:rPr>
              <a:t>1</a:t>
            </a:r>
            <a:r>
              <a:rPr lang="en-US" sz="2400" dirty="0">
                <a:latin typeface="Times New Roman" pitchFamily="18" charset="0"/>
                <a:cs typeface="Times New Roman" pitchFamily="18" charset="0"/>
              </a:rPr>
              <a:t>. Physical Gene Transfer </a:t>
            </a:r>
          </a:p>
          <a:p>
            <a:pPr marL="0" indent="0" algn="just">
              <a:lnSpc>
                <a:spcPct val="150000"/>
              </a:lnSpc>
              <a:buNone/>
            </a:pPr>
            <a:r>
              <a:rPr lang="en-US" sz="2400" dirty="0" smtClean="0">
                <a:latin typeface="Times New Roman" pitchFamily="18" charset="0"/>
                <a:cs typeface="Times New Roman" pitchFamily="18" charset="0"/>
              </a:rPr>
              <a:t>2</a:t>
            </a:r>
            <a:r>
              <a:rPr lang="en-US" sz="2400" dirty="0">
                <a:latin typeface="Times New Roman" pitchFamily="18" charset="0"/>
                <a:cs typeface="Times New Roman" pitchFamily="18" charset="0"/>
              </a:rPr>
              <a:t>. Chemical Gene Transfer </a:t>
            </a:r>
          </a:p>
          <a:p>
            <a:pPr marL="0" indent="0" algn="just">
              <a:lnSpc>
                <a:spcPct val="150000"/>
              </a:lnSpc>
              <a:buNone/>
            </a:pPr>
            <a:r>
              <a:rPr lang="en-US" sz="2400" dirty="0" smtClean="0">
                <a:latin typeface="Times New Roman" pitchFamily="18" charset="0"/>
                <a:cs typeface="Times New Roman" pitchFamily="18" charset="0"/>
              </a:rPr>
              <a:t>3</a:t>
            </a:r>
            <a:r>
              <a:rPr lang="en-US" sz="2400" dirty="0">
                <a:latin typeface="Times New Roman" pitchFamily="18" charset="0"/>
                <a:cs typeface="Times New Roman" pitchFamily="18" charset="0"/>
              </a:rPr>
              <a:t>. DNA imbibitions by cell, tissue &amp; organ</a:t>
            </a:r>
          </a:p>
          <a:p>
            <a:pPr marL="0" indent="0" algn="just">
              <a:lnSpc>
                <a:spcPct val="150000"/>
              </a:lnSpc>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6434067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lstStyle/>
          <a:p>
            <a:pPr marL="0" indent="0" algn="just">
              <a:buNone/>
            </a:pPr>
            <a:endParaRPr lang="en-US"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8757" y="26566"/>
            <a:ext cx="9125243" cy="68314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804934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91600" cy="6781800"/>
          </a:xfrm>
        </p:spPr>
        <p:txBody>
          <a:bodyPr>
            <a:normAutofit lnSpcReduction="10000"/>
          </a:bodyPr>
          <a:lstStyle/>
          <a:p>
            <a:pPr marL="514350" indent="-514350" algn="just">
              <a:buAutoNum type="arabicPeriod"/>
            </a:pPr>
            <a:r>
              <a:rPr lang="en-US" sz="2800" b="1" dirty="0" smtClean="0">
                <a:latin typeface="Times New Roman" pitchFamily="18" charset="0"/>
                <a:cs typeface="Times New Roman" pitchFamily="18" charset="0"/>
              </a:rPr>
              <a:t>Physical </a:t>
            </a:r>
            <a:r>
              <a:rPr lang="en-US" sz="2800" b="1" dirty="0">
                <a:latin typeface="Times New Roman" pitchFamily="18" charset="0"/>
                <a:cs typeface="Times New Roman" pitchFamily="18" charset="0"/>
              </a:rPr>
              <a:t>Gene </a:t>
            </a:r>
            <a:r>
              <a:rPr lang="en-US" sz="2800" b="1" dirty="0" smtClean="0">
                <a:latin typeface="Times New Roman" pitchFamily="18" charset="0"/>
                <a:cs typeface="Times New Roman" pitchFamily="18" charset="0"/>
              </a:rPr>
              <a:t>Transfer</a:t>
            </a:r>
          </a:p>
          <a:p>
            <a:pPr marL="0" indent="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MICROINJECTION </a:t>
            </a:r>
            <a:endParaRPr lang="en-US" sz="2400" b="1"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Direct </a:t>
            </a:r>
            <a:r>
              <a:rPr lang="en-US" sz="2400" dirty="0">
                <a:latin typeface="Times New Roman" pitchFamily="18" charset="0"/>
                <a:cs typeface="Times New Roman" pitchFamily="18" charset="0"/>
              </a:rPr>
              <a:t>mechanical introduction of DNA under </a:t>
            </a:r>
            <a:r>
              <a:rPr lang="en-US" sz="2400" dirty="0" smtClean="0">
                <a:latin typeface="Times New Roman" pitchFamily="18" charset="0"/>
                <a:cs typeface="Times New Roman" pitchFamily="18" charset="0"/>
              </a:rPr>
              <a:t>microscopical control </a:t>
            </a:r>
            <a:r>
              <a:rPr lang="en-US" sz="2400" dirty="0">
                <a:latin typeface="Times New Roman" pitchFamily="18" charset="0"/>
                <a:cs typeface="Times New Roman" pitchFamily="18" charset="0"/>
              </a:rPr>
              <a:t>in specific target. </a:t>
            </a:r>
          </a:p>
          <a:p>
            <a:pPr algn="just"/>
            <a:r>
              <a:rPr lang="en-US" sz="2400" dirty="0" smtClean="0">
                <a:latin typeface="Times New Roman" pitchFamily="18" charset="0"/>
                <a:cs typeface="Times New Roman" pitchFamily="18" charset="0"/>
              </a:rPr>
              <a:t>Microinjection </a:t>
            </a:r>
            <a:r>
              <a:rPr lang="en-US" sz="2400" dirty="0">
                <a:latin typeface="Times New Roman" pitchFamily="18" charset="0"/>
                <a:cs typeface="Times New Roman" pitchFamily="18" charset="0"/>
              </a:rPr>
              <a:t>is able to penetrate intact cell wall. </a:t>
            </a:r>
          </a:p>
          <a:p>
            <a:pPr algn="just"/>
            <a:r>
              <a:rPr lang="en-US" sz="2400" dirty="0" smtClean="0">
                <a:latin typeface="Times New Roman" pitchFamily="18" charset="0"/>
                <a:cs typeface="Times New Roman" pitchFamily="18" charset="0"/>
              </a:rPr>
              <a:t>Host </a:t>
            </a:r>
            <a:r>
              <a:rPr lang="en-US" sz="2400" dirty="0">
                <a:latin typeface="Times New Roman" pitchFamily="18" charset="0"/>
                <a:cs typeface="Times New Roman" pitchFamily="18" charset="0"/>
              </a:rPr>
              <a:t>range independent and does not require a protoplast regeneration system. </a:t>
            </a:r>
          </a:p>
          <a:p>
            <a:pPr algn="just"/>
            <a:r>
              <a:rPr lang="en-US" sz="2400" dirty="0" smtClean="0">
                <a:latin typeface="Times New Roman" pitchFamily="18" charset="0"/>
                <a:cs typeface="Times New Roman" pitchFamily="18" charset="0"/>
              </a:rPr>
              <a:t>Cells/protoplast-glass </a:t>
            </a:r>
            <a:r>
              <a:rPr lang="en-US" sz="2400" dirty="0">
                <a:latin typeface="Times New Roman" pitchFamily="18" charset="0"/>
                <a:cs typeface="Times New Roman" pitchFamily="18" charset="0"/>
              </a:rPr>
              <a:t>micropipette of 0.5-10.0 µm diameter tips are used for transfer of macromolecule into the cytoplasm/nucleus of recipient cell/protoplast. </a:t>
            </a:r>
          </a:p>
          <a:p>
            <a:pPr algn="just"/>
            <a:r>
              <a:rPr lang="en-US" sz="2400" dirty="0" smtClean="0">
                <a:latin typeface="Times New Roman" pitchFamily="18" charset="0"/>
                <a:cs typeface="Times New Roman" pitchFamily="18" charset="0"/>
              </a:rPr>
              <a:t>Recipient </a:t>
            </a:r>
            <a:r>
              <a:rPr lang="en-US" sz="2400" dirty="0">
                <a:latin typeface="Times New Roman" pitchFamily="18" charset="0"/>
                <a:cs typeface="Times New Roman" pitchFamily="18" charset="0"/>
              </a:rPr>
              <a:t>cells can be immobilized by using methods such as </a:t>
            </a:r>
            <a:r>
              <a:rPr lang="en-US" sz="2400" dirty="0" err="1" smtClean="0">
                <a:latin typeface="Times New Roman" pitchFamily="18" charset="0"/>
                <a:cs typeface="Times New Roman" pitchFamily="18" charset="0"/>
              </a:rPr>
              <a:t>agarose</a:t>
            </a:r>
            <a:r>
              <a:rPr lang="en-US" sz="2400" dirty="0" smtClean="0">
                <a:latin typeface="Times New Roman" pitchFamily="18" charset="0"/>
                <a:cs typeface="Times New Roman" pitchFamily="18" charset="0"/>
              </a:rPr>
              <a:t> embedding</a:t>
            </a:r>
            <a:r>
              <a:rPr lang="en-US" sz="2400" dirty="0">
                <a:latin typeface="Times New Roman" pitchFamily="18" charset="0"/>
                <a:cs typeface="Times New Roman" pitchFamily="18" charset="0"/>
              </a:rPr>
              <a:t>, agar embedding, poly-lysine treated glass surface &amp; suction holding pipette. </a:t>
            </a:r>
          </a:p>
          <a:p>
            <a:r>
              <a:rPr lang="en-US" sz="2400" dirty="0">
                <a:latin typeface="Times New Roman" pitchFamily="18" charset="0"/>
                <a:cs typeface="Times New Roman" pitchFamily="18" charset="0"/>
              </a:rPr>
              <a:t>Once injection achieved, the injected cell must be cultured properly to ensure its continued growth and development. </a:t>
            </a:r>
          </a:p>
          <a:p>
            <a:pPr marL="0" indent="0" algn="just">
              <a:buNone/>
            </a:pPr>
            <a:endParaRPr lang="en-US" sz="2400" dirty="0">
              <a:latin typeface="Times New Roman" pitchFamily="18" charset="0"/>
              <a:cs typeface="Times New Roman" pitchFamily="18" charset="0"/>
            </a:endParaRPr>
          </a:p>
          <a:p>
            <a:pPr marL="0" indent="0" algn="just">
              <a:buNone/>
            </a:pPr>
            <a:r>
              <a:rPr lang="en-US" sz="2400" b="1" dirty="0" smtClean="0">
                <a:latin typeface="Times New Roman" pitchFamily="18" charset="0"/>
                <a:cs typeface="Times New Roman" pitchFamily="18" charset="0"/>
              </a:rPr>
              <a:t> </a:t>
            </a:r>
            <a:endParaRPr lang="en-US" sz="2400" b="1" dirty="0">
              <a:latin typeface="Times New Roman" pitchFamily="18" charset="0"/>
              <a:cs typeface="Times New Roman" pitchFamily="18" charset="0"/>
            </a:endParaRPr>
          </a:p>
          <a:p>
            <a:pPr marL="0" indent="0" algn="just">
              <a:buNone/>
            </a:pPr>
            <a:endParaRPr lang="en-US" dirty="0"/>
          </a:p>
        </p:txBody>
      </p:sp>
    </p:spTree>
    <p:extLst>
      <p:ext uri="{BB962C8B-B14F-4D97-AF65-F5344CB8AC3E}">
        <p14:creationId xmlns="" xmlns:p14="http://schemas.microsoft.com/office/powerpoint/2010/main" val="16034703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91600" cy="6553200"/>
          </a:xfrm>
        </p:spPr>
        <p:txBody>
          <a:bodyPr>
            <a:normAutofit/>
          </a:bodyPr>
          <a:lstStyle/>
          <a:p>
            <a:pPr marL="0" indent="0" algn="just">
              <a:lnSpc>
                <a:spcPct val="150000"/>
              </a:lnSpc>
              <a:buNone/>
            </a:pPr>
            <a:r>
              <a:rPr lang="en-US" sz="2800" b="1" dirty="0" smtClean="0">
                <a:latin typeface="Times New Roman" pitchFamily="18" charset="0"/>
                <a:cs typeface="Times New Roman" pitchFamily="18" charset="0"/>
              </a:rPr>
              <a:t>ELECTROPORATION</a:t>
            </a:r>
            <a:endParaRPr lang="en-US" sz="2800" b="1" dirty="0">
              <a:latin typeface="Times New Roman" pitchFamily="18" charset="0"/>
              <a:cs typeface="Times New Roman" pitchFamily="18" charset="0"/>
            </a:endParaRPr>
          </a:p>
          <a:p>
            <a:pPr algn="just">
              <a:lnSpc>
                <a:spcPct val="150000"/>
              </a:lnSpc>
            </a:pPr>
            <a:r>
              <a:rPr lang="en-US" sz="2400" dirty="0" smtClean="0">
                <a:latin typeface="Times New Roman" pitchFamily="18" charset="0"/>
                <a:cs typeface="Times New Roman" pitchFamily="18" charset="0"/>
              </a:rPr>
              <a:t>Use </a:t>
            </a:r>
            <a:r>
              <a:rPr lang="en-US" sz="2400" dirty="0">
                <a:latin typeface="Times New Roman" pitchFamily="18" charset="0"/>
                <a:cs typeface="Times New Roman" pitchFamily="18" charset="0"/>
              </a:rPr>
              <a:t>of short electric impulse of high field strength. </a:t>
            </a:r>
          </a:p>
          <a:p>
            <a:pPr algn="just">
              <a:lnSpc>
                <a:spcPct val="150000"/>
              </a:lnSpc>
            </a:pPr>
            <a:r>
              <a:rPr lang="en-US" sz="2400" dirty="0" smtClean="0">
                <a:latin typeface="Times New Roman" pitchFamily="18" charset="0"/>
                <a:cs typeface="Times New Roman" pitchFamily="18" charset="0"/>
              </a:rPr>
              <a:t>Electric </a:t>
            </a:r>
            <a:r>
              <a:rPr lang="en-US" sz="2400" dirty="0">
                <a:latin typeface="Times New Roman" pitchFamily="18" charset="0"/>
                <a:cs typeface="Times New Roman" pitchFamily="18" charset="0"/>
              </a:rPr>
              <a:t>impulses increases the permeability of protoplast and allow entry of DNA molecule into the cells, if DNA is in direct contact with the membrane.</a:t>
            </a:r>
          </a:p>
          <a:p>
            <a:pPr algn="just">
              <a:lnSpc>
                <a:spcPct val="150000"/>
              </a:lnSpc>
            </a:pPr>
            <a:r>
              <a:rPr lang="en-US" sz="2400" dirty="0" smtClean="0">
                <a:latin typeface="Times New Roman" pitchFamily="18" charset="0"/>
                <a:cs typeface="Times New Roman" pitchFamily="18" charset="0"/>
              </a:rPr>
              <a:t>If </a:t>
            </a:r>
            <a:r>
              <a:rPr lang="en-US" sz="2400" dirty="0">
                <a:latin typeface="Times New Roman" pitchFamily="18" charset="0"/>
                <a:cs typeface="Times New Roman" pitchFamily="18" charset="0"/>
              </a:rPr>
              <a:t>host cell has cell walls, enzymes are used to dissolve the walls, leaving only theses protoplast and the foreign DNA is introduced via electroporation. </a:t>
            </a:r>
          </a:p>
          <a:p>
            <a:pPr marL="0" indent="0" algn="just">
              <a:lnSpc>
                <a:spcPct val="150000"/>
              </a:lnSpc>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3376948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a:bodyPr>
          <a:lstStyle/>
          <a:p>
            <a:pPr algn="just">
              <a:lnSpc>
                <a:spcPct val="150000"/>
              </a:lnSpc>
            </a:pPr>
            <a:endParaRPr lang="en-US" sz="2400" dirty="0" smtClean="0">
              <a:latin typeface="Times New Roman" pitchFamily="18" charset="0"/>
              <a:cs typeface="Times New Roman" pitchFamily="18" charset="0"/>
            </a:endParaRPr>
          </a:p>
          <a:p>
            <a:pPr algn="just">
              <a:lnSpc>
                <a:spcPct val="150000"/>
              </a:lnSpc>
            </a:pPr>
            <a:r>
              <a:rPr lang="en-US" sz="2400" dirty="0" err="1" smtClean="0">
                <a:latin typeface="Times New Roman" pitchFamily="18" charset="0"/>
                <a:cs typeface="Times New Roman" pitchFamily="18" charset="0"/>
              </a:rPr>
              <a:t>Electroporation</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pulse generated by discharging a capacitor across the electrodes in a specially designed electroporator chamber. </a:t>
            </a:r>
          </a:p>
          <a:p>
            <a:pPr algn="just">
              <a:lnSpc>
                <a:spcPct val="150000"/>
              </a:lnSpc>
            </a:pPr>
            <a:r>
              <a:rPr lang="en-US" sz="2400" dirty="0">
                <a:latin typeface="Times New Roman" pitchFamily="18" charset="0"/>
                <a:cs typeface="Times New Roman" pitchFamily="18" charset="0"/>
              </a:rPr>
              <a:t>Protoplast exposed to short electric pulse which open the transient membrane channels through which DNA can pass target cells &amp; then cultured in vitro on appropriate media.</a:t>
            </a:r>
          </a:p>
          <a:p>
            <a:pPr algn="just">
              <a:lnSpc>
                <a:spcPct val="150000"/>
              </a:lnSpc>
            </a:pPr>
            <a:r>
              <a:rPr lang="en-US" sz="2400" dirty="0">
                <a:latin typeface="Times New Roman" pitchFamily="18" charset="0"/>
                <a:cs typeface="Times New Roman" pitchFamily="18" charset="0"/>
              </a:rPr>
              <a:t>Protoplast in ionic solution containing the vector DNA are suspended between electrodes &amp; due to high voltage, pores are made on the walls of protoplast which facilitate the entry of DNA. </a:t>
            </a:r>
          </a:p>
          <a:p>
            <a:pPr algn="just">
              <a:lnSpc>
                <a:spcPct val="150000"/>
              </a:lnSpc>
            </a:pPr>
            <a:endParaRPr lang="en-US" sz="2400" dirty="0">
              <a:latin typeface="Times New Roman" pitchFamily="18" charset="0"/>
              <a:cs typeface="Times New Roman" pitchFamily="18" charset="0"/>
            </a:endParaRPr>
          </a:p>
          <a:p>
            <a:pPr marL="0" indent="0" algn="just">
              <a:lnSpc>
                <a:spcPct val="150000"/>
              </a:lnSpc>
              <a:buNone/>
            </a:pPr>
            <a:endParaRPr lang="en-US" sz="2400" dirty="0"/>
          </a:p>
        </p:txBody>
      </p:sp>
    </p:spTree>
    <p:extLst>
      <p:ext uri="{BB962C8B-B14F-4D97-AF65-F5344CB8AC3E}">
        <p14:creationId xmlns="" xmlns:p14="http://schemas.microsoft.com/office/powerpoint/2010/main" val="21371726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marL="0" indent="0" algn="just">
              <a:lnSpc>
                <a:spcPct val="150000"/>
              </a:lnSpc>
              <a:buNone/>
            </a:pPr>
            <a:r>
              <a:rPr lang="en-US" sz="2800" b="1" dirty="0">
                <a:latin typeface="Times New Roman" pitchFamily="18" charset="0"/>
                <a:cs typeface="Times New Roman" pitchFamily="18" charset="0"/>
              </a:rPr>
              <a:t>2. Chemical Gene Transfer </a:t>
            </a:r>
          </a:p>
          <a:p>
            <a:pPr marL="0" indent="0" algn="just">
              <a:lnSpc>
                <a:spcPct val="150000"/>
              </a:lnSpc>
              <a:buNone/>
            </a:pPr>
            <a:r>
              <a:rPr lang="en-US" sz="2800" dirty="0"/>
              <a:t> </a:t>
            </a:r>
            <a:r>
              <a:rPr lang="en-US" sz="2800" dirty="0" smtClean="0"/>
              <a:t>    </a:t>
            </a:r>
            <a:r>
              <a:rPr lang="en-US" sz="2400" b="1" dirty="0" smtClean="0">
                <a:latin typeface="Times New Roman" pitchFamily="18" charset="0"/>
                <a:cs typeface="Times New Roman" pitchFamily="18" charset="0"/>
              </a:rPr>
              <a:t>PEG </a:t>
            </a:r>
            <a:r>
              <a:rPr lang="en-US" sz="2400" b="1" dirty="0">
                <a:latin typeface="Times New Roman" pitchFamily="18" charset="0"/>
                <a:cs typeface="Times New Roman" pitchFamily="18" charset="0"/>
              </a:rPr>
              <a:t>MEDIATED GENE TRANSFER</a:t>
            </a:r>
          </a:p>
          <a:p>
            <a:pPr algn="just">
              <a:lnSpc>
                <a:spcPct val="150000"/>
              </a:lnSpc>
            </a:pPr>
            <a:r>
              <a:rPr lang="en-US" sz="2400" dirty="0" smtClean="0">
                <a:latin typeface="Times New Roman" pitchFamily="18" charset="0"/>
                <a:cs typeface="Times New Roman" pitchFamily="18" charset="0"/>
              </a:rPr>
              <a:t>First </a:t>
            </a:r>
            <a:r>
              <a:rPr lang="en-US" sz="2400" dirty="0">
                <a:latin typeface="Times New Roman" pitchFamily="18" charset="0"/>
                <a:cs typeface="Times New Roman" pitchFamily="18" charset="0"/>
              </a:rPr>
              <a:t>conclusive demonstration of uptake &amp; integration of isolated Ti plasmid DNA into plant protoplast was reported in Petunia &amp; tobacco in the presence of PEG/Poly L-ornithine.</a:t>
            </a:r>
          </a:p>
          <a:p>
            <a:pPr algn="just">
              <a:lnSpc>
                <a:spcPct val="150000"/>
              </a:lnSpc>
            </a:pPr>
            <a:r>
              <a:rPr lang="en-US" sz="2400" dirty="0" smtClean="0">
                <a:latin typeface="Times New Roman" pitchFamily="18" charset="0"/>
                <a:cs typeface="Times New Roman" pitchFamily="18" charset="0"/>
              </a:rPr>
              <a:t>Protoplast </a:t>
            </a:r>
            <a:r>
              <a:rPr lang="en-US" sz="2400" dirty="0">
                <a:latin typeface="Times New Roman" pitchFamily="18" charset="0"/>
                <a:cs typeface="Times New Roman" pitchFamily="18" charset="0"/>
              </a:rPr>
              <a:t>are isolated-particular concentration of protoplast suspension taken in tube-followed by addition of plasmid DNA. </a:t>
            </a:r>
          </a:p>
          <a:p>
            <a:pPr algn="just">
              <a:lnSpc>
                <a:spcPct val="150000"/>
              </a:lnSpc>
            </a:pP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this 40% PEG 4000 (w/v) dissolved in </a:t>
            </a:r>
            <a:r>
              <a:rPr lang="en-US" sz="2400" dirty="0" smtClean="0">
                <a:latin typeface="Times New Roman" pitchFamily="18" charset="0"/>
                <a:cs typeface="Times New Roman" pitchFamily="18" charset="0"/>
              </a:rPr>
              <a:t>mannitol &amp; </a:t>
            </a:r>
            <a:r>
              <a:rPr lang="en-US" sz="2400" dirty="0">
                <a:latin typeface="Times New Roman" pitchFamily="18" charset="0"/>
                <a:cs typeface="Times New Roman" pitchFamily="18" charset="0"/>
              </a:rPr>
              <a:t>calcium nitrate solution added slowly because of high viscosity &amp; mixture incubated for few minutes. </a:t>
            </a:r>
          </a:p>
          <a:p>
            <a:pPr marL="0" indent="0">
              <a:lnSpc>
                <a:spcPct val="150000"/>
              </a:lnSpc>
              <a:buNone/>
            </a:pPr>
            <a:endParaRPr lang="en-US" sz="2800" dirty="0"/>
          </a:p>
        </p:txBody>
      </p:sp>
    </p:spTree>
    <p:extLst>
      <p:ext uri="{BB962C8B-B14F-4D97-AF65-F5344CB8AC3E}">
        <p14:creationId xmlns="" xmlns:p14="http://schemas.microsoft.com/office/powerpoint/2010/main" val="7566125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52401"/>
            <a:ext cx="8763000" cy="5632311"/>
          </a:xfrm>
          <a:prstGeom prst="rect">
            <a:avLst/>
          </a:prstGeom>
        </p:spPr>
        <p:txBody>
          <a:bodyPr wrap="square">
            <a:spAutoFit/>
          </a:bodyPr>
          <a:lstStyle/>
          <a:p>
            <a:pPr algn="just">
              <a:lnSpc>
                <a:spcPct val="150000"/>
              </a:lnSpc>
            </a:pPr>
            <a:endParaRPr lang="en-US" sz="2400" dirty="0">
              <a:latin typeface="Times New Roman" pitchFamily="18" charset="0"/>
              <a:cs typeface="Times New Roman" pitchFamily="18" charset="0"/>
            </a:endParaRPr>
          </a:p>
          <a:p>
            <a:pPr algn="just">
              <a:lnSpc>
                <a:spcPct val="150000"/>
              </a:lnSpc>
            </a:pPr>
            <a:r>
              <a:rPr lang="en-US" sz="2400"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CALCIUM </a:t>
            </a:r>
            <a:r>
              <a:rPr lang="en-US" sz="2400" b="1" dirty="0">
                <a:latin typeface="Times New Roman" pitchFamily="18" charset="0"/>
                <a:cs typeface="Times New Roman" pitchFamily="18" charset="0"/>
              </a:rPr>
              <a:t>PHOSPHATE </a:t>
            </a:r>
            <a:r>
              <a:rPr lang="en-US" sz="2400" b="1" dirty="0" smtClean="0">
                <a:latin typeface="Times New Roman" pitchFamily="18" charset="0"/>
                <a:cs typeface="Times New Roman" pitchFamily="18" charset="0"/>
              </a:rPr>
              <a:t>COPRECIPITATION</a:t>
            </a:r>
            <a:endParaRPr lang="en-US" sz="2400" dirty="0" smtClean="0">
              <a:latin typeface="Times New Roman" pitchFamily="18" charset="0"/>
              <a:cs typeface="Times New Roman" pitchFamily="18" charset="0"/>
            </a:endParaRPr>
          </a:p>
          <a:p>
            <a:pPr marL="342900" indent="-342900" algn="just">
              <a:lnSpc>
                <a:spcPct val="150000"/>
              </a:lnSpc>
              <a:buFont typeface="Arial" pitchFamily="34" charset="0"/>
              <a:buChar char="•"/>
            </a:pPr>
            <a:r>
              <a:rPr lang="en-US" sz="2400" dirty="0" smtClean="0">
                <a:latin typeface="Times New Roman" pitchFamily="18" charset="0"/>
                <a:cs typeface="Times New Roman" pitchFamily="18" charset="0"/>
              </a:rPr>
              <a:t>DNA mixed </a:t>
            </a:r>
            <a:r>
              <a:rPr lang="en-US" sz="2400" dirty="0">
                <a:latin typeface="Times New Roman" pitchFamily="18" charset="0"/>
                <a:cs typeface="Times New Roman" pitchFamily="18" charset="0"/>
              </a:rPr>
              <a:t>with CaCl2 solution &amp; isotonic phosphate buffer to form a DNA CaPO4 precipitate. </a:t>
            </a:r>
          </a:p>
          <a:p>
            <a:pPr marL="342900" indent="-342900" algn="just">
              <a:lnSpc>
                <a:spcPct val="150000"/>
              </a:lnSpc>
              <a:buFont typeface="Arial" pitchFamily="34" charset="0"/>
              <a:buChar char="•"/>
            </a:pPr>
            <a:r>
              <a:rPr lang="en-US" sz="2400" dirty="0" smtClean="0">
                <a:latin typeface="Times New Roman" pitchFamily="18" charset="0"/>
                <a:cs typeface="Times New Roman" pitchFamily="18" charset="0"/>
              </a:rPr>
              <a:t>Precipitate </a:t>
            </a:r>
            <a:r>
              <a:rPr lang="en-US" sz="2400" dirty="0">
                <a:latin typeface="Times New Roman" pitchFamily="18" charset="0"/>
                <a:cs typeface="Times New Roman" pitchFamily="18" charset="0"/>
              </a:rPr>
              <a:t>is allowed to react with actively dividing cells to several hours, washed and then incubated in fresh culture medium. </a:t>
            </a:r>
          </a:p>
          <a:p>
            <a:pPr marL="342900" indent="-342900" algn="just">
              <a:lnSpc>
                <a:spcPct val="150000"/>
              </a:lnSpc>
              <a:buFont typeface="Arial" pitchFamily="34" charset="0"/>
              <a:buChar char="•"/>
            </a:pPr>
            <a:r>
              <a:rPr lang="en-US" sz="2400" dirty="0" smtClean="0">
                <a:latin typeface="Times New Roman" pitchFamily="18" charset="0"/>
                <a:cs typeface="Times New Roman" pitchFamily="18" charset="0"/>
              </a:rPr>
              <a:t>Physiological </a:t>
            </a:r>
            <a:r>
              <a:rPr lang="en-US" sz="2400" dirty="0">
                <a:latin typeface="Times New Roman" pitchFamily="18" charset="0"/>
                <a:cs typeface="Times New Roman" pitchFamily="18" charset="0"/>
              </a:rPr>
              <a:t>shock with DMSO can increase the transformation efficiency to certain extent. </a:t>
            </a:r>
          </a:p>
          <a:p>
            <a:pPr marL="342900" indent="-342900" algn="just">
              <a:lnSpc>
                <a:spcPct val="150000"/>
              </a:lnSpc>
              <a:buFont typeface="Arial" pitchFamily="34" charset="0"/>
              <a:buChar char="•"/>
            </a:pPr>
            <a:r>
              <a:rPr lang="en-US" sz="2400" dirty="0" smtClean="0">
                <a:latin typeface="Times New Roman" pitchFamily="18" charset="0"/>
                <a:cs typeface="Times New Roman" pitchFamily="18" charset="0"/>
              </a:rPr>
              <a:t>Relative </a:t>
            </a:r>
            <a:r>
              <a:rPr lang="en-US" sz="2400" dirty="0">
                <a:latin typeface="Times New Roman" pitchFamily="18" charset="0"/>
                <a:cs typeface="Times New Roman" pitchFamily="18" charset="0"/>
              </a:rPr>
              <a:t>success depends on high DNA concentration and its apparent protection in the precipitate. </a:t>
            </a:r>
          </a:p>
        </p:txBody>
      </p:sp>
    </p:spTree>
    <p:extLst>
      <p:ext uri="{BB962C8B-B14F-4D97-AF65-F5344CB8AC3E}">
        <p14:creationId xmlns="" xmlns:p14="http://schemas.microsoft.com/office/powerpoint/2010/main" val="4388123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BMS\NDt\plant biotech\plant gene transfer\plant biotechnology.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093" y="0"/>
            <a:ext cx="9151422"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p:cNvSpPr/>
          <p:nvPr/>
        </p:nvSpPr>
        <p:spPr>
          <a:xfrm>
            <a:off x="5410200" y="81716"/>
            <a:ext cx="2971800" cy="2554545"/>
          </a:xfrm>
          <a:prstGeom prst="rect">
            <a:avLst/>
          </a:prstGeom>
        </p:spPr>
        <p:txBody>
          <a:bodyPr wrap="square">
            <a:spAutoFit/>
          </a:bodyPr>
          <a:lstStyle/>
          <a:p>
            <a:pPr algn="ctr"/>
            <a:r>
              <a:rPr lang="en-US" sz="8000" dirty="0" smtClean="0">
                <a:solidFill>
                  <a:srgbClr val="FF0000"/>
                </a:solidFill>
                <a:latin typeface="Brush Script Std" pitchFamily="66" charset="0"/>
              </a:rPr>
              <a:t>Thank </a:t>
            </a:r>
            <a:r>
              <a:rPr lang="en-US" sz="8000" dirty="0">
                <a:solidFill>
                  <a:srgbClr val="FF0000"/>
                </a:solidFill>
                <a:latin typeface="Brush Script Std" pitchFamily="66" charset="0"/>
              </a:rPr>
              <a:t>you</a:t>
            </a:r>
          </a:p>
        </p:txBody>
      </p:sp>
    </p:spTree>
    <p:extLst>
      <p:ext uri="{BB962C8B-B14F-4D97-AF65-F5344CB8AC3E}">
        <p14:creationId xmlns="" xmlns:p14="http://schemas.microsoft.com/office/powerpoint/2010/main" val="11167582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TotalTime>
  <Words>1749</Words>
  <Application>Microsoft Office PowerPoint</Application>
  <PresentationFormat>On-screen Show (4:3)</PresentationFormat>
  <Paragraphs>240</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         Plant Biotechnology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         Plant Biotechnology</vt:lpstr>
      <vt:lpstr>Slide 22</vt:lpstr>
      <vt:lpstr>Slide 23</vt:lpstr>
      <vt:lpstr>Slide 24</vt:lpstr>
      <vt:lpstr>Slide 25</vt:lpstr>
      <vt:lpstr>Slide 26</vt:lpstr>
      <vt:lpstr>Slide 27</vt:lpstr>
      <vt:lpstr>Slide 28</vt:lpstr>
      <vt:lpstr>Slide 29</vt:lpstr>
      <vt:lpstr>         Plant Biotechnology</vt:lpstr>
      <vt:lpstr>         Plant Biotechnology</vt:lpstr>
      <vt:lpstr>Slide 32</vt:lpstr>
      <vt:lpstr>Slide 33</vt:lpstr>
      <vt:lpstr>Slide 34</vt:lpstr>
      <vt:lpstr>Slide 35</vt:lpstr>
      <vt:lpstr>Slide 36</vt:lpstr>
      <vt:lpstr>Slide 37</vt:lpstr>
      <vt:lpstr>Slide 38</vt:lpstr>
      <vt:lpstr>         Plant Biotechnology</vt:lpstr>
      <vt:lpstr>Slide 40</vt:lpstr>
      <vt:lpstr>Slide 41</vt:lpstr>
      <vt:lpstr>Slide 42</vt:lpstr>
      <vt:lpstr>Slide 43</vt:lpstr>
      <vt:lpstr>Slide 44</vt:lpstr>
      <vt:lpstr>Slide 45</vt:lpstr>
      <vt:lpstr>Slide 46</vt:lpstr>
      <vt:lpstr>Slide 47</vt:lpstr>
      <vt:lpstr>Slide 48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 Biotechnology</dc:title>
  <dc:creator>two</dc:creator>
  <cp:lastModifiedBy>admin</cp:lastModifiedBy>
  <cp:revision>43</cp:revision>
  <dcterms:created xsi:type="dcterms:W3CDTF">2006-08-16T00:00:00Z</dcterms:created>
  <dcterms:modified xsi:type="dcterms:W3CDTF">2020-08-17T07:13:45Z</dcterms:modified>
</cp:coreProperties>
</file>