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4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7/15/2022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7/15/2022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7/15/2022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22244" y="462597"/>
            <a:ext cx="2699511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6257" y="1562417"/>
            <a:ext cx="8071485" cy="43707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7069" y="2132329"/>
            <a:ext cx="7772400" cy="1397819"/>
          </a:xfrm>
          <a:prstGeom prst="rect">
            <a:avLst/>
          </a:prstGeom>
          <a:solidFill>
            <a:srgbClr val="FFCCCC"/>
          </a:solidFill>
          <a:ln w="28575">
            <a:solidFill>
              <a:srgbClr val="000000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40"/>
              </a:spcBef>
            </a:pPr>
            <a:r>
              <a:rPr sz="4400" b="1" dirty="0">
                <a:solidFill>
                  <a:srgbClr val="00B0F0"/>
                </a:solidFill>
                <a:latin typeface="Times New Roman"/>
                <a:cs typeface="Times New Roman"/>
              </a:rPr>
              <a:t>UNIT</a:t>
            </a:r>
            <a:r>
              <a:rPr sz="4400" b="1" spc="-140" dirty="0">
                <a:solidFill>
                  <a:srgbClr val="00B0F0"/>
                </a:solidFill>
                <a:latin typeface="Times New Roman"/>
                <a:cs typeface="Times New Roman"/>
              </a:rPr>
              <a:t> </a:t>
            </a:r>
            <a:r>
              <a:rPr sz="4400" b="1" dirty="0">
                <a:solidFill>
                  <a:srgbClr val="00B0F0"/>
                </a:solidFill>
                <a:latin typeface="Times New Roman"/>
                <a:cs typeface="Times New Roman"/>
              </a:rPr>
              <a:t>II</a:t>
            </a:r>
            <a:endParaRPr sz="4400" dirty="0">
              <a:solidFill>
                <a:srgbClr val="00B0F0"/>
              </a:solidFill>
              <a:latin typeface="Times New Roman"/>
              <a:cs typeface="Times New Roman"/>
            </a:endParaRPr>
          </a:p>
          <a:p>
            <a:pPr marL="1965960">
              <a:lnSpc>
                <a:spcPct val="100000"/>
              </a:lnSpc>
            </a:pPr>
            <a:r>
              <a:rPr sz="4400" b="1" dirty="0">
                <a:solidFill>
                  <a:srgbClr val="00B0F0"/>
                </a:solidFill>
                <a:latin typeface="Times New Roman"/>
                <a:cs typeface="Times New Roman"/>
              </a:rPr>
              <a:t>b)</a:t>
            </a:r>
            <a:r>
              <a:rPr sz="4400" b="1" spc="-30" dirty="0">
                <a:solidFill>
                  <a:srgbClr val="00B0F0"/>
                </a:solidFill>
                <a:latin typeface="Times New Roman"/>
                <a:cs typeface="Times New Roman"/>
              </a:rPr>
              <a:t> </a:t>
            </a:r>
            <a:r>
              <a:rPr sz="4400" b="1" dirty="0">
                <a:solidFill>
                  <a:srgbClr val="00B0F0"/>
                </a:solidFill>
                <a:latin typeface="Times New Roman"/>
                <a:cs typeface="Times New Roman"/>
              </a:rPr>
              <a:t>Bioenergetics</a:t>
            </a:r>
            <a:endParaRPr sz="4400" dirty="0">
              <a:solidFill>
                <a:srgbClr val="00B0F0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78660" y="6388100"/>
            <a:ext cx="7162800" cy="457200"/>
          </a:xfrm>
          <a:custGeom>
            <a:avLst/>
            <a:gdLst/>
            <a:ahLst/>
            <a:cxnLst/>
            <a:rect l="l" t="t" r="r" b="b"/>
            <a:pathLst>
              <a:path w="7162800" h="457200">
                <a:moveTo>
                  <a:pt x="7162800" y="0"/>
                </a:moveTo>
                <a:lnTo>
                  <a:pt x="0" y="0"/>
                </a:lnTo>
                <a:lnTo>
                  <a:pt x="0" y="457200"/>
                </a:lnTo>
                <a:lnTo>
                  <a:pt x="7162800" y="457200"/>
                </a:lnTo>
                <a:lnTo>
                  <a:pt x="716280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35276" y="6330315"/>
            <a:ext cx="644652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10" dirty="0">
                <a:latin typeface="Times New Roman"/>
                <a:cs typeface="Times New Roman"/>
              </a:rPr>
              <a:t>Presented</a:t>
            </a:r>
            <a:r>
              <a:rPr sz="2700" b="1" spc="-15" dirty="0">
                <a:latin typeface="Times New Roman"/>
                <a:cs typeface="Times New Roman"/>
              </a:rPr>
              <a:t> </a:t>
            </a:r>
            <a:r>
              <a:rPr sz="2700" b="1" dirty="0">
                <a:latin typeface="Times New Roman"/>
                <a:cs typeface="Times New Roman"/>
              </a:rPr>
              <a:t>By:</a:t>
            </a:r>
            <a:r>
              <a:rPr sz="2700" b="1" spc="5" dirty="0">
                <a:latin typeface="Times New Roman"/>
                <a:cs typeface="Times New Roman"/>
              </a:rPr>
              <a:t> </a:t>
            </a:r>
            <a:r>
              <a:rPr sz="2700" b="1" dirty="0">
                <a:latin typeface="Times New Roman"/>
                <a:cs typeface="Times New Roman"/>
              </a:rPr>
              <a:t>Miss.</a:t>
            </a:r>
            <a:r>
              <a:rPr sz="2700" b="1" spc="-25" dirty="0">
                <a:latin typeface="Times New Roman"/>
                <a:cs typeface="Times New Roman"/>
              </a:rPr>
              <a:t> </a:t>
            </a:r>
            <a:r>
              <a:rPr sz="2700" b="1" spc="-5" dirty="0">
                <a:latin typeface="Times New Roman"/>
                <a:cs typeface="Times New Roman"/>
              </a:rPr>
              <a:t>Sampada</a:t>
            </a:r>
            <a:r>
              <a:rPr sz="2700" b="1" spc="-10" dirty="0">
                <a:latin typeface="Times New Roman"/>
                <a:cs typeface="Times New Roman"/>
              </a:rPr>
              <a:t> </a:t>
            </a:r>
            <a:r>
              <a:rPr sz="2700" b="1" dirty="0">
                <a:latin typeface="Times New Roman"/>
                <a:cs typeface="Times New Roman"/>
              </a:rPr>
              <a:t>L.</a:t>
            </a:r>
            <a:r>
              <a:rPr sz="2700" b="1" spc="-10" dirty="0">
                <a:latin typeface="Times New Roman"/>
                <a:cs typeface="Times New Roman"/>
              </a:rPr>
              <a:t> </a:t>
            </a:r>
            <a:r>
              <a:rPr sz="2700" b="1" spc="-5" dirty="0">
                <a:latin typeface="Times New Roman"/>
                <a:cs typeface="Times New Roman"/>
              </a:rPr>
              <a:t>Deshmukh</a:t>
            </a:r>
            <a:endParaRPr sz="2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60751" y="477837"/>
            <a:ext cx="322389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Times New Roman"/>
                <a:cs typeface="Times New Roman"/>
              </a:rPr>
              <a:t>Bioenergetics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608137"/>
            <a:ext cx="7840345" cy="4324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60325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spc="-10" dirty="0">
                <a:solidFill>
                  <a:srgbClr val="221F1F"/>
                </a:solidFill>
                <a:latin typeface="Calibri"/>
                <a:cs typeface="Calibri"/>
              </a:rPr>
              <a:t>Bioenergetics</a:t>
            </a:r>
            <a:r>
              <a:rPr sz="3000" spc="-1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spc="-5" dirty="0">
                <a:solidFill>
                  <a:srgbClr val="221F1F"/>
                </a:solidFill>
                <a:latin typeface="Calibri"/>
                <a:cs typeface="Calibri"/>
              </a:rPr>
              <a:t>or</a:t>
            </a:r>
            <a:r>
              <a:rPr sz="300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b="1" i="1" dirty="0">
                <a:solidFill>
                  <a:srgbClr val="221F1F"/>
                </a:solidFill>
                <a:latin typeface="Calibri"/>
                <a:cs typeface="Calibri"/>
              </a:rPr>
              <a:t>biochemical </a:t>
            </a:r>
            <a:r>
              <a:rPr sz="3000" b="1" i="1" spc="-5" dirty="0">
                <a:solidFill>
                  <a:srgbClr val="221F1F"/>
                </a:solidFill>
                <a:latin typeface="Calibri"/>
                <a:cs typeface="Calibri"/>
              </a:rPr>
              <a:t>thermodynamics </a:t>
            </a:r>
            <a:r>
              <a:rPr sz="3000" b="1" i="1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srgbClr val="221F1F"/>
                </a:solidFill>
                <a:latin typeface="Calibri"/>
                <a:cs typeface="Calibri"/>
              </a:rPr>
              <a:t>deals</a:t>
            </a:r>
            <a:r>
              <a:rPr sz="3000" spc="-3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spc="-5" dirty="0">
                <a:solidFill>
                  <a:srgbClr val="221F1F"/>
                </a:solidFill>
                <a:latin typeface="Calibri"/>
                <a:cs typeface="Calibri"/>
              </a:rPr>
              <a:t>with </a:t>
            </a:r>
            <a:r>
              <a:rPr sz="3000" dirty="0">
                <a:solidFill>
                  <a:srgbClr val="221F1F"/>
                </a:solidFill>
                <a:latin typeface="Calibri"/>
                <a:cs typeface="Calibri"/>
              </a:rPr>
              <a:t>the</a:t>
            </a:r>
            <a:r>
              <a:rPr sz="3000" spc="-1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spc="-10" dirty="0">
                <a:solidFill>
                  <a:srgbClr val="221F1F"/>
                </a:solidFill>
                <a:latin typeface="Calibri"/>
                <a:cs typeface="Calibri"/>
              </a:rPr>
              <a:t>study</a:t>
            </a:r>
            <a:r>
              <a:rPr sz="3000" spc="-5" dirty="0">
                <a:solidFill>
                  <a:srgbClr val="221F1F"/>
                </a:solidFill>
                <a:latin typeface="Calibri"/>
                <a:cs typeface="Calibri"/>
              </a:rPr>
              <a:t> of</a:t>
            </a:r>
            <a:r>
              <a:rPr sz="3000" spc="-2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spc="-10" dirty="0">
                <a:solidFill>
                  <a:srgbClr val="221F1F"/>
                </a:solidFill>
                <a:latin typeface="Calibri"/>
                <a:cs typeface="Calibri"/>
              </a:rPr>
              <a:t>energy</a:t>
            </a:r>
            <a:r>
              <a:rPr sz="3000" spc="-1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spc="-5" dirty="0">
                <a:solidFill>
                  <a:srgbClr val="221F1F"/>
                </a:solidFill>
                <a:latin typeface="Calibri"/>
                <a:cs typeface="Calibri"/>
              </a:rPr>
              <a:t>changes</a:t>
            </a:r>
            <a:r>
              <a:rPr sz="3000" spc="-3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spc="-20" dirty="0">
                <a:solidFill>
                  <a:srgbClr val="221F1F"/>
                </a:solidFill>
                <a:latin typeface="Calibri"/>
                <a:cs typeface="Calibri"/>
              </a:rPr>
              <a:t>(transfer </a:t>
            </a:r>
            <a:r>
              <a:rPr sz="3000" spc="-66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srgbClr val="221F1F"/>
                </a:solidFill>
                <a:latin typeface="Calibri"/>
                <a:cs typeface="Calibri"/>
              </a:rPr>
              <a:t>and</a:t>
            </a:r>
            <a:r>
              <a:rPr sz="3000" spc="-15" dirty="0">
                <a:solidFill>
                  <a:srgbClr val="221F1F"/>
                </a:solidFill>
                <a:latin typeface="Calibri"/>
                <a:cs typeface="Calibri"/>
              </a:rPr>
              <a:t> utilization)</a:t>
            </a:r>
            <a:r>
              <a:rPr sz="3000" spc="3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spc="-5" dirty="0">
                <a:solidFill>
                  <a:srgbClr val="221F1F"/>
                </a:solidFill>
                <a:latin typeface="Calibri"/>
                <a:cs typeface="Calibri"/>
              </a:rPr>
              <a:t>in </a:t>
            </a:r>
            <a:r>
              <a:rPr sz="3000" spc="-10" dirty="0">
                <a:solidFill>
                  <a:srgbClr val="221F1F"/>
                </a:solidFill>
                <a:latin typeface="Calibri"/>
                <a:cs typeface="Calibri"/>
              </a:rPr>
              <a:t>biochemical</a:t>
            </a:r>
            <a:r>
              <a:rPr sz="3000" spc="-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spc="-10" dirty="0">
                <a:solidFill>
                  <a:srgbClr val="221F1F"/>
                </a:solidFill>
                <a:latin typeface="Calibri"/>
                <a:cs typeface="Calibri"/>
              </a:rPr>
              <a:t>reactions.</a:t>
            </a:r>
            <a:endParaRPr sz="3000">
              <a:latin typeface="Calibri"/>
              <a:cs typeface="Calibri"/>
            </a:endParaRPr>
          </a:p>
          <a:p>
            <a:pPr marL="354965" marR="25400" indent="-342900">
              <a:lnSpc>
                <a:spcPct val="100000"/>
              </a:lnSpc>
              <a:spcBef>
                <a:spcPts val="72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221F1F"/>
                </a:solidFill>
                <a:latin typeface="Calibri"/>
                <a:cs typeface="Calibri"/>
              </a:rPr>
              <a:t>The</a:t>
            </a:r>
            <a:r>
              <a:rPr sz="3000" spc="-2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spc="-10" dirty="0">
                <a:solidFill>
                  <a:srgbClr val="221F1F"/>
                </a:solidFill>
                <a:latin typeface="Calibri"/>
                <a:cs typeface="Calibri"/>
              </a:rPr>
              <a:t>reactions</a:t>
            </a:r>
            <a:r>
              <a:rPr sz="3000" spc="-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spc="-15" dirty="0">
                <a:solidFill>
                  <a:srgbClr val="221F1F"/>
                </a:solidFill>
                <a:latin typeface="Calibri"/>
                <a:cs typeface="Calibri"/>
              </a:rPr>
              <a:t>are</a:t>
            </a:r>
            <a:r>
              <a:rPr sz="3000" spc="-2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spc="-10" dirty="0">
                <a:solidFill>
                  <a:srgbClr val="221F1F"/>
                </a:solidFill>
                <a:latin typeface="Calibri"/>
                <a:cs typeface="Calibri"/>
              </a:rPr>
              <a:t>broadly</a:t>
            </a:r>
            <a:r>
              <a:rPr sz="3000" spc="1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spc="-5" dirty="0">
                <a:solidFill>
                  <a:srgbClr val="221F1F"/>
                </a:solidFill>
                <a:latin typeface="Calibri"/>
                <a:cs typeface="Calibri"/>
              </a:rPr>
              <a:t>classified</a:t>
            </a:r>
            <a:r>
              <a:rPr sz="3000" spc="-2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srgbClr val="221F1F"/>
                </a:solidFill>
                <a:latin typeface="Calibri"/>
                <a:cs typeface="Calibri"/>
              </a:rPr>
              <a:t>as</a:t>
            </a:r>
            <a:r>
              <a:rPr sz="3000" spc="3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b="1" i="1" spc="-20" dirty="0">
                <a:solidFill>
                  <a:srgbClr val="221F1F"/>
                </a:solidFill>
                <a:latin typeface="Calibri"/>
                <a:cs typeface="Calibri"/>
              </a:rPr>
              <a:t>exergonic </a:t>
            </a:r>
            <a:r>
              <a:rPr sz="3000" b="1" i="1" spc="-66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spc="-10" dirty="0">
                <a:solidFill>
                  <a:srgbClr val="221F1F"/>
                </a:solidFill>
                <a:latin typeface="Calibri"/>
                <a:cs typeface="Calibri"/>
              </a:rPr>
              <a:t>(energy</a:t>
            </a:r>
            <a:r>
              <a:rPr sz="3000" spc="-1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spc="-5" dirty="0">
                <a:solidFill>
                  <a:srgbClr val="221F1F"/>
                </a:solidFill>
                <a:latin typeface="Calibri"/>
                <a:cs typeface="Calibri"/>
              </a:rPr>
              <a:t>releasing)</a:t>
            </a:r>
            <a:r>
              <a:rPr sz="3000" spc="-3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srgbClr val="221F1F"/>
                </a:solidFill>
                <a:latin typeface="Calibri"/>
                <a:cs typeface="Calibri"/>
              </a:rPr>
              <a:t>and</a:t>
            </a:r>
            <a:r>
              <a:rPr sz="3000" spc="2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b="1" i="1" spc="-5" dirty="0">
                <a:solidFill>
                  <a:srgbClr val="221F1F"/>
                </a:solidFill>
                <a:latin typeface="Calibri"/>
                <a:cs typeface="Calibri"/>
              </a:rPr>
              <a:t>endergonic</a:t>
            </a:r>
            <a:r>
              <a:rPr sz="3000" b="1" i="1" spc="1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spc="-10" dirty="0">
                <a:solidFill>
                  <a:srgbClr val="221F1F"/>
                </a:solidFill>
                <a:latin typeface="Calibri"/>
                <a:cs typeface="Calibri"/>
              </a:rPr>
              <a:t>(energy </a:t>
            </a:r>
            <a:r>
              <a:rPr sz="3000" spc="-5" dirty="0">
                <a:solidFill>
                  <a:srgbClr val="221F1F"/>
                </a:solidFill>
                <a:latin typeface="Calibri"/>
                <a:cs typeface="Calibri"/>
              </a:rPr>
              <a:t> consuming).</a:t>
            </a:r>
            <a:endParaRPr sz="30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72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spc="-10" dirty="0">
                <a:solidFill>
                  <a:srgbClr val="221F1F"/>
                </a:solidFill>
                <a:latin typeface="Calibri"/>
                <a:cs typeface="Calibri"/>
              </a:rPr>
              <a:t>Bioenergetics </a:t>
            </a:r>
            <a:r>
              <a:rPr sz="3000" spc="-5" dirty="0">
                <a:solidFill>
                  <a:srgbClr val="221F1F"/>
                </a:solidFill>
                <a:latin typeface="Calibri"/>
                <a:cs typeface="Calibri"/>
              </a:rPr>
              <a:t>or</a:t>
            </a:r>
            <a:r>
              <a:rPr sz="300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spc="-10" dirty="0">
                <a:solidFill>
                  <a:srgbClr val="221F1F"/>
                </a:solidFill>
                <a:latin typeface="Calibri"/>
                <a:cs typeface="Calibri"/>
              </a:rPr>
              <a:t>biochemical</a:t>
            </a:r>
            <a:r>
              <a:rPr sz="300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spc="-5" dirty="0">
                <a:solidFill>
                  <a:srgbClr val="221F1F"/>
                </a:solidFill>
                <a:latin typeface="Calibri"/>
                <a:cs typeface="Calibri"/>
              </a:rPr>
              <a:t>thermodynamics</a:t>
            </a:r>
            <a:r>
              <a:rPr sz="3000" spc="1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spc="-5" dirty="0">
                <a:solidFill>
                  <a:srgbClr val="221F1F"/>
                </a:solidFill>
                <a:latin typeface="Calibri"/>
                <a:cs typeface="Calibri"/>
              </a:rPr>
              <a:t>is </a:t>
            </a:r>
            <a:r>
              <a:rPr sz="3000" spc="-66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srgbClr val="221F1F"/>
                </a:solidFill>
                <a:latin typeface="Calibri"/>
                <a:cs typeface="Calibri"/>
              </a:rPr>
              <a:t>the </a:t>
            </a:r>
            <a:r>
              <a:rPr sz="3000" spc="-10" dirty="0">
                <a:solidFill>
                  <a:srgbClr val="221F1F"/>
                </a:solidFill>
                <a:latin typeface="Calibri"/>
                <a:cs typeface="Calibri"/>
              </a:rPr>
              <a:t>study </a:t>
            </a:r>
            <a:r>
              <a:rPr sz="3000" spc="-5" dirty="0">
                <a:solidFill>
                  <a:srgbClr val="221F1F"/>
                </a:solidFill>
                <a:latin typeface="Calibri"/>
                <a:cs typeface="Calibri"/>
              </a:rPr>
              <a:t>of </a:t>
            </a:r>
            <a:r>
              <a:rPr sz="3000" spc="-10" dirty="0">
                <a:solidFill>
                  <a:srgbClr val="221F1F"/>
                </a:solidFill>
                <a:latin typeface="Calibri"/>
                <a:cs typeface="Calibri"/>
              </a:rPr>
              <a:t>energy </a:t>
            </a:r>
            <a:r>
              <a:rPr sz="3000" spc="-5" dirty="0">
                <a:solidFill>
                  <a:srgbClr val="221F1F"/>
                </a:solidFill>
                <a:latin typeface="Calibri"/>
                <a:cs typeface="Calibri"/>
              </a:rPr>
              <a:t>changes </a:t>
            </a:r>
            <a:r>
              <a:rPr sz="3000" spc="-15" dirty="0">
                <a:solidFill>
                  <a:srgbClr val="221F1F"/>
                </a:solidFill>
                <a:latin typeface="Calibri"/>
                <a:cs typeface="Calibri"/>
              </a:rPr>
              <a:t>accompanying </a:t>
            </a:r>
            <a:r>
              <a:rPr sz="3000" spc="-10" dirty="0">
                <a:solidFill>
                  <a:srgbClr val="221F1F"/>
                </a:solidFill>
                <a:latin typeface="Calibri"/>
                <a:cs typeface="Calibri"/>
              </a:rPr>
              <a:t> biochemical reaction</a:t>
            </a:r>
            <a:r>
              <a:rPr sz="3000" spc="-5" dirty="0">
                <a:solidFill>
                  <a:srgbClr val="221F1F"/>
                </a:solidFill>
                <a:latin typeface="Calibri"/>
                <a:cs typeface="Calibri"/>
              </a:rPr>
              <a:t> or</a:t>
            </a:r>
            <a:r>
              <a:rPr sz="3000" spc="1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spc="-5" dirty="0">
                <a:solidFill>
                  <a:srgbClr val="221F1F"/>
                </a:solidFill>
                <a:latin typeface="Calibri"/>
                <a:cs typeface="Calibri"/>
              </a:rPr>
              <a:t>in </a:t>
            </a:r>
            <a:r>
              <a:rPr sz="3000" spc="-10" dirty="0">
                <a:solidFill>
                  <a:srgbClr val="221F1F"/>
                </a:solidFill>
                <a:latin typeface="Calibri"/>
                <a:cs typeface="Calibri"/>
              </a:rPr>
              <a:t>biological</a:t>
            </a:r>
            <a:r>
              <a:rPr sz="3000" spc="1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3000" spc="-25" dirty="0">
                <a:solidFill>
                  <a:srgbClr val="221F1F"/>
                </a:solidFill>
                <a:latin typeface="Calibri"/>
                <a:cs typeface="Calibri"/>
              </a:rPr>
              <a:t>system.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554980"/>
            <a:ext cx="8839200" cy="542946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Free</a:t>
            </a:r>
            <a:r>
              <a:rPr spc="-75" dirty="0"/>
              <a:t> </a:t>
            </a:r>
            <a:r>
              <a:rPr spc="-15" dirty="0"/>
              <a:t>Energy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559877"/>
            <a:ext cx="7707630" cy="4220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7040" indent="-434340">
              <a:lnSpc>
                <a:spcPts val="3640"/>
              </a:lnSpc>
              <a:spcBef>
                <a:spcPts val="100"/>
              </a:spcBef>
              <a:buFont typeface="Arial MT"/>
              <a:buChar char="•"/>
              <a:tabLst>
                <a:tab pos="446405" algn="l"/>
                <a:tab pos="447040" algn="l"/>
              </a:tabLst>
            </a:pPr>
            <a:r>
              <a:rPr sz="3200" spc="-5" dirty="0">
                <a:latin typeface="Calibri"/>
                <a:cs typeface="Calibri"/>
              </a:rPr>
              <a:t>The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energy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actually </a:t>
            </a:r>
            <a:r>
              <a:rPr sz="3200" b="1" i="1" spc="-10" dirty="0">
                <a:latin typeface="Calibri"/>
                <a:cs typeface="Calibri"/>
              </a:rPr>
              <a:t>available</a:t>
            </a:r>
            <a:r>
              <a:rPr sz="3200" b="1" i="1" spc="50" dirty="0">
                <a:latin typeface="Calibri"/>
                <a:cs typeface="Calibri"/>
              </a:rPr>
              <a:t> </a:t>
            </a:r>
            <a:r>
              <a:rPr sz="3200" b="1" i="1" spc="-30" dirty="0">
                <a:latin typeface="Calibri"/>
                <a:cs typeface="Calibri"/>
              </a:rPr>
              <a:t>to</a:t>
            </a:r>
            <a:r>
              <a:rPr sz="3200" b="1" i="1" spc="-10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do </a:t>
            </a:r>
            <a:r>
              <a:rPr sz="3200" b="1" i="1" spc="-10" dirty="0">
                <a:latin typeface="Calibri"/>
                <a:cs typeface="Calibri"/>
              </a:rPr>
              <a:t>work</a:t>
            </a:r>
            <a:endParaRPr sz="3200">
              <a:latin typeface="Calibri"/>
              <a:cs typeface="Calibri"/>
            </a:endParaRPr>
          </a:p>
          <a:p>
            <a:pPr marL="354965">
              <a:lnSpc>
                <a:spcPts val="3640"/>
              </a:lnSpc>
            </a:pPr>
            <a:r>
              <a:rPr sz="3200" spc="-5" dirty="0">
                <a:latin typeface="Calibri"/>
                <a:cs typeface="Calibri"/>
              </a:rPr>
              <a:t>(utilizable)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5" dirty="0">
                <a:latin typeface="Calibri"/>
                <a:cs typeface="Calibri"/>
              </a:rPr>
              <a:t> known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as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free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energy.</a:t>
            </a:r>
            <a:endParaRPr sz="3200">
              <a:latin typeface="Calibri"/>
              <a:cs typeface="Calibri"/>
            </a:endParaRPr>
          </a:p>
          <a:p>
            <a:pPr marL="354965" marR="5080" indent="-342900">
              <a:lnSpc>
                <a:spcPct val="90000"/>
              </a:lnSpc>
              <a:spcBef>
                <a:spcPts val="79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Changes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free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energy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(∆G)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are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valuable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 </a:t>
            </a:r>
            <a:r>
              <a:rPr sz="3200" spc="-5" dirty="0">
                <a:latin typeface="Calibri"/>
                <a:cs typeface="Calibri"/>
              </a:rPr>
              <a:t>predicting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feasibility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chemical 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reactions. The reactions can occur 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spontaneously </a:t>
            </a:r>
            <a:r>
              <a:rPr sz="3200" dirty="0">
                <a:latin typeface="Calibri"/>
                <a:cs typeface="Calibri"/>
              </a:rPr>
              <a:t>if </a:t>
            </a:r>
            <a:r>
              <a:rPr sz="3200" spc="-5" dirty="0">
                <a:latin typeface="Calibri"/>
                <a:cs typeface="Calibri"/>
              </a:rPr>
              <a:t>they </a:t>
            </a:r>
            <a:r>
              <a:rPr sz="3200" spc="-15" dirty="0">
                <a:latin typeface="Calibri"/>
                <a:cs typeface="Calibri"/>
              </a:rPr>
              <a:t>are </a:t>
            </a:r>
            <a:r>
              <a:rPr sz="3200" spc="-5" dirty="0">
                <a:latin typeface="Calibri"/>
                <a:cs typeface="Calibri"/>
              </a:rPr>
              <a:t>accompanied </a:t>
            </a:r>
            <a:r>
              <a:rPr sz="3200" spc="-15" dirty="0">
                <a:latin typeface="Calibri"/>
                <a:cs typeface="Calibri"/>
              </a:rPr>
              <a:t>by 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decrease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free</a:t>
            </a:r>
            <a:r>
              <a:rPr sz="3200" spc="-40" dirty="0">
                <a:latin typeface="Calibri"/>
                <a:cs typeface="Calibri"/>
              </a:rPr>
              <a:t> energy.</a:t>
            </a:r>
            <a:endParaRPr sz="3200">
              <a:latin typeface="Calibri"/>
              <a:cs typeface="Calibri"/>
            </a:endParaRPr>
          </a:p>
          <a:p>
            <a:pPr marL="354965" marR="704850" indent="-342900">
              <a:lnSpc>
                <a:spcPts val="3460"/>
              </a:lnSpc>
              <a:spcBef>
                <a:spcPts val="81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During </a:t>
            </a:r>
            <a:r>
              <a:rPr sz="3200" dirty="0">
                <a:latin typeface="Calibri"/>
                <a:cs typeface="Calibri"/>
              </a:rPr>
              <a:t>a chemical </a:t>
            </a:r>
            <a:r>
              <a:rPr sz="3200" spc="-5" dirty="0">
                <a:latin typeface="Calibri"/>
                <a:cs typeface="Calibri"/>
              </a:rPr>
              <a:t>reaction, </a:t>
            </a:r>
            <a:r>
              <a:rPr sz="3200" spc="-10" dirty="0">
                <a:latin typeface="Calibri"/>
                <a:cs typeface="Calibri"/>
              </a:rPr>
              <a:t>heat </a:t>
            </a:r>
            <a:r>
              <a:rPr sz="3200" spc="-20" dirty="0">
                <a:latin typeface="Calibri"/>
                <a:cs typeface="Calibri"/>
              </a:rPr>
              <a:t>may </a:t>
            </a:r>
            <a:r>
              <a:rPr sz="3200" spc="-5" dirty="0">
                <a:latin typeface="Calibri"/>
                <a:cs typeface="Calibri"/>
              </a:rPr>
              <a:t>be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released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or absorbed.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319519"/>
            <a:ext cx="8839200" cy="56649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257" y="1562417"/>
            <a:ext cx="7908925" cy="437070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54965" marR="5080" indent="-342900">
              <a:lnSpc>
                <a:spcPts val="3240"/>
              </a:lnSpc>
              <a:spcBef>
                <a:spcPts val="509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b="1" i="1" spc="-10" dirty="0">
                <a:latin typeface="Calibri"/>
                <a:cs typeface="Calibri"/>
              </a:rPr>
              <a:t>Enthalpy </a:t>
            </a:r>
            <a:r>
              <a:rPr sz="3000" b="1" i="1" dirty="0">
                <a:latin typeface="Calibri"/>
                <a:cs typeface="Calibri"/>
              </a:rPr>
              <a:t>(</a:t>
            </a:r>
            <a:r>
              <a:rPr sz="3000" i="1" dirty="0">
                <a:latin typeface="Calibri"/>
                <a:cs typeface="Calibri"/>
              </a:rPr>
              <a:t>∆</a:t>
            </a:r>
            <a:r>
              <a:rPr sz="3000" b="1" i="1" dirty="0">
                <a:latin typeface="Calibri"/>
                <a:cs typeface="Calibri"/>
              </a:rPr>
              <a:t>H) </a:t>
            </a:r>
            <a:r>
              <a:rPr sz="3000" spc="-10" dirty="0">
                <a:latin typeface="Calibri"/>
                <a:cs typeface="Calibri"/>
              </a:rPr>
              <a:t>is </a:t>
            </a:r>
            <a:r>
              <a:rPr sz="3000" dirty="0">
                <a:latin typeface="Calibri"/>
                <a:cs typeface="Calibri"/>
              </a:rPr>
              <a:t>a </a:t>
            </a:r>
            <a:r>
              <a:rPr sz="3000" spc="-10" dirty="0">
                <a:latin typeface="Calibri"/>
                <a:cs typeface="Calibri"/>
              </a:rPr>
              <a:t>measure </a:t>
            </a:r>
            <a:r>
              <a:rPr sz="3000" spc="-5" dirty="0">
                <a:latin typeface="Calibri"/>
                <a:cs typeface="Calibri"/>
              </a:rPr>
              <a:t>of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-5" dirty="0">
                <a:latin typeface="Calibri"/>
                <a:cs typeface="Calibri"/>
              </a:rPr>
              <a:t>change </a:t>
            </a:r>
            <a:r>
              <a:rPr sz="3000" spc="-10" dirty="0">
                <a:latin typeface="Calibri"/>
                <a:cs typeface="Calibri"/>
              </a:rPr>
              <a:t>in heat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content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of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reactants,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compared</a:t>
            </a:r>
            <a:r>
              <a:rPr sz="3000" spc="1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to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products.</a:t>
            </a:r>
            <a:endParaRPr sz="3000">
              <a:latin typeface="Calibri"/>
              <a:cs typeface="Calibri"/>
            </a:endParaRPr>
          </a:p>
          <a:p>
            <a:pPr marL="354965" marR="1159510" indent="-342900">
              <a:lnSpc>
                <a:spcPct val="9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b="1" i="1" spc="-15" dirty="0">
                <a:latin typeface="Calibri"/>
                <a:cs typeface="Calibri"/>
              </a:rPr>
              <a:t>Entropy </a:t>
            </a:r>
            <a:r>
              <a:rPr sz="3000" b="1" i="1" dirty="0">
                <a:latin typeface="Calibri"/>
                <a:cs typeface="Calibri"/>
              </a:rPr>
              <a:t>(</a:t>
            </a:r>
            <a:r>
              <a:rPr sz="3000" dirty="0">
                <a:latin typeface="Calibri"/>
                <a:cs typeface="Calibri"/>
              </a:rPr>
              <a:t>∆</a:t>
            </a:r>
            <a:r>
              <a:rPr sz="3000" b="1" i="1" dirty="0">
                <a:latin typeface="Calibri"/>
                <a:cs typeface="Calibri"/>
              </a:rPr>
              <a:t>S) </a:t>
            </a:r>
            <a:r>
              <a:rPr sz="3000" spc="-10" dirty="0">
                <a:latin typeface="Calibri"/>
                <a:cs typeface="Calibri"/>
              </a:rPr>
              <a:t>represents </a:t>
            </a:r>
            <a:r>
              <a:rPr sz="3000" dirty="0">
                <a:latin typeface="Calibri"/>
                <a:cs typeface="Calibri"/>
              </a:rPr>
              <a:t>a </a:t>
            </a:r>
            <a:r>
              <a:rPr sz="3000" spc="-5" dirty="0">
                <a:latin typeface="Calibri"/>
                <a:cs typeface="Calibri"/>
              </a:rPr>
              <a:t>change </a:t>
            </a:r>
            <a:r>
              <a:rPr sz="3000" spc="-10" dirty="0">
                <a:latin typeface="Calibri"/>
                <a:cs typeface="Calibri"/>
              </a:rPr>
              <a:t>in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randomness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or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b="1" i="1" dirty="0">
                <a:latin typeface="Calibri"/>
                <a:cs typeface="Calibri"/>
              </a:rPr>
              <a:t>disorder</a:t>
            </a:r>
            <a:r>
              <a:rPr sz="3000" b="1" i="1" spc="-10" dirty="0">
                <a:latin typeface="Calibri"/>
                <a:cs typeface="Calibri"/>
              </a:rPr>
              <a:t> </a:t>
            </a:r>
            <a:r>
              <a:rPr sz="3000" b="1" i="1" spc="-5" dirty="0">
                <a:latin typeface="Calibri"/>
                <a:cs typeface="Calibri"/>
              </a:rPr>
              <a:t>of</a:t>
            </a:r>
            <a:r>
              <a:rPr sz="3000" b="1" i="1" spc="5" dirty="0">
                <a:latin typeface="Calibri"/>
                <a:cs typeface="Calibri"/>
              </a:rPr>
              <a:t> </a:t>
            </a:r>
            <a:r>
              <a:rPr sz="3000" b="1" i="1" spc="-10" dirty="0">
                <a:latin typeface="Calibri"/>
                <a:cs typeface="Calibri"/>
              </a:rPr>
              <a:t>reactants</a:t>
            </a:r>
            <a:r>
              <a:rPr sz="3000" b="1" i="1" spc="-5" dirty="0">
                <a:latin typeface="Calibri"/>
                <a:cs typeface="Calibri"/>
              </a:rPr>
              <a:t> </a:t>
            </a:r>
            <a:r>
              <a:rPr sz="3000" b="1" i="1" dirty="0">
                <a:latin typeface="Calibri"/>
                <a:cs typeface="Calibri"/>
              </a:rPr>
              <a:t>and </a:t>
            </a:r>
            <a:r>
              <a:rPr sz="3000" b="1" i="1" spc="-665" dirty="0">
                <a:latin typeface="Calibri"/>
                <a:cs typeface="Calibri"/>
              </a:rPr>
              <a:t> </a:t>
            </a:r>
            <a:r>
              <a:rPr sz="3000" b="1" i="1" spc="-5" dirty="0">
                <a:latin typeface="Calibri"/>
                <a:cs typeface="Calibri"/>
              </a:rPr>
              <a:t>products</a:t>
            </a:r>
            <a:r>
              <a:rPr sz="3000" spc="-5" dirty="0">
                <a:latin typeface="Calibri"/>
                <a:cs typeface="Calibri"/>
              </a:rPr>
              <a:t>.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ts val="3420"/>
              </a:lnSpc>
              <a:spcBef>
                <a:spcPts val="36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Calibri"/>
                <a:cs typeface="Calibri"/>
              </a:rPr>
              <a:t>The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term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b="1" i="1" spc="-15" dirty="0">
                <a:latin typeface="Calibri"/>
                <a:cs typeface="Calibri"/>
              </a:rPr>
              <a:t>standard</a:t>
            </a:r>
            <a:r>
              <a:rPr sz="3000" b="1" i="1" spc="30" dirty="0">
                <a:latin typeface="Calibri"/>
                <a:cs typeface="Calibri"/>
              </a:rPr>
              <a:t> </a:t>
            </a:r>
            <a:r>
              <a:rPr sz="3000" b="1" i="1" spc="-5" dirty="0">
                <a:latin typeface="Calibri"/>
                <a:cs typeface="Calibri"/>
              </a:rPr>
              <a:t>free</a:t>
            </a:r>
            <a:r>
              <a:rPr sz="3000" b="1" i="1" spc="-15" dirty="0">
                <a:latin typeface="Calibri"/>
                <a:cs typeface="Calibri"/>
              </a:rPr>
              <a:t> </a:t>
            </a:r>
            <a:r>
              <a:rPr sz="3000" b="1" i="1" spc="-5" dirty="0">
                <a:latin typeface="Calibri"/>
                <a:cs typeface="Calibri"/>
              </a:rPr>
              <a:t>energy</a:t>
            </a:r>
            <a:r>
              <a:rPr sz="3000" b="1" i="1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represented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by</a:t>
            </a:r>
            <a:endParaRPr sz="3000">
              <a:latin typeface="Calibri"/>
              <a:cs typeface="Calibri"/>
            </a:endParaRPr>
          </a:p>
          <a:p>
            <a:pPr marL="354965" marR="74295">
              <a:lnSpc>
                <a:spcPct val="90000"/>
              </a:lnSpc>
              <a:spcBef>
                <a:spcPts val="185"/>
              </a:spcBef>
            </a:pPr>
            <a:r>
              <a:rPr sz="3000" dirty="0">
                <a:latin typeface="Calibri"/>
                <a:cs typeface="Calibri"/>
              </a:rPr>
              <a:t>∆G° </a:t>
            </a:r>
            <a:r>
              <a:rPr sz="3000" spc="-15" dirty="0">
                <a:latin typeface="Calibri"/>
                <a:cs typeface="Calibri"/>
              </a:rPr>
              <a:t>(note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-10" dirty="0">
                <a:latin typeface="Calibri"/>
                <a:cs typeface="Calibri"/>
              </a:rPr>
              <a:t>superscript°) </a:t>
            </a:r>
            <a:r>
              <a:rPr sz="3000" spc="-5" dirty="0">
                <a:latin typeface="Calibri"/>
                <a:cs typeface="Calibri"/>
              </a:rPr>
              <a:t>is </a:t>
            </a:r>
            <a:r>
              <a:rPr sz="3000" spc="-10" dirty="0">
                <a:latin typeface="Calibri"/>
                <a:cs typeface="Calibri"/>
              </a:rPr>
              <a:t>often </a:t>
            </a:r>
            <a:r>
              <a:rPr sz="3000" dirty="0">
                <a:latin typeface="Calibri"/>
                <a:cs typeface="Calibri"/>
              </a:rPr>
              <a:t>used. It 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indicates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b="1" i="1" spc="-5" dirty="0">
                <a:latin typeface="Calibri"/>
                <a:cs typeface="Calibri"/>
              </a:rPr>
              <a:t>free energy change </a:t>
            </a:r>
            <a:r>
              <a:rPr sz="3000" dirty="0">
                <a:latin typeface="Calibri"/>
                <a:cs typeface="Calibri"/>
              </a:rPr>
              <a:t>when the 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reactants </a:t>
            </a:r>
            <a:r>
              <a:rPr sz="3000" spc="-5" dirty="0">
                <a:latin typeface="Calibri"/>
                <a:cs typeface="Calibri"/>
              </a:rPr>
              <a:t>or </a:t>
            </a:r>
            <a:r>
              <a:rPr sz="3000" spc="-10" dirty="0">
                <a:latin typeface="Calibri"/>
                <a:cs typeface="Calibri"/>
              </a:rPr>
              <a:t>products </a:t>
            </a:r>
            <a:r>
              <a:rPr sz="3000" spc="-15" dirty="0">
                <a:latin typeface="Calibri"/>
                <a:cs typeface="Calibri"/>
              </a:rPr>
              <a:t>are </a:t>
            </a:r>
            <a:r>
              <a:rPr sz="3000" spc="-10" dirty="0">
                <a:latin typeface="Calibri"/>
                <a:cs typeface="Calibri"/>
              </a:rPr>
              <a:t>at </a:t>
            </a:r>
            <a:r>
              <a:rPr sz="3000" dirty="0">
                <a:latin typeface="Calibri"/>
                <a:cs typeface="Calibri"/>
              </a:rPr>
              <a:t>a </a:t>
            </a:r>
            <a:r>
              <a:rPr sz="3000" spc="-15" dirty="0">
                <a:latin typeface="Calibri"/>
                <a:cs typeface="Calibri"/>
              </a:rPr>
              <a:t>concentration </a:t>
            </a:r>
            <a:r>
              <a:rPr sz="3000" spc="-5" dirty="0">
                <a:latin typeface="Calibri"/>
                <a:cs typeface="Calibri"/>
              </a:rPr>
              <a:t>of </a:t>
            </a:r>
            <a:r>
              <a:rPr sz="3000" dirty="0">
                <a:latin typeface="Calibri"/>
                <a:cs typeface="Calibri"/>
              </a:rPr>
              <a:t>1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mol/l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at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pH </a:t>
            </a:r>
            <a:r>
              <a:rPr sz="3000" dirty="0">
                <a:latin typeface="Calibri"/>
                <a:cs typeface="Calibri"/>
              </a:rPr>
              <a:t>7.0.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547346"/>
            <a:ext cx="8686800" cy="588041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257" y="215772"/>
            <a:ext cx="8023225" cy="5781040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375920" indent="-363220">
              <a:lnSpc>
                <a:spcPct val="100000"/>
              </a:lnSpc>
              <a:spcBef>
                <a:spcPts val="860"/>
              </a:spcBef>
              <a:buSzPct val="96875"/>
              <a:buFont typeface="Wingdings"/>
              <a:buChar char=""/>
              <a:tabLst>
                <a:tab pos="375920" algn="l"/>
              </a:tabLst>
            </a:pPr>
            <a:r>
              <a:rPr sz="3200" b="1" spc="-15" dirty="0">
                <a:latin typeface="Calibri"/>
                <a:cs typeface="Calibri"/>
              </a:rPr>
              <a:t>Negative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&amp;</a:t>
            </a:r>
            <a:r>
              <a:rPr sz="3200" b="1" spc="-15" dirty="0">
                <a:latin typeface="Calibri"/>
                <a:cs typeface="Calibri"/>
              </a:rPr>
              <a:t> Positive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∆G</a:t>
            </a:r>
            <a:endParaRPr sz="3200">
              <a:latin typeface="Calibri"/>
              <a:cs typeface="Calibri"/>
            </a:endParaRPr>
          </a:p>
          <a:p>
            <a:pPr marL="354965" marR="135890" indent="-342900">
              <a:lnSpc>
                <a:spcPct val="100000"/>
              </a:lnSpc>
              <a:spcBef>
                <a:spcPts val="76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If </a:t>
            </a:r>
            <a:r>
              <a:rPr sz="3200" spc="-10" dirty="0">
                <a:latin typeface="Calibri"/>
                <a:cs typeface="Calibri"/>
              </a:rPr>
              <a:t>free </a:t>
            </a:r>
            <a:r>
              <a:rPr sz="3200" spc="-5" dirty="0">
                <a:latin typeface="Calibri"/>
                <a:cs typeface="Calibri"/>
              </a:rPr>
              <a:t>energy change (∆G)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15" dirty="0">
                <a:latin typeface="Calibri"/>
                <a:cs typeface="Calibri"/>
              </a:rPr>
              <a:t>represented by </a:t>
            </a:r>
            <a:r>
              <a:rPr sz="3200" dirty="0">
                <a:latin typeface="Calibri"/>
                <a:cs typeface="Calibri"/>
              </a:rPr>
              <a:t>a </a:t>
            </a:r>
            <a:r>
              <a:rPr sz="3200" spc="-71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negative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sign,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there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 loss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of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free</a:t>
            </a:r>
            <a:r>
              <a:rPr sz="3200" spc="-40" dirty="0">
                <a:latin typeface="Calibri"/>
                <a:cs typeface="Calibri"/>
              </a:rPr>
              <a:t> energy. 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The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reaction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said </a:t>
            </a:r>
            <a:r>
              <a:rPr sz="3200" spc="-20" dirty="0">
                <a:latin typeface="Calibri"/>
                <a:cs typeface="Calibri"/>
              </a:rPr>
              <a:t>to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be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b="1" i="1" spc="-20" dirty="0">
                <a:latin typeface="Calibri"/>
                <a:cs typeface="Calibri"/>
              </a:rPr>
              <a:t>exergonic</a:t>
            </a:r>
            <a:r>
              <a:rPr sz="3200" spc="-20" dirty="0">
                <a:latin typeface="Calibri"/>
                <a:cs typeface="Calibri"/>
              </a:rPr>
              <a:t>,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proceeds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spontaneously.</a:t>
            </a:r>
            <a:endParaRPr sz="3200">
              <a:latin typeface="Calibri"/>
              <a:cs typeface="Calibri"/>
            </a:endParaRPr>
          </a:p>
          <a:p>
            <a:pPr marL="354965" marR="12065" indent="-342900">
              <a:lnSpc>
                <a:spcPct val="100000"/>
              </a:lnSpc>
              <a:spcBef>
                <a:spcPts val="78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On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other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hand,</a:t>
            </a:r>
            <a:r>
              <a:rPr sz="3200" spc="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positive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∆G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indicates 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that</a:t>
            </a:r>
            <a:r>
              <a:rPr sz="3200" spc="-5" dirty="0">
                <a:latin typeface="Calibri"/>
                <a:cs typeface="Calibri"/>
              </a:rPr>
              <a:t> energy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must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be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supplied </a:t>
            </a:r>
            <a:r>
              <a:rPr sz="3200" spc="-20" dirty="0">
                <a:latin typeface="Calibri"/>
                <a:cs typeface="Calibri"/>
              </a:rPr>
              <a:t>to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reactants.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The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reaction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cannot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proceed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spon-taneously </a:t>
            </a:r>
            <a:r>
              <a:rPr sz="3200" dirty="0">
                <a:latin typeface="Calibri"/>
                <a:cs typeface="Calibri"/>
              </a:rPr>
              <a:t> and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endergonic</a:t>
            </a:r>
            <a:r>
              <a:rPr sz="3200" b="1" i="1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character.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The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free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energy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change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becomes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zero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(∆G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 0)</a:t>
            </a:r>
            <a:endParaRPr sz="320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</a:pPr>
            <a:r>
              <a:rPr sz="3200" spc="-5" dirty="0">
                <a:latin typeface="Calibri"/>
                <a:cs typeface="Calibri"/>
              </a:rPr>
              <a:t>when</a:t>
            </a:r>
            <a:r>
              <a:rPr sz="3200" dirty="0">
                <a:latin typeface="Calibri"/>
                <a:cs typeface="Calibri"/>
              </a:rPr>
              <a:t> a</a:t>
            </a:r>
            <a:r>
              <a:rPr sz="3200" spc="-5" dirty="0">
                <a:latin typeface="Calibri"/>
                <a:cs typeface="Calibri"/>
              </a:rPr>
              <a:t> reaction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at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equilibrium.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5740" y="266953"/>
            <a:ext cx="8747125" cy="56515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81000" marR="30480" indent="-343535">
              <a:lnSpc>
                <a:spcPct val="90000"/>
              </a:lnSpc>
              <a:spcBef>
                <a:spcPts val="459"/>
              </a:spcBef>
              <a:buFont typeface="Arial MT"/>
              <a:buChar char="•"/>
              <a:tabLst>
                <a:tab pos="381000" algn="l"/>
                <a:tab pos="381635" algn="l"/>
              </a:tabLst>
            </a:pPr>
            <a:r>
              <a:rPr sz="3000" spc="-40" dirty="0">
                <a:latin typeface="Calibri"/>
                <a:cs typeface="Calibri"/>
              </a:rPr>
              <a:t>At </a:t>
            </a:r>
            <a:r>
              <a:rPr sz="3000" dirty="0">
                <a:latin typeface="Calibri"/>
                <a:cs typeface="Calibri"/>
              </a:rPr>
              <a:t>a </a:t>
            </a:r>
            <a:r>
              <a:rPr sz="3000" spc="-20" dirty="0">
                <a:latin typeface="Calibri"/>
                <a:cs typeface="Calibri"/>
              </a:rPr>
              <a:t>constant temperature </a:t>
            </a:r>
            <a:r>
              <a:rPr sz="3000" dirty="0">
                <a:latin typeface="Calibri"/>
                <a:cs typeface="Calibri"/>
              </a:rPr>
              <a:t>and </a:t>
            </a:r>
            <a:r>
              <a:rPr sz="3000" spc="-10" dirty="0">
                <a:latin typeface="Calibri"/>
                <a:cs typeface="Calibri"/>
              </a:rPr>
              <a:t>pressure, </a:t>
            </a:r>
            <a:r>
              <a:rPr sz="3000" spc="-5" dirty="0">
                <a:latin typeface="Calibri"/>
                <a:cs typeface="Calibri"/>
              </a:rPr>
              <a:t>∆G is 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dependent on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-5" dirty="0">
                <a:latin typeface="Calibri"/>
                <a:cs typeface="Calibri"/>
              </a:rPr>
              <a:t>actual </a:t>
            </a:r>
            <a:r>
              <a:rPr sz="3000" spc="-15" dirty="0">
                <a:latin typeface="Calibri"/>
                <a:cs typeface="Calibri"/>
              </a:rPr>
              <a:t>concentration </a:t>
            </a:r>
            <a:r>
              <a:rPr sz="3000" spc="-5" dirty="0">
                <a:latin typeface="Calibri"/>
                <a:cs typeface="Calibri"/>
              </a:rPr>
              <a:t>of </a:t>
            </a:r>
            <a:r>
              <a:rPr sz="3000" spc="-15" dirty="0">
                <a:latin typeface="Calibri"/>
                <a:cs typeface="Calibri"/>
              </a:rPr>
              <a:t>reactants 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 </a:t>
            </a:r>
            <a:r>
              <a:rPr sz="3000" spc="-10" dirty="0">
                <a:latin typeface="Calibri"/>
                <a:cs typeface="Calibri"/>
              </a:rPr>
              <a:t>products. </a:t>
            </a:r>
            <a:r>
              <a:rPr sz="3000" spc="-15" dirty="0">
                <a:latin typeface="Calibri"/>
                <a:cs typeface="Calibri"/>
              </a:rPr>
              <a:t>For </a:t>
            </a:r>
            <a:r>
              <a:rPr sz="3000" spc="-10" dirty="0">
                <a:latin typeface="Calibri"/>
                <a:cs typeface="Calibri"/>
              </a:rPr>
              <a:t>the </a:t>
            </a:r>
            <a:r>
              <a:rPr sz="3000" spc="-20" dirty="0">
                <a:latin typeface="Calibri"/>
                <a:cs typeface="Calibri"/>
              </a:rPr>
              <a:t>conversion </a:t>
            </a:r>
            <a:r>
              <a:rPr sz="3000" spc="-5" dirty="0">
                <a:latin typeface="Calibri"/>
                <a:cs typeface="Calibri"/>
              </a:rPr>
              <a:t>of </a:t>
            </a:r>
            <a:r>
              <a:rPr sz="3000" spc="-15" dirty="0">
                <a:latin typeface="Calibri"/>
                <a:cs typeface="Calibri"/>
              </a:rPr>
              <a:t>reactant </a:t>
            </a:r>
            <a:r>
              <a:rPr sz="3000" dirty="0">
                <a:latin typeface="Calibri"/>
                <a:cs typeface="Calibri"/>
              </a:rPr>
              <a:t>A </a:t>
            </a:r>
            <a:r>
              <a:rPr sz="3000" spc="-15" dirty="0">
                <a:latin typeface="Calibri"/>
                <a:cs typeface="Calibri"/>
              </a:rPr>
              <a:t>to </a:t>
            </a:r>
            <a:r>
              <a:rPr sz="3000" spc="-10" dirty="0">
                <a:latin typeface="Calibri"/>
                <a:cs typeface="Calibri"/>
              </a:rPr>
              <a:t> product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</a:t>
            </a:r>
            <a:r>
              <a:rPr sz="3000" spc="-5" dirty="0">
                <a:latin typeface="Calibri"/>
                <a:cs typeface="Calibri"/>
              </a:rPr>
              <a:t> (A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</a:t>
            </a:r>
            <a:r>
              <a:rPr sz="3000" spc="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B),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following</a:t>
            </a:r>
            <a:r>
              <a:rPr sz="3000" spc="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mathematical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relation </a:t>
            </a:r>
            <a:r>
              <a:rPr sz="3000" spc="-6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can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be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derived</a:t>
            </a:r>
            <a:endParaRPr sz="3000">
              <a:latin typeface="Calibri"/>
              <a:cs typeface="Calibri"/>
            </a:endParaRPr>
          </a:p>
          <a:p>
            <a:pPr marL="1666875">
              <a:lnSpc>
                <a:spcPct val="100000"/>
              </a:lnSpc>
              <a:spcBef>
                <a:spcPts val="359"/>
              </a:spcBef>
            </a:pPr>
            <a:r>
              <a:rPr sz="3000" spc="-5" dirty="0">
                <a:latin typeface="Calibri"/>
                <a:cs typeface="Calibri"/>
              </a:rPr>
              <a:t>∆G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=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5" dirty="0">
                <a:latin typeface="Calibri"/>
                <a:cs typeface="Calibri"/>
              </a:rPr>
              <a:t>∆G°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+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RT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baseline="25000" dirty="0">
                <a:latin typeface="Calibri"/>
                <a:cs typeface="Calibri"/>
              </a:rPr>
              <a:t>[B]/</a:t>
            </a:r>
            <a:r>
              <a:rPr sz="2200" dirty="0">
                <a:latin typeface="Calibri"/>
                <a:cs typeface="Calibri"/>
              </a:rPr>
              <a:t>[A]</a:t>
            </a:r>
            <a:endParaRPr sz="2200">
              <a:latin typeface="Calibri"/>
              <a:cs typeface="Calibri"/>
            </a:endParaRPr>
          </a:p>
          <a:p>
            <a:pPr marL="38100" marR="2167890">
              <a:lnSpc>
                <a:spcPct val="110100"/>
              </a:lnSpc>
              <a:tabLst>
                <a:tab pos="415925" algn="l"/>
                <a:tab pos="1856739" algn="l"/>
              </a:tabLst>
            </a:pPr>
            <a:r>
              <a:rPr sz="3000" spc="-10" dirty="0">
                <a:latin typeface="Calibri"/>
                <a:cs typeface="Calibri"/>
              </a:rPr>
              <a:t>where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∆G°	=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Standard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free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energy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change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	= Gas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constant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(1.987</a:t>
            </a:r>
            <a:r>
              <a:rPr sz="3000" spc="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Cal/mol)</a:t>
            </a:r>
            <a:endParaRPr sz="3000">
              <a:latin typeface="Calibri"/>
              <a:cs typeface="Calibri"/>
            </a:endParaRPr>
          </a:p>
          <a:p>
            <a:pPr marL="124460">
              <a:lnSpc>
                <a:spcPct val="100000"/>
              </a:lnSpc>
              <a:spcBef>
                <a:spcPts val="359"/>
              </a:spcBef>
            </a:pPr>
            <a:r>
              <a:rPr sz="3000" spc="-5" dirty="0">
                <a:latin typeface="Calibri"/>
                <a:cs typeface="Calibri"/>
              </a:rPr>
              <a:t>T=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Absolute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temperature </a:t>
            </a:r>
            <a:r>
              <a:rPr sz="3000" spc="-5" dirty="0">
                <a:latin typeface="Calibri"/>
                <a:cs typeface="Calibri"/>
              </a:rPr>
              <a:t>(273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+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°C)</a:t>
            </a:r>
            <a:endParaRPr sz="30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360"/>
              </a:spcBef>
            </a:pPr>
            <a:r>
              <a:rPr sz="3000" dirty="0">
                <a:latin typeface="Calibri"/>
                <a:cs typeface="Calibri"/>
              </a:rPr>
              <a:t>In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=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Natural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logarithm</a:t>
            </a:r>
            <a:endParaRPr sz="3000">
              <a:latin typeface="Calibri"/>
              <a:cs typeface="Calibri"/>
            </a:endParaRPr>
          </a:p>
          <a:p>
            <a:pPr marL="38100" marR="3896360">
              <a:lnSpc>
                <a:spcPts val="3960"/>
              </a:lnSpc>
              <a:spcBef>
                <a:spcPts val="105"/>
              </a:spcBef>
            </a:pPr>
            <a:r>
              <a:rPr sz="3000" dirty="0">
                <a:latin typeface="Calibri"/>
                <a:cs typeface="Calibri"/>
              </a:rPr>
              <a:t>[B]= </a:t>
            </a:r>
            <a:r>
              <a:rPr sz="3000" spc="-15" dirty="0">
                <a:latin typeface="Calibri"/>
                <a:cs typeface="Calibri"/>
              </a:rPr>
              <a:t>Concentration </a:t>
            </a:r>
            <a:r>
              <a:rPr sz="3000" spc="-5" dirty="0">
                <a:latin typeface="Calibri"/>
                <a:cs typeface="Calibri"/>
              </a:rPr>
              <a:t>of </a:t>
            </a:r>
            <a:r>
              <a:rPr sz="3000" spc="-10" dirty="0">
                <a:latin typeface="Calibri"/>
                <a:cs typeface="Calibri"/>
              </a:rPr>
              <a:t>product 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[A]=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Concentration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of</a:t>
            </a:r>
            <a:r>
              <a:rPr sz="3000" spc="-15" dirty="0">
                <a:latin typeface="Calibri"/>
                <a:cs typeface="Calibri"/>
              </a:rPr>
              <a:t> reactant.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257" y="1511744"/>
            <a:ext cx="7806690" cy="3484245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86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∆</a:t>
            </a:r>
            <a:r>
              <a:rPr sz="3200" b="1" spc="-5" dirty="0">
                <a:latin typeface="Calibri"/>
                <a:cs typeface="Calibri"/>
              </a:rPr>
              <a:t>G°</a:t>
            </a:r>
            <a:r>
              <a:rPr sz="3200" b="1" spc="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is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related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to</a:t>
            </a:r>
            <a:r>
              <a:rPr sz="3200" b="1" spc="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equilibrium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constant</a:t>
            </a:r>
            <a:r>
              <a:rPr sz="3200" b="1" dirty="0">
                <a:latin typeface="Calibri"/>
                <a:cs typeface="Calibri"/>
              </a:rPr>
              <a:t> </a:t>
            </a:r>
            <a:r>
              <a:rPr sz="3200" b="1" spc="-30" dirty="0">
                <a:latin typeface="Calibri"/>
                <a:cs typeface="Calibri"/>
              </a:rPr>
              <a:t>(Keq)</a:t>
            </a:r>
            <a:endParaRPr sz="32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760"/>
              </a:spcBef>
            </a:pPr>
            <a:r>
              <a:rPr sz="3200" spc="-5" dirty="0">
                <a:latin typeface="Calibri"/>
                <a:cs typeface="Calibri"/>
              </a:rPr>
              <a:t>When </a:t>
            </a:r>
            <a:r>
              <a:rPr sz="3200" dirty="0">
                <a:latin typeface="Calibri"/>
                <a:cs typeface="Calibri"/>
              </a:rPr>
              <a:t>a </a:t>
            </a:r>
            <a:r>
              <a:rPr sz="3200" spc="-5" dirty="0">
                <a:latin typeface="Calibri"/>
                <a:cs typeface="Calibri"/>
              </a:rPr>
              <a:t>reaction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 is </a:t>
            </a:r>
            <a:r>
              <a:rPr sz="3200" spc="-10" dirty="0">
                <a:latin typeface="Calibri"/>
                <a:cs typeface="Calibri"/>
              </a:rPr>
              <a:t>at </a:t>
            </a:r>
            <a:r>
              <a:rPr sz="3200" dirty="0">
                <a:latin typeface="Calibri"/>
                <a:cs typeface="Calibri"/>
              </a:rPr>
              <a:t>equilibrium </a:t>
            </a:r>
            <a:r>
              <a:rPr sz="3200" spc="5" dirty="0">
                <a:latin typeface="Calibri"/>
                <a:cs typeface="Calibri"/>
              </a:rPr>
              <a:t>(eq),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free </a:t>
            </a:r>
            <a:r>
              <a:rPr sz="3200" spc="-5" dirty="0">
                <a:latin typeface="Calibri"/>
                <a:cs typeface="Calibri"/>
              </a:rPr>
              <a:t>energy change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30" dirty="0">
                <a:latin typeface="Calibri"/>
                <a:cs typeface="Calibri"/>
              </a:rPr>
              <a:t>zero. </a:t>
            </a: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spc="-15" dirty="0">
                <a:latin typeface="Calibri"/>
                <a:cs typeface="Calibri"/>
              </a:rPr>
              <a:t>above </a:t>
            </a:r>
            <a:r>
              <a:rPr sz="3200" dirty="0">
                <a:latin typeface="Calibri"/>
                <a:cs typeface="Calibri"/>
              </a:rPr>
              <a:t>equation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may</a:t>
            </a:r>
            <a:r>
              <a:rPr sz="3200" spc="-5" dirty="0">
                <a:latin typeface="Calibri"/>
                <a:cs typeface="Calibri"/>
              </a:rPr>
              <a:t> be </a:t>
            </a:r>
            <a:r>
              <a:rPr sz="3200" spc="-10" dirty="0">
                <a:latin typeface="Calibri"/>
                <a:cs typeface="Calibri"/>
              </a:rPr>
              <a:t>written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as</a:t>
            </a:r>
            <a:endParaRPr sz="32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844"/>
              </a:spcBef>
            </a:pPr>
            <a:r>
              <a:rPr sz="3200" spc="-5" dirty="0">
                <a:latin typeface="Calibri"/>
                <a:cs typeface="Calibri"/>
              </a:rPr>
              <a:t>∆G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 0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 ∆G°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+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RT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[B]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eq./</a:t>
            </a:r>
            <a:r>
              <a:rPr sz="3600" spc="-5" dirty="0">
                <a:latin typeface="Calibri"/>
                <a:cs typeface="Calibri"/>
              </a:rPr>
              <a:t>[A] </a:t>
            </a:r>
            <a:r>
              <a:rPr sz="3600" dirty="0">
                <a:latin typeface="Calibri"/>
                <a:cs typeface="Calibri"/>
              </a:rPr>
              <a:t>eq.</a:t>
            </a:r>
            <a:endParaRPr sz="36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865"/>
              </a:spcBef>
            </a:pPr>
            <a:r>
              <a:rPr sz="3600" dirty="0">
                <a:latin typeface="Calibri"/>
                <a:cs typeface="Calibri"/>
              </a:rPr>
              <a:t>Hence</a:t>
            </a:r>
            <a:r>
              <a:rPr sz="3600" spc="-45" dirty="0">
                <a:latin typeface="Calibri"/>
                <a:cs typeface="Calibri"/>
              </a:rPr>
              <a:t> </a:t>
            </a:r>
            <a:r>
              <a:rPr sz="3600" spc="5" dirty="0">
                <a:latin typeface="Calibri"/>
                <a:cs typeface="Calibri"/>
              </a:rPr>
              <a:t>∆G°</a:t>
            </a:r>
            <a:r>
              <a:rPr sz="3600" spc="-2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=</a:t>
            </a:r>
            <a:r>
              <a:rPr sz="3600" spc="-2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–</a:t>
            </a:r>
            <a:r>
              <a:rPr sz="3600" spc="-20" dirty="0">
                <a:latin typeface="Calibri"/>
                <a:cs typeface="Calibri"/>
              </a:rPr>
              <a:t> RT</a:t>
            </a:r>
            <a:r>
              <a:rPr sz="3600" spc="-15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In</a:t>
            </a:r>
            <a:r>
              <a:rPr sz="360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Keq.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07210" y="462597"/>
            <a:ext cx="552894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High</a:t>
            </a:r>
            <a:r>
              <a:rPr spc="-35" dirty="0"/>
              <a:t> </a:t>
            </a:r>
            <a:r>
              <a:rPr spc="-10" dirty="0"/>
              <a:t>energy</a:t>
            </a:r>
            <a:r>
              <a:rPr spc="-40" dirty="0"/>
              <a:t> </a:t>
            </a:r>
            <a:r>
              <a:rPr spc="-5" dirty="0"/>
              <a:t>compounds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57" y="1562417"/>
            <a:ext cx="8049259" cy="437070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4965" marR="932815" indent="-342900" algn="just">
              <a:lnSpc>
                <a:spcPct val="90000"/>
              </a:lnSpc>
              <a:spcBef>
                <a:spcPts val="459"/>
              </a:spcBef>
              <a:buFont typeface="Arial MT"/>
              <a:buChar char="•"/>
              <a:tabLst>
                <a:tab pos="441959" algn="l"/>
              </a:tabLst>
            </a:pPr>
            <a:r>
              <a:rPr dirty="0"/>
              <a:t>	</a:t>
            </a:r>
            <a:r>
              <a:rPr sz="3000" spc="-10" dirty="0">
                <a:latin typeface="Calibri"/>
                <a:cs typeface="Calibri"/>
              </a:rPr>
              <a:t>Certain compounds </a:t>
            </a:r>
            <a:r>
              <a:rPr sz="3000" spc="-15" dirty="0">
                <a:latin typeface="Calibri"/>
                <a:cs typeface="Calibri"/>
              </a:rPr>
              <a:t>are encountered </a:t>
            </a:r>
            <a:r>
              <a:rPr sz="3000" spc="-10" dirty="0">
                <a:latin typeface="Calibri"/>
                <a:cs typeface="Calibri"/>
              </a:rPr>
              <a:t>in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biological </a:t>
            </a:r>
            <a:r>
              <a:rPr sz="3000" spc="-30" dirty="0">
                <a:latin typeface="Calibri"/>
                <a:cs typeface="Calibri"/>
              </a:rPr>
              <a:t>system </a:t>
            </a:r>
            <a:r>
              <a:rPr sz="3000" spc="-5" dirty="0">
                <a:latin typeface="Calibri"/>
                <a:cs typeface="Calibri"/>
              </a:rPr>
              <a:t>which, on </a:t>
            </a:r>
            <a:r>
              <a:rPr sz="3000" spc="-20" dirty="0">
                <a:latin typeface="Calibri"/>
                <a:cs typeface="Calibri"/>
              </a:rPr>
              <a:t>hydrolysis, </a:t>
            </a:r>
            <a:r>
              <a:rPr sz="3000" spc="-5" dirty="0">
                <a:latin typeface="Calibri"/>
                <a:cs typeface="Calibri"/>
              </a:rPr>
              <a:t>yield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spc="-35" dirty="0">
                <a:latin typeface="Calibri"/>
                <a:cs typeface="Calibri"/>
              </a:rPr>
              <a:t>energy.</a:t>
            </a:r>
            <a:endParaRPr sz="3000">
              <a:latin typeface="Calibri"/>
              <a:cs typeface="Calibri"/>
            </a:endParaRPr>
          </a:p>
          <a:p>
            <a:pPr marL="354965" marR="33020" indent="-342900">
              <a:lnSpc>
                <a:spcPct val="90000"/>
              </a:lnSpc>
              <a:spcBef>
                <a:spcPts val="72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Calibri"/>
                <a:cs typeface="Calibri"/>
              </a:rPr>
              <a:t>The </a:t>
            </a:r>
            <a:r>
              <a:rPr sz="3000" spc="-15" dirty="0">
                <a:latin typeface="Calibri"/>
                <a:cs typeface="Calibri"/>
              </a:rPr>
              <a:t>term </a:t>
            </a:r>
            <a:r>
              <a:rPr sz="3000" spc="-5" dirty="0">
                <a:latin typeface="Calibri"/>
                <a:cs typeface="Calibri"/>
              </a:rPr>
              <a:t>high-energy </a:t>
            </a:r>
            <a:r>
              <a:rPr sz="3000" spc="-10" dirty="0">
                <a:latin typeface="Calibri"/>
                <a:cs typeface="Calibri"/>
              </a:rPr>
              <a:t>compounds </a:t>
            </a:r>
            <a:r>
              <a:rPr sz="3000" spc="-5" dirty="0">
                <a:latin typeface="Calibri"/>
                <a:cs typeface="Calibri"/>
              </a:rPr>
              <a:t>or </a:t>
            </a:r>
            <a:r>
              <a:rPr sz="3000" b="1" i="1" spc="-5" dirty="0">
                <a:latin typeface="Calibri"/>
                <a:cs typeface="Calibri"/>
              </a:rPr>
              <a:t>energy rich </a:t>
            </a:r>
            <a:r>
              <a:rPr sz="3000" b="1" i="1" dirty="0">
                <a:latin typeface="Calibri"/>
                <a:cs typeface="Calibri"/>
              </a:rPr>
              <a:t> </a:t>
            </a:r>
            <a:r>
              <a:rPr sz="3000" b="1" i="1" spc="-10" dirty="0">
                <a:latin typeface="Calibri"/>
                <a:cs typeface="Calibri"/>
              </a:rPr>
              <a:t>compounds</a:t>
            </a:r>
            <a:r>
              <a:rPr sz="3000" b="1" i="1" spc="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is</a:t>
            </a:r>
            <a:r>
              <a:rPr sz="3000" spc="3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usually</a:t>
            </a:r>
            <a:r>
              <a:rPr sz="3000" spc="3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applied</a:t>
            </a:r>
            <a:r>
              <a:rPr sz="3000" spc="3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to</a:t>
            </a:r>
            <a:r>
              <a:rPr sz="3000" spc="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substances </a:t>
            </a:r>
            <a:r>
              <a:rPr sz="3000" spc="-5" dirty="0">
                <a:latin typeface="Calibri"/>
                <a:cs typeface="Calibri"/>
              </a:rPr>
              <a:t> which </a:t>
            </a:r>
            <a:r>
              <a:rPr sz="3000" dirty="0">
                <a:latin typeface="Calibri"/>
                <a:cs typeface="Calibri"/>
              </a:rPr>
              <a:t>possess </a:t>
            </a:r>
            <a:r>
              <a:rPr sz="3000" spc="-10" dirty="0">
                <a:latin typeface="Calibri"/>
                <a:cs typeface="Calibri"/>
              </a:rPr>
              <a:t>sufficient </a:t>
            </a:r>
            <a:r>
              <a:rPr sz="3000" spc="-15" dirty="0">
                <a:latin typeface="Calibri"/>
                <a:cs typeface="Calibri"/>
              </a:rPr>
              <a:t>free </a:t>
            </a:r>
            <a:r>
              <a:rPr sz="3000" spc="-10" dirty="0">
                <a:latin typeface="Calibri"/>
                <a:cs typeface="Calibri"/>
              </a:rPr>
              <a:t>energy </a:t>
            </a:r>
            <a:r>
              <a:rPr sz="3000" spc="-15" dirty="0">
                <a:latin typeface="Calibri"/>
                <a:cs typeface="Calibri"/>
              </a:rPr>
              <a:t>to </a:t>
            </a:r>
            <a:r>
              <a:rPr sz="3000" spc="-20" dirty="0">
                <a:latin typeface="Calibri"/>
                <a:cs typeface="Calibri"/>
              </a:rPr>
              <a:t>liberate </a:t>
            </a:r>
            <a:r>
              <a:rPr sz="3000" b="1" i="1" spc="-5" dirty="0">
                <a:latin typeface="Calibri"/>
                <a:cs typeface="Calibri"/>
              </a:rPr>
              <a:t>at </a:t>
            </a:r>
            <a:r>
              <a:rPr sz="3000" b="1" i="1" spc="-665" dirty="0">
                <a:latin typeface="Calibri"/>
                <a:cs typeface="Calibri"/>
              </a:rPr>
              <a:t> </a:t>
            </a:r>
            <a:r>
              <a:rPr sz="3000" b="1" i="1" spc="-10" dirty="0">
                <a:latin typeface="Calibri"/>
                <a:cs typeface="Calibri"/>
              </a:rPr>
              <a:t>least</a:t>
            </a:r>
            <a:r>
              <a:rPr sz="3000" b="1" i="1" spc="-5" dirty="0">
                <a:latin typeface="Calibri"/>
                <a:cs typeface="Calibri"/>
              </a:rPr>
              <a:t> </a:t>
            </a:r>
            <a:r>
              <a:rPr sz="3000" b="1" i="1" dirty="0">
                <a:latin typeface="Calibri"/>
                <a:cs typeface="Calibri"/>
              </a:rPr>
              <a:t>7 Cal/mol</a:t>
            </a:r>
            <a:r>
              <a:rPr sz="3000" b="1" i="1" spc="-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at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pH </a:t>
            </a:r>
            <a:r>
              <a:rPr sz="3000" dirty="0">
                <a:latin typeface="Calibri"/>
                <a:cs typeface="Calibri"/>
              </a:rPr>
              <a:t>7.0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ts val="3420"/>
              </a:lnSpc>
              <a:spcBef>
                <a:spcPts val="36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spc="-10" dirty="0">
                <a:latin typeface="Calibri"/>
                <a:cs typeface="Calibri"/>
              </a:rPr>
              <a:t>Certain </a:t>
            </a:r>
            <a:r>
              <a:rPr sz="3000" spc="-5" dirty="0">
                <a:latin typeface="Calibri"/>
                <a:cs typeface="Calibri"/>
              </a:rPr>
              <a:t>other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compounds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which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liberate </a:t>
            </a:r>
            <a:r>
              <a:rPr sz="3000" spc="-5" dirty="0">
                <a:latin typeface="Calibri"/>
                <a:cs typeface="Calibri"/>
              </a:rPr>
              <a:t>less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than</a:t>
            </a:r>
            <a:endParaRPr sz="3000">
              <a:latin typeface="Calibri"/>
              <a:cs typeface="Calibri"/>
            </a:endParaRPr>
          </a:p>
          <a:p>
            <a:pPr marL="354965" marR="325120">
              <a:lnSpc>
                <a:spcPts val="3240"/>
              </a:lnSpc>
              <a:spcBef>
                <a:spcPts val="229"/>
              </a:spcBef>
            </a:pPr>
            <a:r>
              <a:rPr sz="3000" dirty="0">
                <a:latin typeface="Calibri"/>
                <a:cs typeface="Calibri"/>
              </a:rPr>
              <a:t>7.0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Cal/mol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(lower</a:t>
            </a:r>
            <a:r>
              <a:rPr sz="3000" spc="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than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85" dirty="0">
                <a:latin typeface="Calibri"/>
                <a:cs typeface="Calibri"/>
              </a:rPr>
              <a:t>ATP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hydrolysis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to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ADP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+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Pi)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are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referred</a:t>
            </a:r>
            <a:r>
              <a:rPr sz="3000" spc="-15" dirty="0">
                <a:latin typeface="Calibri"/>
                <a:cs typeface="Calibri"/>
              </a:rPr>
              <a:t> to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as </a:t>
            </a:r>
            <a:r>
              <a:rPr sz="3000" spc="-5" dirty="0">
                <a:latin typeface="Calibri"/>
                <a:cs typeface="Calibri"/>
              </a:rPr>
              <a:t>low-energy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compounds.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058" y="869554"/>
            <a:ext cx="8349546" cy="4987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243837"/>
            <a:ext cx="8763000" cy="6578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281938"/>
            <a:ext cx="8610600" cy="646429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226058"/>
            <a:ext cx="8839200" cy="663193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167637"/>
            <a:ext cx="8763000" cy="65786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167637"/>
            <a:ext cx="8763000" cy="65786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" y="0"/>
            <a:ext cx="8991600" cy="675131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79" y="76198"/>
            <a:ext cx="8961120" cy="672845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11758"/>
            <a:ext cx="8839200" cy="663447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11758"/>
            <a:ext cx="8915400" cy="66929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11759"/>
            <a:ext cx="8986520" cy="674623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167637"/>
            <a:ext cx="8763000" cy="65786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9251" y="1580160"/>
            <a:ext cx="6160377" cy="30801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34484" y="5048567"/>
            <a:ext cx="15640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Structure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of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45" dirty="0">
                <a:latin typeface="Calibri"/>
                <a:cs typeface="Calibri"/>
              </a:rPr>
              <a:t>ATP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5952" y="533734"/>
            <a:ext cx="6331288" cy="590763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7766" y="373647"/>
            <a:ext cx="6496706" cy="618031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8863" y="692216"/>
            <a:ext cx="6559171" cy="551962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3990" y="635104"/>
            <a:ext cx="6172079" cy="547727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11758"/>
            <a:ext cx="8839200" cy="663447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839" y="10160"/>
            <a:ext cx="8991600" cy="6748777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11758"/>
            <a:ext cx="8915400" cy="66929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" y="53338"/>
            <a:ext cx="8991600" cy="6751318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11758"/>
            <a:ext cx="8915400" cy="66929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11758"/>
            <a:ext cx="8839200" cy="6634478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152400"/>
            <a:ext cx="8763000" cy="65786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167638"/>
            <a:ext cx="8839200" cy="6637018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11758"/>
            <a:ext cx="8839200" cy="6634478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167637"/>
            <a:ext cx="8763000" cy="65786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11758"/>
            <a:ext cx="8839200" cy="6634478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11758"/>
            <a:ext cx="8884920" cy="6670038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226058"/>
            <a:ext cx="8686800" cy="652017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555</Words>
  <Application>Microsoft Office PowerPoint</Application>
  <PresentationFormat>On-screen Show (4:3)</PresentationFormat>
  <Paragraphs>37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 MT</vt:lpstr>
      <vt:lpstr>Calibri</vt:lpstr>
      <vt:lpstr>Times New Roman</vt:lpstr>
      <vt:lpstr>Wingdings</vt:lpstr>
      <vt:lpstr>Office Theme</vt:lpstr>
      <vt:lpstr>PowerPoint Presentation</vt:lpstr>
      <vt:lpstr>Bioenergetics</vt:lpstr>
      <vt:lpstr>PowerPoint Presentation</vt:lpstr>
      <vt:lpstr>Free Energy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High energy compounds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Suvarna</dc:creator>
  <cp:lastModifiedBy>Admin</cp:lastModifiedBy>
  <cp:revision>1</cp:revision>
  <dcterms:created xsi:type="dcterms:W3CDTF">2022-07-15T10:10:09Z</dcterms:created>
  <dcterms:modified xsi:type="dcterms:W3CDTF">2022-07-15T10:20:15Z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2022-04-26T00:00:00Z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2022-07-15T00:00:00Z</vt:filetime>
  </property>
</Properties>
</file>