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0" r:id="rId3"/>
    <p:sldId id="258" r:id="rId4"/>
    <p:sldId id="259" r:id="rId5"/>
    <p:sldId id="260" r:id="rId6"/>
    <p:sldId id="261" r:id="rId7"/>
    <p:sldId id="281" r:id="rId8"/>
    <p:sldId id="282" r:id="rId9"/>
    <p:sldId id="283" r:id="rId10"/>
    <p:sldId id="284" r:id="rId11"/>
    <p:sldId id="285" r:id="rId12"/>
    <p:sldId id="286" r:id="rId13"/>
    <p:sldId id="287" r:id="rId14"/>
    <p:sldId id="262" r:id="rId15"/>
    <p:sldId id="263" r:id="rId16"/>
    <p:sldId id="297" r:id="rId17"/>
    <p:sldId id="265" r:id="rId18"/>
    <p:sldId id="266" r:id="rId19"/>
    <p:sldId id="267" r:id="rId20"/>
    <p:sldId id="268" r:id="rId21"/>
    <p:sldId id="269" r:id="rId22"/>
    <p:sldId id="270" r:id="rId23"/>
    <p:sldId id="271" r:id="rId24"/>
    <p:sldId id="272" r:id="rId25"/>
    <p:sldId id="273" r:id="rId26"/>
    <p:sldId id="274" r:id="rId27"/>
    <p:sldId id="298" r:id="rId28"/>
    <p:sldId id="304" r:id="rId29"/>
    <p:sldId id="275" r:id="rId30"/>
    <p:sldId id="276" r:id="rId31"/>
    <p:sldId id="277" r:id="rId32"/>
    <p:sldId id="299" r:id="rId33"/>
    <p:sldId id="300" r:id="rId34"/>
    <p:sldId id="301" r:id="rId35"/>
    <p:sldId id="302" r:id="rId36"/>
    <p:sldId id="303" r:id="rId37"/>
    <p:sldId id="279" r:id="rId38"/>
    <p:sldId id="288" r:id="rId39"/>
    <p:sldId id="289" r:id="rId40"/>
    <p:sldId id="290" r:id="rId41"/>
    <p:sldId id="291" r:id="rId42"/>
    <p:sldId id="292" r:id="rId43"/>
    <p:sldId id="293" r:id="rId44"/>
    <p:sldId id="294" r:id="rId45"/>
    <p:sldId id="295" r:id="rId46"/>
    <p:sldId id="305" r:id="rId47"/>
    <p:sldId id="306" r:id="rId48"/>
    <p:sldId id="307" r:id="rId49"/>
    <p:sldId id="308" r:id="rId50"/>
    <p:sldId id="309" r:id="rId51"/>
    <p:sldId id="310" r:id="rId52"/>
    <p:sldId id="334" r:id="rId53"/>
    <p:sldId id="311" r:id="rId54"/>
    <p:sldId id="312" r:id="rId55"/>
    <p:sldId id="313" r:id="rId56"/>
    <p:sldId id="314" r:id="rId57"/>
    <p:sldId id="315" r:id="rId58"/>
    <p:sldId id="316" r:id="rId59"/>
    <p:sldId id="317" r:id="rId60"/>
    <p:sldId id="318" r:id="rId61"/>
    <p:sldId id="319" r:id="rId62"/>
    <p:sldId id="336" r:id="rId63"/>
    <p:sldId id="335" r:id="rId64"/>
    <p:sldId id="320" r:id="rId65"/>
    <p:sldId id="321" r:id="rId66"/>
    <p:sldId id="322" r:id="rId67"/>
    <p:sldId id="333" r:id="rId68"/>
    <p:sldId id="324" r:id="rId69"/>
    <p:sldId id="325" r:id="rId70"/>
    <p:sldId id="326" r:id="rId71"/>
    <p:sldId id="327" r:id="rId72"/>
    <p:sldId id="328" r:id="rId73"/>
    <p:sldId id="329" r:id="rId74"/>
    <p:sldId id="330" r:id="rId75"/>
    <p:sldId id="331" r:id="rId76"/>
    <p:sldId id="337" r:id="rId77"/>
    <p:sldId id="338" r:id="rId78"/>
    <p:sldId id="339" r:id="rId79"/>
    <p:sldId id="340" r:id="rId80"/>
    <p:sldId id="332"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11/6/2020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5473005"/>
            <a:ext cx="6400800" cy="1384995"/>
          </a:xfrm>
          <a:prstGeom prst="rect">
            <a:avLst/>
          </a:prstGeom>
        </p:spPr>
        <p:txBody>
          <a:bodyPr wrap="square">
            <a:spAutoFit/>
          </a:bodyPr>
          <a:lstStyle/>
          <a:p>
            <a:pPr algn="ctr">
              <a:buNone/>
              <a:defRPr/>
            </a:pPr>
            <a:r>
              <a:rPr lang="en-US" sz="2000" b="1" dirty="0" smtClean="0">
                <a:latin typeface="Times New Roman" pitchFamily="18" charset="0"/>
                <a:cs typeface="Times New Roman" pitchFamily="18" charset="0"/>
              </a:rPr>
              <a:t>Mrs. Bharati M. Sonawane</a:t>
            </a:r>
          </a:p>
          <a:p>
            <a:pPr algn="ctr">
              <a:buNone/>
              <a:defRPr/>
            </a:pPr>
            <a:r>
              <a:rPr lang="en-US" sz="2000" b="1" dirty="0" smtClean="0">
                <a:latin typeface="Times New Roman" pitchFamily="18" charset="0"/>
                <a:cs typeface="Times New Roman" pitchFamily="18" charset="0"/>
              </a:rPr>
              <a:t>Department of Pharmacognosy</a:t>
            </a:r>
          </a:p>
          <a:p>
            <a:pPr algn="ctr">
              <a:buNone/>
              <a:defRPr/>
            </a:pPr>
            <a:r>
              <a:rPr lang="en-US" sz="2000" b="1" dirty="0" smtClean="0">
                <a:latin typeface="Times New Roman" pitchFamily="18" charset="0"/>
                <a:cs typeface="Times New Roman" pitchFamily="18" charset="0"/>
              </a:rPr>
              <a:t>Loknete Dr. J. D. Pawar College of Pharmacy, Manur. Kalwan</a:t>
            </a:r>
            <a:r>
              <a:rPr lang="en-US" sz="2400" b="1" dirty="0" smtClean="0">
                <a:latin typeface="Times New Roman" pitchFamily="18" charset="0"/>
                <a:cs typeface="Times New Roman" pitchFamily="18" charset="0"/>
              </a:rPr>
              <a:t>.</a:t>
            </a:r>
            <a:endParaRPr lang="en-IN" sz="2400" b="1" dirty="0" smtClean="0">
              <a:latin typeface="Times New Roman" pitchFamily="18" charset="0"/>
              <a:cs typeface="Times New Roman" pitchFamily="18" charset="0"/>
            </a:endParaRPr>
          </a:p>
        </p:txBody>
      </p:sp>
      <p:sp>
        <p:nvSpPr>
          <p:cNvPr id="4" name="Rectangle 3"/>
          <p:cNvSpPr/>
          <p:nvPr/>
        </p:nvSpPr>
        <p:spPr>
          <a:xfrm>
            <a:off x="152400" y="152400"/>
            <a:ext cx="8686800" cy="1323439"/>
          </a:xfrm>
          <a:prstGeom prst="rect">
            <a:avLst/>
          </a:prstGeom>
        </p:spPr>
        <p:txBody>
          <a:bodyPr wrap="square">
            <a:spAutoFit/>
          </a:bodyPr>
          <a:lstStyle/>
          <a:p>
            <a:pPr algn="ctr"/>
            <a:r>
              <a:rPr lang="en-US" sz="4000" b="1" dirty="0" smtClean="0">
                <a:solidFill>
                  <a:srgbClr val="FF0000"/>
                </a:solidFill>
                <a:latin typeface="Lucida Calligraphy" pitchFamily="66" charset="0"/>
                <a:cs typeface="Andalus" pitchFamily="18" charset="-78"/>
              </a:rPr>
              <a:t>TRADITIONAL SYSTEM OF MEDICINE</a:t>
            </a:r>
            <a:endParaRPr lang="en-US" sz="4000" b="1" dirty="0">
              <a:solidFill>
                <a:srgbClr val="FF0000"/>
              </a:solidFill>
              <a:latin typeface="Lucida Calligraphy" pitchFamily="66" charset="0"/>
              <a:cs typeface="Andalus" pitchFamily="18" charset="-78"/>
            </a:endParaRPr>
          </a:p>
        </p:txBody>
      </p:sp>
      <p:pic>
        <p:nvPicPr>
          <p:cNvPr id="1026" name="Picture 2"/>
          <p:cNvPicPr>
            <a:picLocks noChangeAspect="1" noChangeArrowheads="1"/>
          </p:cNvPicPr>
          <p:nvPr/>
        </p:nvPicPr>
        <p:blipFill>
          <a:blip r:embed="rId2"/>
          <a:srcRect/>
          <a:stretch>
            <a:fillRect/>
          </a:stretch>
        </p:blipFill>
        <p:spPr bwMode="auto">
          <a:xfrm>
            <a:off x="3619500" y="1524000"/>
            <a:ext cx="1905000" cy="3657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5715000" y="3352800"/>
            <a:ext cx="2895600" cy="1828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762000" y="3581400"/>
            <a:ext cx="1905000" cy="24384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6400800" y="838200"/>
            <a:ext cx="2162175" cy="2352675"/>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a:srcRect/>
          <a:stretch>
            <a:fillRect/>
          </a:stretch>
        </p:blipFill>
        <p:spPr bwMode="auto">
          <a:xfrm>
            <a:off x="762000" y="1371600"/>
            <a:ext cx="2590800"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BHARATI\ACADEMIC\ndt notes &amp; ppt\traditional-system-of-medication-tsm-3-638.jpg"/>
          <p:cNvPicPr>
            <a:picLocks noChangeAspect="1" noChangeArrowheads="1"/>
          </p:cNvPicPr>
          <p:nvPr/>
        </p:nvPicPr>
        <p:blipFill>
          <a:blip r:embed="rId2"/>
          <a:srcRect/>
          <a:stretch>
            <a:fillRect/>
          </a:stretch>
        </p:blipFill>
        <p:spPr bwMode="auto">
          <a:xfrm>
            <a:off x="0" y="-3584"/>
            <a:ext cx="9139228" cy="686158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BHARATI\ACADEMIC\ndt notes &amp; ppt\traditional-system-of-medication-tsm-4-638.jpg"/>
          <p:cNvPicPr>
            <a:picLocks noChangeAspect="1" noChangeArrowheads="1"/>
          </p:cNvPicPr>
          <p:nvPr/>
        </p:nvPicPr>
        <p:blipFill>
          <a:blip r:embed="rId2"/>
          <a:srcRect/>
          <a:stretch>
            <a:fillRect/>
          </a:stretch>
        </p:blipFill>
        <p:spPr bwMode="auto">
          <a:xfrm>
            <a:off x="0" y="-3583"/>
            <a:ext cx="9144000" cy="686516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BHARATI\ACADEMIC\ndt notes &amp; ppt\traditional-system-of-medication-tsm-11-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BHARATI\ACADEMIC\ndt notes &amp; ppt\traditional-system-of-medication-tsm-12-638.jpg"/>
          <p:cNvPicPr>
            <a:picLocks noChangeAspect="1" noChangeArrowheads="1"/>
          </p:cNvPicPr>
          <p:nvPr/>
        </p:nvPicPr>
        <p:blipFill>
          <a:blip r:embed="rId2"/>
          <a:srcRect/>
          <a:stretch>
            <a:fillRect/>
          </a:stretch>
        </p:blipFill>
        <p:spPr bwMode="auto">
          <a:xfrm>
            <a:off x="4772" y="0"/>
            <a:ext cx="9134455" cy="6858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BHARATI\ACADEMIC\ndt notes &amp; ppt\traditional-system-of-medication-tsm-13-638.jpg"/>
          <p:cNvPicPr>
            <a:picLocks noChangeAspect="1" noChangeArrowheads="1"/>
          </p:cNvPicPr>
          <p:nvPr/>
        </p:nvPicPr>
        <p:blipFill>
          <a:blip r:embed="rId2"/>
          <a:srcRect/>
          <a:stretch>
            <a:fillRect/>
          </a:stretch>
        </p:blipFill>
        <p:spPr bwMode="auto">
          <a:xfrm>
            <a:off x="0" y="-3582"/>
            <a:ext cx="9144000" cy="686516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8763000" cy="2308324"/>
          </a:xfrm>
          <a:prstGeom prst="rect">
            <a:avLst/>
          </a:prstGeom>
        </p:spPr>
        <p:txBody>
          <a:bodyPr wrap="square">
            <a:spAutoFit/>
          </a:bodyPr>
          <a:lstStyle/>
          <a:p>
            <a:pPr algn="just">
              <a:lnSpc>
                <a:spcPct val="150000"/>
              </a:lnSpc>
            </a:pPr>
            <a:r>
              <a:rPr lang="en-US" sz="2400" b="1" dirty="0" smtClean="0"/>
              <a:t>AYURVEDA –FUNDAMENTAL PRINCIPLES THRIDOSHA THEORY</a:t>
            </a:r>
          </a:p>
          <a:p>
            <a:pPr algn="just">
              <a:lnSpc>
                <a:spcPct val="150000"/>
              </a:lnSpc>
              <a:buFont typeface="Wingdings" pitchFamily="2" charset="2"/>
              <a:buChar char="ü"/>
            </a:pPr>
            <a:r>
              <a:rPr lang="en-US" sz="2400" b="1" dirty="0" smtClean="0"/>
              <a:t>VATHA – AKASA(SPACE) + VAYU(AIR)</a:t>
            </a:r>
          </a:p>
          <a:p>
            <a:pPr algn="just">
              <a:lnSpc>
                <a:spcPct val="150000"/>
              </a:lnSpc>
              <a:buFont typeface="Wingdings" pitchFamily="2" charset="2"/>
              <a:buChar char="ü"/>
            </a:pPr>
            <a:r>
              <a:rPr lang="en-US" sz="2400" b="1" dirty="0" smtClean="0"/>
              <a:t> PITHA – AGNI(FIRE) + APA(WATER)</a:t>
            </a:r>
          </a:p>
          <a:p>
            <a:pPr algn="just">
              <a:lnSpc>
                <a:spcPct val="150000"/>
              </a:lnSpc>
              <a:buFont typeface="Wingdings" pitchFamily="2" charset="2"/>
              <a:buChar char="ü"/>
            </a:pPr>
            <a:r>
              <a:rPr lang="en-US" sz="2400" b="1" dirty="0" smtClean="0"/>
              <a:t>KAPHA – AP(WATER) + PRITHVI (EARTH)</a:t>
            </a:r>
            <a:endParaRPr lang="en-US"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228600"/>
            <a:ext cx="8686800" cy="6370975"/>
          </a:xfrm>
          <a:prstGeom prst="rect">
            <a:avLst/>
          </a:prstGeom>
        </p:spPr>
        <p:txBody>
          <a:bodyPr wrap="square">
            <a:spAutoFit/>
          </a:bodyPr>
          <a:lstStyle/>
          <a:p>
            <a:pPr algn="just"/>
            <a:r>
              <a:rPr lang="en-US" sz="2400" b="1" dirty="0" smtClean="0">
                <a:latin typeface="Times New Roman" pitchFamily="18" charset="0"/>
                <a:cs typeface="Times New Roman" pitchFamily="18" charset="0"/>
              </a:rPr>
              <a:t>MOVENMENT</a:t>
            </a:r>
          </a:p>
          <a:p>
            <a:pPr algn="just"/>
            <a:endParaRPr lang="en-US" sz="2400" b="1" dirty="0" smtClean="0">
              <a:latin typeface="Times New Roman" pitchFamily="18" charset="0"/>
              <a:cs typeface="Times New Roman" pitchFamily="18" charset="0"/>
            </a:endParaRPr>
          </a:p>
          <a:p>
            <a:pPr algn="just"/>
            <a:r>
              <a:rPr lang="en-US" sz="2400" b="1" dirty="0" smtClean="0">
                <a:latin typeface="Times New Roman" pitchFamily="18" charset="0"/>
                <a:cs typeface="Times New Roman" pitchFamily="18" charset="0"/>
              </a:rPr>
              <a:t>Vata Dosha’ – is the bodily wind principle</a:t>
            </a:r>
          </a:p>
          <a:p>
            <a:pPr algn="just"/>
            <a:endParaRPr lang="en-US" sz="2400" b="1"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 It can be translated as movement. That which moves is termed as ‘Vata’.</a:t>
            </a:r>
          </a:p>
          <a:p>
            <a:pPr algn="just">
              <a:buFont typeface="Wingdings" pitchFamily="2" charset="2"/>
              <a:buChar char="§"/>
            </a:pPr>
            <a:r>
              <a:rPr lang="en-US" sz="2400" dirty="0" smtClean="0">
                <a:latin typeface="Times New Roman" pitchFamily="18" charset="0"/>
                <a:cs typeface="Times New Roman" pitchFamily="18" charset="0"/>
              </a:rPr>
              <a:t> It supports the two other Dosha.</a:t>
            </a:r>
          </a:p>
          <a:p>
            <a:pPr algn="just">
              <a:buFont typeface="Wingdings" pitchFamily="2" charset="2"/>
              <a:buChar char="§"/>
            </a:pPr>
            <a:r>
              <a:rPr lang="en-US" sz="2400" dirty="0" smtClean="0">
                <a:latin typeface="Times New Roman" pitchFamily="18" charset="0"/>
                <a:cs typeface="Times New Roman" pitchFamily="18" charset="0"/>
              </a:rPr>
              <a:t> It also governs our sensory and mental balance and promotes mental adaptability and understanding.</a:t>
            </a:r>
          </a:p>
          <a:p>
            <a:pPr algn="just">
              <a:buFont typeface="Wingdings" pitchFamily="2" charset="2"/>
              <a:buChar char="§"/>
            </a:pPr>
            <a:r>
              <a:rPr lang="en-US" sz="2400" dirty="0" smtClean="0">
                <a:latin typeface="Times New Roman" pitchFamily="18" charset="0"/>
                <a:cs typeface="Times New Roman" pitchFamily="18" charset="0"/>
              </a:rPr>
              <a:t> Vata controls the movement of blood in the circulatory system, air in the respiratory system, and excretions out of our body.</a:t>
            </a:r>
          </a:p>
          <a:p>
            <a:pPr algn="just">
              <a:buFont typeface="Wingdings" pitchFamily="2" charset="2"/>
              <a:buChar char="§"/>
            </a:pPr>
            <a:r>
              <a:rPr lang="en-US" sz="2400" dirty="0" smtClean="0">
                <a:latin typeface="Times New Roman" pitchFamily="18" charset="0"/>
                <a:cs typeface="Times New Roman" pitchFamily="18" charset="0"/>
              </a:rPr>
              <a:t> It controls the nervous system and moves nutrients to cells and tissues for metabolism.</a:t>
            </a:r>
          </a:p>
          <a:p>
            <a:pPr algn="just">
              <a:buFont typeface="Wingdings" pitchFamily="2" charset="2"/>
              <a:buChar char="§"/>
            </a:pPr>
            <a:r>
              <a:rPr lang="en-US" sz="2400" dirty="0" smtClean="0">
                <a:latin typeface="Times New Roman" pitchFamily="18" charset="0"/>
                <a:cs typeface="Times New Roman" pitchFamily="18" charset="0"/>
              </a:rPr>
              <a:t> It controls the thoughts and the activities of the mind.</a:t>
            </a:r>
          </a:p>
          <a:p>
            <a:pPr algn="just">
              <a:buFont typeface="Wingdings" pitchFamily="2" charset="2"/>
              <a:buChar char="§"/>
            </a:pPr>
            <a:r>
              <a:rPr lang="en-US" sz="2400" dirty="0" smtClean="0">
                <a:latin typeface="Times New Roman" pitchFamily="18" charset="0"/>
                <a:cs typeface="Times New Roman" pitchFamily="18" charset="0"/>
              </a:rPr>
              <a:t> The intestines are the seat of Vata.</a:t>
            </a:r>
          </a:p>
          <a:p>
            <a:pPr algn="just">
              <a:buFont typeface="Wingdings" pitchFamily="2" charset="2"/>
              <a:buChar char="§"/>
            </a:pPr>
            <a:r>
              <a:rPr lang="en-US" sz="2400" dirty="0" smtClean="0">
                <a:latin typeface="Times New Roman" pitchFamily="18" charset="0"/>
                <a:cs typeface="Times New Roman" pitchFamily="18" charset="0"/>
              </a:rPr>
              <a:t> Its qualities are dry, cold, subtle, light, mobile, rough, erratic, clear, fast, mobile, bitter, astringent, and pungent.</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686800" cy="6119945"/>
          </a:xfrm>
          <a:prstGeom prst="rect">
            <a:avLst/>
          </a:prstGeom>
        </p:spPr>
        <p:txBody>
          <a:bodyPr wrap="square">
            <a:spAutoFit/>
          </a:bodyPr>
          <a:lstStyle/>
          <a:p>
            <a:pPr algn="just">
              <a:lnSpc>
                <a:spcPct val="150000"/>
              </a:lnSpc>
            </a:pPr>
            <a:r>
              <a:rPr lang="en-US" sz="2400" b="1" dirty="0" smtClean="0">
                <a:latin typeface="Times New Roman" pitchFamily="18" charset="0"/>
                <a:cs typeface="Times New Roman" pitchFamily="18" charset="0"/>
              </a:rPr>
              <a:t>TRANSFORMATION</a:t>
            </a:r>
          </a:p>
          <a:p>
            <a:pPr algn="just">
              <a:lnSpc>
                <a:spcPct val="150000"/>
              </a:lnSpc>
            </a:pPr>
            <a:r>
              <a:rPr lang="en-US" sz="2400" dirty="0" smtClean="0">
                <a:latin typeface="Times New Roman" pitchFamily="18" charset="0"/>
                <a:cs typeface="Times New Roman" pitchFamily="18" charset="0"/>
              </a:rPr>
              <a:t>‘Pitta Dosha’ – is translated as Body ‘Fire’ and that which digests</a:t>
            </a:r>
          </a:p>
          <a:p>
            <a:pPr algn="just">
              <a:lnSpc>
                <a:spcPct val="150000"/>
              </a:lnSpc>
            </a:pPr>
            <a:r>
              <a:rPr lang="en-US" sz="2400" dirty="0" smtClean="0">
                <a:latin typeface="Times New Roman" pitchFamily="18" charset="0"/>
                <a:cs typeface="Times New Roman" pitchFamily="18" charset="0"/>
              </a:rPr>
              <a:t>things.</a:t>
            </a:r>
          </a:p>
          <a:p>
            <a:pPr algn="just">
              <a:lnSpc>
                <a:spcPct val="150000"/>
              </a:lnSpc>
            </a:pPr>
            <a:r>
              <a:rPr lang="en-US" sz="2400" dirty="0" smtClean="0">
                <a:latin typeface="Times New Roman" pitchFamily="18" charset="0"/>
                <a:cs typeface="Times New Roman" pitchFamily="18" charset="0"/>
              </a:rPr>
              <a:t> It is responsible for all chemical and metabolic transformations in</a:t>
            </a:r>
          </a:p>
          <a:p>
            <a:pPr algn="just">
              <a:lnSpc>
                <a:spcPct val="150000"/>
              </a:lnSpc>
            </a:pPr>
            <a:r>
              <a:rPr lang="en-US" sz="2400" dirty="0" smtClean="0">
                <a:latin typeface="Times New Roman" pitchFamily="18" charset="0"/>
                <a:cs typeface="Times New Roman" pitchFamily="18" charset="0"/>
              </a:rPr>
              <a:t>the body.</a:t>
            </a:r>
          </a:p>
          <a:p>
            <a:pPr algn="just">
              <a:lnSpc>
                <a:spcPct val="150000"/>
              </a:lnSpc>
            </a:pPr>
            <a:r>
              <a:rPr lang="en-US" sz="2400" dirty="0" smtClean="0">
                <a:latin typeface="Times New Roman" pitchFamily="18" charset="0"/>
                <a:cs typeface="Times New Roman" pitchFamily="18" charset="0"/>
              </a:rPr>
              <a:t> It also governs our mental digestion and our capacity to perceive</a:t>
            </a:r>
          </a:p>
          <a:p>
            <a:pPr algn="just">
              <a:lnSpc>
                <a:spcPct val="150000"/>
              </a:lnSpc>
            </a:pPr>
            <a:r>
              <a:rPr lang="en-US" sz="2400" dirty="0" smtClean="0">
                <a:latin typeface="Times New Roman" pitchFamily="18" charset="0"/>
                <a:cs typeface="Times New Roman" pitchFamily="18" charset="0"/>
              </a:rPr>
              <a:t>reality and understand things.</a:t>
            </a:r>
          </a:p>
          <a:p>
            <a:pPr algn="just">
              <a:lnSpc>
                <a:spcPct val="150000"/>
              </a:lnSpc>
            </a:pPr>
            <a:r>
              <a:rPr lang="en-US" sz="2400" dirty="0" smtClean="0">
                <a:latin typeface="Times New Roman" pitchFamily="18" charset="0"/>
                <a:cs typeface="Times New Roman" pitchFamily="18" charset="0"/>
              </a:rPr>
              <a:t> The small intestine, stomach, sweat glands, blood, fat, eyes and</a:t>
            </a:r>
          </a:p>
          <a:p>
            <a:pPr algn="just">
              <a:lnSpc>
                <a:spcPct val="150000"/>
              </a:lnSpc>
            </a:pPr>
            <a:r>
              <a:rPr lang="en-US" sz="2400" dirty="0" smtClean="0">
                <a:latin typeface="Times New Roman" pitchFamily="18" charset="0"/>
                <a:cs typeface="Times New Roman" pitchFamily="18" charset="0"/>
              </a:rPr>
              <a:t>skin are the seats of Pitta.</a:t>
            </a:r>
          </a:p>
          <a:p>
            <a:pPr algn="just">
              <a:lnSpc>
                <a:spcPct val="150000"/>
              </a:lnSpc>
            </a:pPr>
            <a:r>
              <a:rPr lang="en-US" sz="2400" dirty="0" smtClean="0">
                <a:latin typeface="Times New Roman" pitchFamily="18" charset="0"/>
                <a:cs typeface="Times New Roman" pitchFamily="18" charset="0"/>
              </a:rPr>
              <a:t> Its qualities are hot, oily, light, intense, fluid, sharp, soft, smooth,</a:t>
            </a:r>
          </a:p>
          <a:p>
            <a:pPr algn="just">
              <a:lnSpc>
                <a:spcPct val="150000"/>
              </a:lnSpc>
            </a:pPr>
            <a:r>
              <a:rPr lang="en-US" sz="2400" dirty="0" smtClean="0">
                <a:latin typeface="Times New Roman" pitchFamily="18" charset="0"/>
                <a:cs typeface="Times New Roman" pitchFamily="18" charset="0"/>
              </a:rPr>
              <a:t>sour, pungent, and salty.</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84057"/>
            <a:ext cx="8686800" cy="6740307"/>
          </a:xfrm>
          <a:prstGeom prst="rect">
            <a:avLst/>
          </a:prstGeom>
        </p:spPr>
        <p:txBody>
          <a:bodyPr wrap="square">
            <a:spAutoFit/>
          </a:bodyPr>
          <a:lstStyle/>
          <a:p>
            <a:pPr algn="just">
              <a:lnSpc>
                <a:spcPct val="150000"/>
              </a:lnSpc>
            </a:pPr>
            <a:r>
              <a:rPr lang="en-US" sz="2400" b="1" dirty="0" smtClean="0">
                <a:latin typeface="Times New Roman" pitchFamily="18" charset="0"/>
                <a:cs typeface="Times New Roman" pitchFamily="18" charset="0"/>
              </a:rPr>
              <a:t>STABILITY &amp; FLEXIBILITY</a:t>
            </a:r>
          </a:p>
          <a:p>
            <a:pPr algn="just">
              <a:lnSpc>
                <a:spcPct val="150000"/>
              </a:lnSpc>
            </a:pPr>
            <a:r>
              <a:rPr lang="en-US" sz="2400" dirty="0" smtClean="0">
                <a:latin typeface="Times New Roman" pitchFamily="18" charset="0"/>
                <a:cs typeface="Times New Roman" pitchFamily="18" charset="0"/>
              </a:rPr>
              <a:t>‘Kapha Dosha’ – is biological ‘Water’ and that which holds things</a:t>
            </a:r>
          </a:p>
          <a:p>
            <a:pPr algn="just">
              <a:lnSpc>
                <a:spcPct val="150000"/>
              </a:lnSpc>
            </a:pPr>
            <a:r>
              <a:rPr lang="en-US" sz="2400" dirty="0" smtClean="0">
                <a:latin typeface="Times New Roman" pitchFamily="18" charset="0"/>
                <a:cs typeface="Times New Roman" pitchFamily="18" charset="0"/>
              </a:rPr>
              <a:t>together.</a:t>
            </a:r>
          </a:p>
          <a:p>
            <a:pPr algn="just">
              <a:lnSpc>
                <a:spcPct val="150000"/>
              </a:lnSpc>
            </a:pPr>
            <a:r>
              <a:rPr lang="en-US" sz="2400" dirty="0" smtClean="0">
                <a:latin typeface="Times New Roman" pitchFamily="18" charset="0"/>
                <a:cs typeface="Times New Roman" pitchFamily="18" charset="0"/>
              </a:rPr>
              <a:t> It provides body and substance and gives support.</a:t>
            </a:r>
          </a:p>
          <a:p>
            <a:pPr algn="just">
              <a:lnSpc>
                <a:spcPct val="150000"/>
              </a:lnSpc>
            </a:pPr>
            <a:r>
              <a:rPr lang="en-US" sz="2400" dirty="0" smtClean="0">
                <a:latin typeface="Times New Roman" pitchFamily="18" charset="0"/>
                <a:cs typeface="Times New Roman" pitchFamily="18" charset="0"/>
              </a:rPr>
              <a:t> It provides emotional support in life and governs such positive</a:t>
            </a:r>
          </a:p>
          <a:p>
            <a:pPr algn="just">
              <a:lnSpc>
                <a:spcPct val="150000"/>
              </a:lnSpc>
            </a:pPr>
            <a:r>
              <a:rPr lang="en-US" sz="2400" dirty="0" smtClean="0">
                <a:latin typeface="Times New Roman" pitchFamily="18" charset="0"/>
                <a:cs typeface="Times New Roman" pitchFamily="18" charset="0"/>
              </a:rPr>
              <a:t>emotional traits as love, compassion, modesty, patience and</a:t>
            </a:r>
          </a:p>
          <a:p>
            <a:pPr algn="just">
              <a:lnSpc>
                <a:spcPct val="150000"/>
              </a:lnSpc>
            </a:pPr>
            <a:r>
              <a:rPr lang="en-US" sz="2400" dirty="0" smtClean="0">
                <a:latin typeface="Times New Roman" pitchFamily="18" charset="0"/>
                <a:cs typeface="Times New Roman" pitchFamily="18" charset="0"/>
              </a:rPr>
              <a:t>forgiveness.</a:t>
            </a:r>
          </a:p>
          <a:p>
            <a:pPr algn="just">
              <a:lnSpc>
                <a:spcPct val="150000"/>
              </a:lnSpc>
            </a:pPr>
            <a:r>
              <a:rPr lang="en-US" sz="2400" dirty="0" smtClean="0">
                <a:latin typeface="Times New Roman" pitchFamily="18" charset="0"/>
                <a:cs typeface="Times New Roman" pitchFamily="18" charset="0"/>
              </a:rPr>
              <a:t> It fills spaces in the body, giving biological strength, vigor and</a:t>
            </a:r>
          </a:p>
          <a:p>
            <a:pPr algn="just">
              <a:lnSpc>
                <a:spcPct val="150000"/>
              </a:lnSpc>
            </a:pPr>
            <a:r>
              <a:rPr lang="en-US" sz="2400" dirty="0" smtClean="0">
                <a:latin typeface="Times New Roman" pitchFamily="18" charset="0"/>
                <a:cs typeface="Times New Roman" pitchFamily="18" charset="0"/>
              </a:rPr>
              <a:t>vitality.</a:t>
            </a:r>
          </a:p>
          <a:p>
            <a:pPr algn="just">
              <a:lnSpc>
                <a:spcPct val="150000"/>
              </a:lnSpc>
            </a:pPr>
            <a:r>
              <a:rPr lang="en-US" sz="2400" dirty="0" smtClean="0">
                <a:latin typeface="Times New Roman" pitchFamily="18" charset="0"/>
                <a:cs typeface="Times New Roman" pitchFamily="18" charset="0"/>
              </a:rPr>
              <a:t> The chest is the seat of Kapha. Its qualities are oily, cool, heavy,</a:t>
            </a:r>
          </a:p>
          <a:p>
            <a:pPr algn="just">
              <a:lnSpc>
                <a:spcPct val="150000"/>
              </a:lnSpc>
            </a:pPr>
            <a:r>
              <a:rPr lang="en-US" sz="2400" dirty="0" smtClean="0">
                <a:latin typeface="Times New Roman" pitchFamily="18" charset="0"/>
                <a:cs typeface="Times New Roman" pitchFamily="18" charset="0"/>
              </a:rPr>
              <a:t>stable, dense, smooth, dull, wet, slow, cloudy, sweet, sour, and</a:t>
            </a:r>
          </a:p>
          <a:p>
            <a:pPr algn="just">
              <a:lnSpc>
                <a:spcPct val="150000"/>
              </a:lnSpc>
            </a:pPr>
            <a:r>
              <a:rPr lang="en-US" sz="2400" dirty="0" smtClean="0">
                <a:latin typeface="Times New Roman" pitchFamily="18" charset="0"/>
                <a:cs typeface="Times New Roman" pitchFamily="18" charset="0"/>
              </a:rPr>
              <a:t>salty.</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2400" y="152400"/>
          <a:ext cx="8839200" cy="6431280"/>
        </p:xfrm>
        <a:graphic>
          <a:graphicData uri="http://schemas.openxmlformats.org/drawingml/2006/table">
            <a:tbl>
              <a:tblPr firstRow="1" bandRow="1">
                <a:tableStyleId>{5C22544A-7EE6-4342-B048-85BDC9FD1C3A}</a:tableStyleId>
              </a:tblPr>
              <a:tblGrid>
                <a:gridCol w="4419600"/>
                <a:gridCol w="4419600"/>
              </a:tblGrid>
              <a:tr h="370840">
                <a:tc>
                  <a:txBody>
                    <a:bodyPr/>
                    <a:lstStyle/>
                    <a:p>
                      <a:endParaRPr lang="en-US" dirty="0"/>
                    </a:p>
                  </a:txBody>
                  <a:tcPr/>
                </a:tc>
                <a:tc>
                  <a:txBody>
                    <a:bodyPr/>
                    <a:lstStyle/>
                    <a:p>
                      <a:r>
                        <a:rPr lang="en-US" sz="3200" b="1" kern="1200" baseline="0" dirty="0" smtClean="0">
                          <a:solidFill>
                            <a:schemeClr val="lt1"/>
                          </a:solidFill>
                          <a:latin typeface="Times New Roman" pitchFamily="18" charset="0"/>
                          <a:ea typeface="+mn-ea"/>
                          <a:cs typeface="Times New Roman" pitchFamily="18" charset="0"/>
                        </a:rPr>
                        <a:t>VATA</a:t>
                      </a:r>
                      <a:endParaRPr lang="en-US" sz="32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Basic Function</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Governs bodily functions concerned with movement</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Qualities</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Moving quick, light, cold, minutes, rough dry, leads the order doshas.</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Results of Balance</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Mental alertness</a:t>
                      </a:r>
                    </a:p>
                    <a:p>
                      <a:r>
                        <a:rPr lang="en-US" sz="2000" b="1" kern="1200" baseline="0" dirty="0" smtClean="0">
                          <a:solidFill>
                            <a:schemeClr val="dk1"/>
                          </a:solidFill>
                          <a:latin typeface="Times New Roman" pitchFamily="18" charset="0"/>
                          <a:ea typeface="+mn-ea"/>
                          <a:cs typeface="Times New Roman" pitchFamily="18" charset="0"/>
                        </a:rPr>
                        <a:t>Proper formation of body tissues</a:t>
                      </a:r>
                    </a:p>
                    <a:p>
                      <a:r>
                        <a:rPr lang="en-US" sz="2000" b="1" kern="1200" baseline="0" dirty="0" smtClean="0">
                          <a:solidFill>
                            <a:schemeClr val="dk1"/>
                          </a:solidFill>
                          <a:latin typeface="Times New Roman" pitchFamily="18" charset="0"/>
                          <a:ea typeface="+mn-ea"/>
                          <a:cs typeface="Times New Roman" pitchFamily="18" charset="0"/>
                        </a:rPr>
                        <a:t>Normal alimentation</a:t>
                      </a:r>
                    </a:p>
                    <a:p>
                      <a:r>
                        <a:rPr lang="en-US" sz="2000" b="1" kern="1200" baseline="0" dirty="0" smtClean="0">
                          <a:solidFill>
                            <a:schemeClr val="dk1"/>
                          </a:solidFill>
                          <a:latin typeface="Times New Roman" pitchFamily="18" charset="0"/>
                          <a:ea typeface="+mn-ea"/>
                          <a:cs typeface="Times New Roman" pitchFamily="18" charset="0"/>
                        </a:rPr>
                        <a:t>Strong immunity</a:t>
                      </a:r>
                    </a:p>
                    <a:p>
                      <a:r>
                        <a:rPr lang="en-US" sz="2000" b="1" kern="1200" baseline="0" dirty="0" smtClean="0">
                          <a:solidFill>
                            <a:schemeClr val="dk1"/>
                          </a:solidFill>
                          <a:latin typeface="Times New Roman" pitchFamily="18" charset="0"/>
                          <a:ea typeface="+mn-ea"/>
                          <a:cs typeface="Times New Roman" pitchFamily="18" charset="0"/>
                        </a:rPr>
                        <a:t>Sound sleep</a:t>
                      </a:r>
                    </a:p>
                    <a:p>
                      <a:r>
                        <a:rPr lang="en-US" sz="2000" b="1" kern="1200" baseline="0" dirty="0" smtClean="0">
                          <a:solidFill>
                            <a:schemeClr val="dk1"/>
                          </a:solidFill>
                          <a:latin typeface="Times New Roman" pitchFamily="18" charset="0"/>
                          <a:ea typeface="+mn-ea"/>
                          <a:cs typeface="Times New Roman" pitchFamily="18" charset="0"/>
                        </a:rPr>
                        <a:t>Sense of exhilaration</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Results of Imbalance</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Dry or Rough Skin</a:t>
                      </a:r>
                    </a:p>
                    <a:p>
                      <a:r>
                        <a:rPr lang="en-US" sz="2000" b="1" kern="1200" baseline="0" dirty="0" smtClean="0">
                          <a:solidFill>
                            <a:schemeClr val="dk1"/>
                          </a:solidFill>
                          <a:latin typeface="Times New Roman" pitchFamily="18" charset="0"/>
                          <a:ea typeface="+mn-ea"/>
                          <a:cs typeface="Times New Roman" pitchFamily="18" charset="0"/>
                        </a:rPr>
                        <a:t>Constipation</a:t>
                      </a:r>
                    </a:p>
                    <a:p>
                      <a:r>
                        <a:rPr lang="en-US" sz="2000" b="1" kern="1200" baseline="0" dirty="0" smtClean="0">
                          <a:solidFill>
                            <a:schemeClr val="dk1"/>
                          </a:solidFill>
                          <a:latin typeface="Times New Roman" pitchFamily="18" charset="0"/>
                          <a:ea typeface="+mn-ea"/>
                          <a:cs typeface="Times New Roman" pitchFamily="18" charset="0"/>
                        </a:rPr>
                        <a:t>Common fatigue ( non-specific cause )</a:t>
                      </a:r>
                    </a:p>
                    <a:p>
                      <a:r>
                        <a:rPr lang="en-US" sz="2000" b="1" kern="1200" baseline="0" dirty="0" smtClean="0">
                          <a:solidFill>
                            <a:schemeClr val="dk1"/>
                          </a:solidFill>
                          <a:latin typeface="Times New Roman" pitchFamily="18" charset="0"/>
                          <a:ea typeface="+mn-ea"/>
                          <a:cs typeface="Times New Roman" pitchFamily="18" charset="0"/>
                        </a:rPr>
                        <a:t>Tension headaches</a:t>
                      </a:r>
                    </a:p>
                    <a:p>
                      <a:r>
                        <a:rPr lang="en-US" sz="2000" b="1" kern="1200" baseline="0" dirty="0" smtClean="0">
                          <a:solidFill>
                            <a:schemeClr val="dk1"/>
                          </a:solidFill>
                          <a:latin typeface="Times New Roman" pitchFamily="18" charset="0"/>
                          <a:ea typeface="+mn-ea"/>
                          <a:cs typeface="Times New Roman" pitchFamily="18" charset="0"/>
                        </a:rPr>
                        <a:t>Underweight</a:t>
                      </a:r>
                    </a:p>
                    <a:p>
                      <a:r>
                        <a:rPr lang="en-US" sz="2000" b="1" kern="1200" baseline="0" dirty="0" smtClean="0">
                          <a:solidFill>
                            <a:schemeClr val="dk1"/>
                          </a:solidFill>
                          <a:latin typeface="Times New Roman" pitchFamily="18" charset="0"/>
                          <a:ea typeface="+mn-ea"/>
                          <a:cs typeface="Times New Roman" pitchFamily="18" charset="0"/>
                        </a:rPr>
                        <a:t>Insomnia</a:t>
                      </a:r>
                    </a:p>
                    <a:p>
                      <a:r>
                        <a:rPr lang="en-US" sz="2000" b="1" kern="1200" baseline="0" dirty="0" smtClean="0">
                          <a:solidFill>
                            <a:schemeClr val="dk1"/>
                          </a:solidFill>
                          <a:latin typeface="Times New Roman" pitchFamily="18" charset="0"/>
                          <a:ea typeface="+mn-ea"/>
                          <a:cs typeface="Times New Roman" pitchFamily="18" charset="0"/>
                        </a:rPr>
                        <a:t>Intolerance of cold</a:t>
                      </a:r>
                    </a:p>
                    <a:p>
                      <a:r>
                        <a:rPr lang="en-US" sz="2000" b="1" kern="1200" baseline="0" dirty="0" smtClean="0">
                          <a:solidFill>
                            <a:schemeClr val="dk1"/>
                          </a:solidFill>
                          <a:latin typeface="Times New Roman" pitchFamily="18" charset="0"/>
                          <a:ea typeface="+mn-ea"/>
                          <a:cs typeface="Times New Roman" pitchFamily="18" charset="0"/>
                        </a:rPr>
                        <a:t>Anxiety, worry</a:t>
                      </a:r>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152400"/>
          <a:ext cx="8839200" cy="5577840"/>
        </p:xfrm>
        <a:graphic>
          <a:graphicData uri="http://schemas.openxmlformats.org/drawingml/2006/table">
            <a:tbl>
              <a:tblPr firstRow="1" bandRow="1">
                <a:tableStyleId>{5C22544A-7EE6-4342-B048-85BDC9FD1C3A}</a:tableStyleId>
              </a:tblPr>
              <a:tblGrid>
                <a:gridCol w="4419600"/>
                <a:gridCol w="4419600"/>
              </a:tblGrid>
              <a:tr h="370840">
                <a:tc>
                  <a:txBody>
                    <a:bodyPr/>
                    <a:lstStyle/>
                    <a:p>
                      <a:endParaRPr lang="en-US" dirty="0"/>
                    </a:p>
                  </a:txBody>
                  <a:tcPr/>
                </a:tc>
                <a:tc>
                  <a:txBody>
                    <a:bodyPr/>
                    <a:lstStyle/>
                    <a:p>
                      <a:r>
                        <a:rPr lang="en-US" sz="3200" b="1" kern="1200" baseline="0" dirty="0" smtClean="0">
                          <a:solidFill>
                            <a:schemeClr val="lt1"/>
                          </a:solidFill>
                          <a:latin typeface="Times New Roman" pitchFamily="18" charset="0"/>
                          <a:ea typeface="+mn-ea"/>
                          <a:cs typeface="Times New Roman" pitchFamily="18" charset="0"/>
                        </a:rPr>
                        <a:t>Pitta</a:t>
                      </a:r>
                      <a:endParaRPr lang="en-US" sz="32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Basic Function</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Governs bodily functions concerned with heat, metabolism, and energy</a:t>
                      </a:r>
                    </a:p>
                    <a:p>
                      <a:r>
                        <a:rPr lang="en-US" sz="2000" b="1" kern="1200" baseline="0" dirty="0" smtClean="0">
                          <a:solidFill>
                            <a:schemeClr val="dk1"/>
                          </a:solidFill>
                          <a:latin typeface="Times New Roman" pitchFamily="18" charset="0"/>
                          <a:ea typeface="+mn-ea"/>
                          <a:cs typeface="Times New Roman" pitchFamily="18" charset="0"/>
                        </a:rPr>
                        <a:t>production</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Qualities</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Hot, sharp, light, acidic, slightly, oily.</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Results of Balance</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Normal heat and thirst mechanism</a:t>
                      </a:r>
                    </a:p>
                    <a:p>
                      <a:r>
                        <a:rPr lang="en-US" sz="2000" b="1" kern="1200" baseline="0" dirty="0" smtClean="0">
                          <a:solidFill>
                            <a:schemeClr val="dk1"/>
                          </a:solidFill>
                          <a:latin typeface="Times New Roman" pitchFamily="18" charset="0"/>
                          <a:ea typeface="+mn-ea"/>
                          <a:cs typeface="Times New Roman" pitchFamily="18" charset="0"/>
                        </a:rPr>
                        <a:t>Strong digestion</a:t>
                      </a:r>
                    </a:p>
                    <a:p>
                      <a:r>
                        <a:rPr lang="en-US" sz="2000" b="1" kern="1200" baseline="0" dirty="0" smtClean="0">
                          <a:solidFill>
                            <a:schemeClr val="dk1"/>
                          </a:solidFill>
                          <a:latin typeface="Times New Roman" pitchFamily="18" charset="0"/>
                          <a:ea typeface="+mn-ea"/>
                          <a:cs typeface="Times New Roman" pitchFamily="18" charset="0"/>
                        </a:rPr>
                        <a:t>Sharp intellect</a:t>
                      </a:r>
                    </a:p>
                    <a:p>
                      <a:r>
                        <a:rPr lang="en-US" sz="2000" b="1" kern="1200" baseline="0" dirty="0" smtClean="0">
                          <a:solidFill>
                            <a:schemeClr val="dk1"/>
                          </a:solidFill>
                          <a:latin typeface="Times New Roman" pitchFamily="18" charset="0"/>
                          <a:ea typeface="+mn-ea"/>
                          <a:cs typeface="Times New Roman" pitchFamily="18" charset="0"/>
                        </a:rPr>
                        <a:t>Lustrous complexion</a:t>
                      </a:r>
                    </a:p>
                    <a:p>
                      <a:r>
                        <a:rPr lang="en-US" sz="2000" b="1" kern="1200" baseline="0" dirty="0" smtClean="0">
                          <a:solidFill>
                            <a:schemeClr val="dk1"/>
                          </a:solidFill>
                          <a:latin typeface="Times New Roman" pitchFamily="18" charset="0"/>
                          <a:ea typeface="+mn-ea"/>
                          <a:cs typeface="Times New Roman" pitchFamily="18" charset="0"/>
                        </a:rPr>
                        <a:t>contentment</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Results of Imbalance</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Rashes, skin inflammations</a:t>
                      </a:r>
                    </a:p>
                    <a:p>
                      <a:r>
                        <a:rPr lang="en-US" sz="2000" b="1" kern="1200" baseline="0" dirty="0" smtClean="0">
                          <a:solidFill>
                            <a:schemeClr val="dk1"/>
                          </a:solidFill>
                          <a:latin typeface="Times New Roman" pitchFamily="18" charset="0"/>
                          <a:ea typeface="+mn-ea"/>
                          <a:cs typeface="Times New Roman" pitchFamily="18" charset="0"/>
                        </a:rPr>
                        <a:t>Heartburn</a:t>
                      </a:r>
                    </a:p>
                    <a:p>
                      <a:r>
                        <a:rPr lang="en-US" sz="2000" b="1" kern="1200" baseline="0" dirty="0" smtClean="0">
                          <a:solidFill>
                            <a:schemeClr val="dk1"/>
                          </a:solidFill>
                          <a:latin typeface="Times New Roman" pitchFamily="18" charset="0"/>
                          <a:ea typeface="+mn-ea"/>
                          <a:cs typeface="Times New Roman" pitchFamily="18" charset="0"/>
                        </a:rPr>
                        <a:t>Premature graying, baldness</a:t>
                      </a:r>
                    </a:p>
                    <a:p>
                      <a:r>
                        <a:rPr lang="en-US" sz="2000" b="1" kern="1200" baseline="0" dirty="0" smtClean="0">
                          <a:solidFill>
                            <a:schemeClr val="dk1"/>
                          </a:solidFill>
                          <a:latin typeface="Times New Roman" pitchFamily="18" charset="0"/>
                          <a:ea typeface="+mn-ea"/>
                          <a:cs typeface="Times New Roman" pitchFamily="18" charset="0"/>
                        </a:rPr>
                        <a:t>Hostility, irritability</a:t>
                      </a:r>
                    </a:p>
                    <a:p>
                      <a:r>
                        <a:rPr lang="en-US" sz="2000" b="1" kern="1200" baseline="0" dirty="0" smtClean="0">
                          <a:solidFill>
                            <a:schemeClr val="dk1"/>
                          </a:solidFill>
                          <a:latin typeface="Times New Roman" pitchFamily="18" charset="0"/>
                          <a:ea typeface="+mn-ea"/>
                          <a:cs typeface="Times New Roman" pitchFamily="18" charset="0"/>
                        </a:rPr>
                        <a:t>Visual problems</a:t>
                      </a:r>
                    </a:p>
                    <a:p>
                      <a:r>
                        <a:rPr lang="en-US" sz="2000" b="1" kern="1200" baseline="0" dirty="0" smtClean="0">
                          <a:solidFill>
                            <a:schemeClr val="dk1"/>
                          </a:solidFill>
                          <a:latin typeface="Times New Roman" pitchFamily="18" charset="0"/>
                          <a:ea typeface="+mn-ea"/>
                          <a:cs typeface="Times New Roman" pitchFamily="18" charset="0"/>
                        </a:rPr>
                        <a:t>Excessive body heat</a:t>
                      </a:r>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152400"/>
          <a:ext cx="8839200" cy="6126480"/>
        </p:xfrm>
        <a:graphic>
          <a:graphicData uri="http://schemas.openxmlformats.org/drawingml/2006/table">
            <a:tbl>
              <a:tblPr firstRow="1" bandRow="1">
                <a:tableStyleId>{5C22544A-7EE6-4342-B048-85BDC9FD1C3A}</a:tableStyleId>
              </a:tblPr>
              <a:tblGrid>
                <a:gridCol w="4419600"/>
                <a:gridCol w="4419600"/>
              </a:tblGrid>
              <a:tr h="370840">
                <a:tc>
                  <a:txBody>
                    <a:bodyPr/>
                    <a:lstStyle/>
                    <a:p>
                      <a:endParaRPr lang="en-US" dirty="0"/>
                    </a:p>
                  </a:txBody>
                  <a:tcPr/>
                </a:tc>
                <a:tc>
                  <a:txBody>
                    <a:bodyPr/>
                    <a:lstStyle/>
                    <a:p>
                      <a:r>
                        <a:rPr lang="en-US" sz="3200" b="1" kern="1200" baseline="0" dirty="0" smtClean="0">
                          <a:solidFill>
                            <a:schemeClr val="lt1"/>
                          </a:solidFill>
                          <a:latin typeface="Times New Roman" pitchFamily="18" charset="0"/>
                          <a:ea typeface="+mn-ea"/>
                          <a:cs typeface="Times New Roman" pitchFamily="18" charset="0"/>
                        </a:rPr>
                        <a:t>Kapha</a:t>
                      </a:r>
                      <a:endParaRPr lang="en-US" sz="32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Basic Function</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Governs bodily functions concerned with physical structure , and fluid</a:t>
                      </a:r>
                    </a:p>
                    <a:p>
                      <a:r>
                        <a:rPr lang="en-US" sz="2000" b="1" kern="1200" baseline="0" dirty="0" smtClean="0">
                          <a:solidFill>
                            <a:schemeClr val="dk1"/>
                          </a:solidFill>
                          <a:latin typeface="Times New Roman" pitchFamily="18" charset="0"/>
                          <a:ea typeface="+mn-ea"/>
                          <a:cs typeface="Times New Roman" pitchFamily="18" charset="0"/>
                        </a:rPr>
                        <a:t>balance</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Qualities</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Heavy, oily, slow, cold, steady, solid, dull.</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Results of Balance</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Muscular strength</a:t>
                      </a:r>
                    </a:p>
                    <a:p>
                      <a:r>
                        <a:rPr lang="en-US" sz="2000" b="1" kern="1200" baseline="0" dirty="0" smtClean="0">
                          <a:solidFill>
                            <a:schemeClr val="dk1"/>
                          </a:solidFill>
                          <a:latin typeface="Times New Roman" pitchFamily="18" charset="0"/>
                          <a:ea typeface="+mn-ea"/>
                          <a:cs typeface="Times New Roman" pitchFamily="18" charset="0"/>
                        </a:rPr>
                        <a:t>Strong immunity</a:t>
                      </a:r>
                    </a:p>
                    <a:p>
                      <a:r>
                        <a:rPr lang="en-US" sz="2000" b="1" kern="1200" baseline="0" dirty="0" smtClean="0">
                          <a:solidFill>
                            <a:schemeClr val="dk1"/>
                          </a:solidFill>
                          <a:latin typeface="Times New Roman" pitchFamily="18" charset="0"/>
                          <a:ea typeface="+mn-ea"/>
                          <a:cs typeface="Times New Roman" pitchFamily="18" charset="0"/>
                        </a:rPr>
                        <a:t>Affection, generosity, courage, dignity</a:t>
                      </a:r>
                    </a:p>
                    <a:p>
                      <a:r>
                        <a:rPr lang="en-US" sz="2000" b="1" kern="1200" baseline="0" dirty="0" smtClean="0">
                          <a:solidFill>
                            <a:schemeClr val="dk1"/>
                          </a:solidFill>
                          <a:latin typeface="Times New Roman" pitchFamily="18" charset="0"/>
                          <a:ea typeface="+mn-ea"/>
                          <a:cs typeface="Times New Roman" pitchFamily="18" charset="0"/>
                        </a:rPr>
                        <a:t>Healthy, Normal, Joints</a:t>
                      </a:r>
                    </a:p>
                    <a:p>
                      <a:r>
                        <a:rPr lang="en-US" sz="2000" b="1" kern="1200" baseline="0" dirty="0" smtClean="0">
                          <a:solidFill>
                            <a:schemeClr val="dk1"/>
                          </a:solidFill>
                          <a:latin typeface="Times New Roman" pitchFamily="18" charset="0"/>
                          <a:ea typeface="+mn-ea"/>
                          <a:cs typeface="Times New Roman" pitchFamily="18" charset="0"/>
                        </a:rPr>
                        <a:t>Vitality and stamina</a:t>
                      </a:r>
                    </a:p>
                    <a:p>
                      <a:r>
                        <a:rPr lang="en-US" sz="2000" b="1" kern="1200" baseline="0" dirty="0" smtClean="0">
                          <a:solidFill>
                            <a:schemeClr val="dk1"/>
                          </a:solidFill>
                          <a:latin typeface="Times New Roman" pitchFamily="18" charset="0"/>
                          <a:ea typeface="+mn-ea"/>
                          <a:cs typeface="Times New Roman" pitchFamily="18" charset="0"/>
                        </a:rPr>
                        <a:t>Stability of mind</a:t>
                      </a:r>
                      <a:endParaRPr lang="en-US" sz="2000" dirty="0">
                        <a:latin typeface="Times New Roman" pitchFamily="18" charset="0"/>
                        <a:cs typeface="Times New Roman" pitchFamily="18" charset="0"/>
                      </a:endParaRPr>
                    </a:p>
                  </a:txBody>
                  <a:tcPr/>
                </a:tc>
              </a:tr>
              <a:tr h="370840">
                <a:tc>
                  <a:txBody>
                    <a:bodyPr/>
                    <a:lstStyle/>
                    <a:p>
                      <a:r>
                        <a:rPr lang="en-US" sz="2400" b="1" kern="1200" baseline="0" dirty="0" smtClean="0">
                          <a:solidFill>
                            <a:schemeClr val="dk1"/>
                          </a:solidFill>
                          <a:latin typeface="Times New Roman" pitchFamily="18" charset="0"/>
                          <a:ea typeface="+mn-ea"/>
                          <a:cs typeface="Times New Roman" pitchFamily="18" charset="0"/>
                        </a:rPr>
                        <a:t>Results of Imbalance</a:t>
                      </a:r>
                      <a:endParaRPr lang="en-US" sz="2400" dirty="0">
                        <a:latin typeface="Times New Roman" pitchFamily="18" charset="0"/>
                        <a:cs typeface="Times New Roman" pitchFamily="18" charset="0"/>
                      </a:endParaRPr>
                    </a:p>
                  </a:txBody>
                  <a:tcPr/>
                </a:tc>
                <a:tc>
                  <a:txBody>
                    <a:bodyPr/>
                    <a:lstStyle/>
                    <a:p>
                      <a:r>
                        <a:rPr lang="en-US" sz="2000" b="1" kern="1200" baseline="0" dirty="0" smtClean="0">
                          <a:solidFill>
                            <a:schemeClr val="dk1"/>
                          </a:solidFill>
                          <a:latin typeface="Times New Roman" pitchFamily="18" charset="0"/>
                          <a:ea typeface="+mn-ea"/>
                          <a:cs typeface="Times New Roman" pitchFamily="18" charset="0"/>
                        </a:rPr>
                        <a:t>Oily skin</a:t>
                      </a:r>
                    </a:p>
                    <a:p>
                      <a:r>
                        <a:rPr lang="en-US" sz="2000" b="1" kern="1200" baseline="0" dirty="0" smtClean="0">
                          <a:solidFill>
                            <a:schemeClr val="dk1"/>
                          </a:solidFill>
                          <a:latin typeface="Times New Roman" pitchFamily="18" charset="0"/>
                          <a:ea typeface="+mn-ea"/>
                          <a:cs typeface="Times New Roman" pitchFamily="18" charset="0"/>
                        </a:rPr>
                        <a:t>Sinus congestion</a:t>
                      </a:r>
                    </a:p>
                    <a:p>
                      <a:r>
                        <a:rPr lang="en-US" sz="2000" b="1" kern="1200" baseline="0" dirty="0" smtClean="0">
                          <a:solidFill>
                            <a:schemeClr val="dk1"/>
                          </a:solidFill>
                          <a:latin typeface="Times New Roman" pitchFamily="18" charset="0"/>
                          <a:ea typeface="+mn-ea"/>
                          <a:cs typeface="Times New Roman" pitchFamily="18" charset="0"/>
                        </a:rPr>
                        <a:t>Obesity</a:t>
                      </a:r>
                    </a:p>
                    <a:p>
                      <a:r>
                        <a:rPr lang="en-US" sz="2000" b="1" kern="1200" baseline="0" dirty="0" smtClean="0">
                          <a:solidFill>
                            <a:schemeClr val="dk1"/>
                          </a:solidFill>
                          <a:latin typeface="Times New Roman" pitchFamily="18" charset="0"/>
                          <a:ea typeface="+mn-ea"/>
                          <a:cs typeface="Times New Roman" pitchFamily="18" charset="0"/>
                        </a:rPr>
                        <a:t>Slow digestion</a:t>
                      </a:r>
                    </a:p>
                    <a:p>
                      <a:r>
                        <a:rPr lang="en-US" sz="2000" b="1" kern="1200" baseline="0" dirty="0" smtClean="0">
                          <a:solidFill>
                            <a:schemeClr val="dk1"/>
                          </a:solidFill>
                          <a:latin typeface="Times New Roman" pitchFamily="18" charset="0"/>
                          <a:ea typeface="+mn-ea"/>
                          <a:cs typeface="Times New Roman" pitchFamily="18" charset="0"/>
                        </a:rPr>
                        <a:t>Nasal allergies</a:t>
                      </a:r>
                    </a:p>
                    <a:p>
                      <a:r>
                        <a:rPr lang="en-US" sz="2000" b="1" kern="1200" baseline="0" dirty="0" smtClean="0">
                          <a:solidFill>
                            <a:schemeClr val="dk1"/>
                          </a:solidFill>
                          <a:latin typeface="Times New Roman" pitchFamily="18" charset="0"/>
                          <a:ea typeface="+mn-ea"/>
                          <a:cs typeface="Times New Roman" pitchFamily="18" charset="0"/>
                        </a:rPr>
                        <a:t>Lethargy, dullness</a:t>
                      </a:r>
                      <a:endParaRPr lang="en-US"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BHARATI\ACADEMIC\ndt notes &amp; ppt\traditional-system-of-medication-tsm-14-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BHARATI\ACADEMIC\ndt notes &amp; ppt\traditional-system-of-medication-tsm-15-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5473005"/>
            <a:ext cx="6400800" cy="1384995"/>
          </a:xfrm>
          <a:prstGeom prst="rect">
            <a:avLst/>
          </a:prstGeom>
        </p:spPr>
        <p:txBody>
          <a:bodyPr wrap="square">
            <a:spAutoFit/>
          </a:bodyPr>
          <a:lstStyle/>
          <a:p>
            <a:pPr algn="ctr">
              <a:buNone/>
              <a:defRPr/>
            </a:pPr>
            <a:r>
              <a:rPr lang="en-US" sz="2000" b="1" dirty="0" smtClean="0">
                <a:latin typeface="Times New Roman" pitchFamily="18" charset="0"/>
                <a:cs typeface="Times New Roman" pitchFamily="18" charset="0"/>
              </a:rPr>
              <a:t>Mrs. Bharati M. Sonawane</a:t>
            </a:r>
          </a:p>
          <a:p>
            <a:pPr algn="ctr">
              <a:buNone/>
              <a:defRPr/>
            </a:pPr>
            <a:r>
              <a:rPr lang="en-US" sz="2000" b="1" dirty="0" smtClean="0">
                <a:latin typeface="Times New Roman" pitchFamily="18" charset="0"/>
                <a:cs typeface="Times New Roman" pitchFamily="18" charset="0"/>
              </a:rPr>
              <a:t>Department of Pharmacognosy</a:t>
            </a:r>
          </a:p>
          <a:p>
            <a:pPr algn="ctr">
              <a:buNone/>
              <a:defRPr/>
            </a:pPr>
            <a:r>
              <a:rPr lang="en-US" sz="2000" b="1" dirty="0" smtClean="0">
                <a:latin typeface="Times New Roman" pitchFamily="18" charset="0"/>
                <a:cs typeface="Times New Roman" pitchFamily="18" charset="0"/>
              </a:rPr>
              <a:t>Loknete Dr. J. D. Pawar College of Pharmacy, Manur. Kalwan</a:t>
            </a:r>
            <a:r>
              <a:rPr lang="en-US" sz="2400" b="1" dirty="0" smtClean="0">
                <a:latin typeface="Times New Roman" pitchFamily="18" charset="0"/>
                <a:cs typeface="Times New Roman" pitchFamily="18" charset="0"/>
              </a:rPr>
              <a:t>.</a:t>
            </a:r>
            <a:endParaRPr lang="en-IN" sz="2400" b="1" dirty="0" smtClean="0">
              <a:latin typeface="Times New Roman" pitchFamily="18" charset="0"/>
              <a:cs typeface="Times New Roman" pitchFamily="18" charset="0"/>
            </a:endParaRPr>
          </a:p>
        </p:txBody>
      </p:sp>
      <p:sp>
        <p:nvSpPr>
          <p:cNvPr id="4" name="Rectangle 3"/>
          <p:cNvSpPr/>
          <p:nvPr/>
        </p:nvSpPr>
        <p:spPr>
          <a:xfrm>
            <a:off x="152400" y="152400"/>
            <a:ext cx="8686800" cy="1323439"/>
          </a:xfrm>
          <a:prstGeom prst="rect">
            <a:avLst/>
          </a:prstGeom>
        </p:spPr>
        <p:txBody>
          <a:bodyPr wrap="square">
            <a:spAutoFit/>
          </a:bodyPr>
          <a:lstStyle/>
          <a:p>
            <a:pPr algn="ctr"/>
            <a:r>
              <a:rPr lang="en-US" sz="4000" b="1" dirty="0" smtClean="0">
                <a:solidFill>
                  <a:srgbClr val="FF0000"/>
                </a:solidFill>
                <a:latin typeface="Lucida Calligraphy" pitchFamily="66" charset="0"/>
                <a:cs typeface="Andalus" pitchFamily="18" charset="-78"/>
              </a:rPr>
              <a:t>TRADITIONAL SYSTEM OF MEDICINE</a:t>
            </a:r>
            <a:endParaRPr lang="en-US" sz="4000" b="1" dirty="0">
              <a:solidFill>
                <a:srgbClr val="FF0000"/>
              </a:solidFill>
              <a:latin typeface="Lucida Calligraphy" pitchFamily="66" charset="0"/>
              <a:cs typeface="Andalus" pitchFamily="18" charset="-78"/>
            </a:endParaRPr>
          </a:p>
        </p:txBody>
      </p:sp>
      <p:pic>
        <p:nvPicPr>
          <p:cNvPr id="1026" name="Picture 2"/>
          <p:cNvPicPr>
            <a:picLocks noChangeAspect="1" noChangeArrowheads="1"/>
          </p:cNvPicPr>
          <p:nvPr/>
        </p:nvPicPr>
        <p:blipFill>
          <a:blip r:embed="rId2"/>
          <a:srcRect/>
          <a:stretch>
            <a:fillRect/>
          </a:stretch>
        </p:blipFill>
        <p:spPr bwMode="auto">
          <a:xfrm>
            <a:off x="3619500" y="1524000"/>
            <a:ext cx="1905000" cy="3657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5715000" y="3352800"/>
            <a:ext cx="2895600" cy="1828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762000" y="3581400"/>
            <a:ext cx="1905000" cy="24384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6400800" y="838200"/>
            <a:ext cx="2162175" cy="2352675"/>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a:srcRect/>
          <a:stretch>
            <a:fillRect/>
          </a:stretch>
        </p:blipFill>
        <p:spPr bwMode="auto">
          <a:xfrm>
            <a:off x="762000" y="1371600"/>
            <a:ext cx="2590800"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BHARATI\ACADEMIC\ndt notes &amp; ppt\traditional-system-of-medication-tsm-17-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BHARATI\ACADEMIC\ndt notes &amp; ppt\traditional-system-of-medication-tsm-18-638.jpg"/>
          <p:cNvPicPr>
            <a:picLocks noChangeAspect="1" noChangeArrowheads="1"/>
          </p:cNvPicPr>
          <p:nvPr/>
        </p:nvPicPr>
        <p:blipFill>
          <a:blip r:embed="rId2"/>
          <a:srcRect/>
          <a:stretch>
            <a:fillRect/>
          </a:stretch>
        </p:blipFill>
        <p:spPr bwMode="auto">
          <a:xfrm>
            <a:off x="0" y="-3584"/>
            <a:ext cx="9144000" cy="686516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26147"/>
            <a:ext cx="9144000" cy="4985980"/>
          </a:xfrm>
          <a:prstGeom prst="rect">
            <a:avLst/>
          </a:prstGeom>
        </p:spPr>
        <p:txBody>
          <a:bodyPr wrap="square">
            <a:spAutoFit/>
          </a:bodyPr>
          <a:lstStyle/>
          <a:p>
            <a:pPr>
              <a:lnSpc>
                <a:spcPct val="150000"/>
              </a:lnSpc>
            </a:pPr>
            <a:r>
              <a:rPr lang="en-US" sz="3200" b="1" dirty="0" smtClean="0">
                <a:latin typeface="Times New Roman" pitchFamily="18" charset="0"/>
                <a:cs typeface="Times New Roman" pitchFamily="18" charset="0"/>
              </a:rPr>
              <a:t>				</a:t>
            </a:r>
            <a:r>
              <a:rPr lang="en-US" sz="4000" b="1" dirty="0" smtClean="0">
                <a:latin typeface="Times New Roman" pitchFamily="18" charset="0"/>
                <a:cs typeface="Times New Roman" pitchFamily="18" charset="0"/>
              </a:rPr>
              <a:t>Unani</a:t>
            </a:r>
          </a:p>
          <a:p>
            <a:pPr>
              <a:lnSpc>
                <a:spcPct val="150000"/>
              </a:lnSpc>
            </a:pPr>
            <a:r>
              <a:rPr lang="en-US" sz="28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As the name indicates, Unani system originated in Greece.</a:t>
            </a:r>
          </a:p>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The foundation of Unani system was laid by</a:t>
            </a:r>
          </a:p>
          <a:p>
            <a:pPr>
              <a:lnSpc>
                <a:spcPct val="150000"/>
              </a:lnSpc>
            </a:pPr>
            <a:r>
              <a:rPr lang="en-US" sz="2400" b="1" dirty="0" smtClean="0">
                <a:latin typeface="Times New Roman" pitchFamily="18" charset="0"/>
                <a:cs typeface="Times New Roman" pitchFamily="18" charset="0"/>
              </a:rPr>
              <a:t>Hippocrates.</a:t>
            </a:r>
          </a:p>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It was introduced in India by the Arabs and Persians</a:t>
            </a:r>
          </a:p>
          <a:p>
            <a:pPr>
              <a:lnSpc>
                <a:spcPct val="150000"/>
              </a:lnSpc>
            </a:pPr>
            <a:r>
              <a:rPr lang="en-US" sz="2400" b="1" dirty="0" smtClean="0">
                <a:latin typeface="Times New Roman" pitchFamily="18" charset="0"/>
                <a:cs typeface="Times New Roman" pitchFamily="18" charset="0"/>
              </a:rPr>
              <a:t>sometime around the eleventh century.</a:t>
            </a:r>
          </a:p>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During 13th and 17th century A.D. Unani Medicine</a:t>
            </a:r>
          </a:p>
          <a:p>
            <a:pPr>
              <a:lnSpc>
                <a:spcPct val="150000"/>
              </a:lnSpc>
            </a:pPr>
            <a:r>
              <a:rPr lang="en-US" sz="2400" b="1" dirty="0" smtClean="0">
                <a:latin typeface="Times New Roman" pitchFamily="18" charset="0"/>
                <a:cs typeface="Times New Roman" pitchFamily="18" charset="0"/>
              </a:rPr>
              <a:t>had its hey-day in India.</a:t>
            </a:r>
            <a:endParaRPr lang="en-US" sz="240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a:srcRect/>
          <a:stretch>
            <a:fillRect/>
          </a:stretch>
        </p:blipFill>
        <p:spPr bwMode="auto">
          <a:xfrm>
            <a:off x="6400801" y="0"/>
            <a:ext cx="2743200" cy="1914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533400"/>
            <a:ext cx="8839200" cy="1133965"/>
          </a:xfrm>
          <a:prstGeom prst="rect">
            <a:avLst/>
          </a:prstGeom>
        </p:spPr>
        <p:txBody>
          <a:bodyPr wrap="square">
            <a:spAutoFit/>
          </a:bodyPr>
          <a:lstStyle/>
          <a:p>
            <a:pPr>
              <a:lnSpc>
                <a:spcPct val="150000"/>
              </a:lnSpc>
              <a:buFont typeface="Wingdings" pitchFamily="2" charset="2"/>
              <a:buChar char="§"/>
            </a:pPr>
            <a:r>
              <a:rPr lang="en-US" sz="2400" b="1" dirty="0" smtClean="0">
                <a:latin typeface="Times New Roman" pitchFamily="18" charset="0"/>
                <a:cs typeface="Times New Roman" pitchFamily="18" charset="0"/>
              </a:rPr>
              <a:t> The basic theory of Unani system is based upon the well- known       four- humour theory of Hippocrates.</a:t>
            </a:r>
            <a:endParaRPr lang="en-US" sz="24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a:stretch>
            <a:fillRect/>
          </a:stretch>
        </p:blipFill>
        <p:spPr bwMode="auto">
          <a:xfrm>
            <a:off x="1676400" y="1981200"/>
            <a:ext cx="5029200"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763000" cy="5021055"/>
          </a:xfrm>
          <a:prstGeom prst="rect">
            <a:avLst/>
          </a:prstGeom>
        </p:spPr>
        <p:txBody>
          <a:bodyPr wrap="square">
            <a:spAutoFit/>
          </a:bodyPr>
          <a:lstStyle/>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The human body is considered to be made up of the following seven components are:</a:t>
            </a:r>
          </a:p>
          <a:p>
            <a:pPr>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Arkan (Elements)</a:t>
            </a:r>
          </a:p>
          <a:p>
            <a:pPr>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Mizaj (Temperament)</a:t>
            </a:r>
          </a:p>
          <a:p>
            <a:pPr>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Akhlat (Humors)</a:t>
            </a:r>
          </a:p>
          <a:p>
            <a:pPr>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Aaza (Organs)</a:t>
            </a:r>
          </a:p>
          <a:p>
            <a:pPr>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Arwah (Spirits or vital breaths)</a:t>
            </a:r>
          </a:p>
          <a:p>
            <a:pPr>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Quwa (energy)</a:t>
            </a:r>
          </a:p>
          <a:p>
            <a:pPr>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Afaal (Functions)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86800" cy="3970318"/>
          </a:xfrm>
          <a:prstGeom prst="rect">
            <a:avLst/>
          </a:prstGeom>
        </p:spPr>
        <p:txBody>
          <a:bodyPr wrap="square">
            <a:spAutoFit/>
          </a:bodyPr>
          <a:lstStyle/>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Unani system of Medicine has been found to be efficacious in conditions like</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Rheumatoid Arthritis,</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Jaundice,</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Nervous Debility,</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Skin Diseases like Vitiligo &amp; Eczema,</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Sinusitis and Bronchial Asthma.</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686800" cy="5632311"/>
          </a:xfrm>
          <a:prstGeom prst="rect">
            <a:avLst/>
          </a:prstGeom>
        </p:spPr>
        <p:txBody>
          <a:bodyPr wrap="square">
            <a:spAutoFit/>
          </a:bodyPr>
          <a:lstStyle/>
          <a:p>
            <a:pPr>
              <a:lnSpc>
                <a:spcPct val="150000"/>
              </a:lnSpc>
            </a:pPr>
            <a:r>
              <a:rPr lang="en-US" sz="2400" b="1" dirty="0" smtClean="0">
                <a:latin typeface="Times New Roman" pitchFamily="18" charset="0"/>
                <a:cs typeface="Times New Roman" pitchFamily="18" charset="0"/>
              </a:rPr>
              <a:t>• For the prevention of disease and promotion of health, the Unani System emphasizes six essentials</a:t>
            </a:r>
          </a:p>
          <a:p>
            <a:pPr>
              <a:lnSpc>
                <a:spcPct val="150000"/>
              </a:lnSpc>
            </a:pPr>
            <a:r>
              <a:rPr lang="en-US" sz="2400" b="1" dirty="0" smtClean="0">
                <a:latin typeface="Times New Roman" pitchFamily="18" charset="0"/>
                <a:cs typeface="Times New Roman" pitchFamily="18" charset="0"/>
              </a:rPr>
              <a:t>(Asbab-e-Sitta Zarooria):-</a:t>
            </a:r>
          </a:p>
          <a:p>
            <a:pPr>
              <a:lnSpc>
                <a:spcPct val="150000"/>
              </a:lnSpc>
            </a:pPr>
            <a:r>
              <a:rPr lang="en-US" sz="2400" b="1" dirty="0" smtClean="0">
                <a:latin typeface="Times New Roman" pitchFamily="18" charset="0"/>
                <a:cs typeface="Times New Roman" pitchFamily="18" charset="0"/>
              </a:rPr>
              <a:t>a) pure air</a:t>
            </a:r>
          </a:p>
          <a:p>
            <a:pPr>
              <a:lnSpc>
                <a:spcPct val="150000"/>
              </a:lnSpc>
            </a:pPr>
            <a:r>
              <a:rPr lang="en-US" sz="2400" b="1" dirty="0" smtClean="0">
                <a:latin typeface="Times New Roman" pitchFamily="18" charset="0"/>
                <a:cs typeface="Times New Roman" pitchFamily="18" charset="0"/>
              </a:rPr>
              <a:t>b) food and water</a:t>
            </a:r>
          </a:p>
          <a:p>
            <a:pPr>
              <a:lnSpc>
                <a:spcPct val="150000"/>
              </a:lnSpc>
            </a:pPr>
            <a:r>
              <a:rPr lang="en-US" sz="2400" b="1" dirty="0" smtClean="0">
                <a:latin typeface="Times New Roman" pitchFamily="18" charset="0"/>
                <a:cs typeface="Times New Roman" pitchFamily="18" charset="0"/>
              </a:rPr>
              <a:t>c) physical movement and rest</a:t>
            </a:r>
          </a:p>
          <a:p>
            <a:pPr>
              <a:lnSpc>
                <a:spcPct val="150000"/>
              </a:lnSpc>
            </a:pPr>
            <a:r>
              <a:rPr lang="en-US" sz="2400" b="1" dirty="0" smtClean="0">
                <a:latin typeface="Times New Roman" pitchFamily="18" charset="0"/>
                <a:cs typeface="Times New Roman" pitchFamily="18" charset="0"/>
              </a:rPr>
              <a:t>d) psychic movement and rest</a:t>
            </a:r>
          </a:p>
          <a:p>
            <a:pPr>
              <a:lnSpc>
                <a:spcPct val="150000"/>
              </a:lnSpc>
            </a:pPr>
            <a:r>
              <a:rPr lang="en-US" sz="2400" b="1" dirty="0" smtClean="0">
                <a:latin typeface="Times New Roman" pitchFamily="18" charset="0"/>
                <a:cs typeface="Times New Roman" pitchFamily="18" charset="0"/>
              </a:rPr>
              <a:t>e) sleep and wakefulness and</a:t>
            </a:r>
          </a:p>
          <a:p>
            <a:pPr>
              <a:lnSpc>
                <a:spcPct val="150000"/>
              </a:lnSpc>
            </a:pPr>
            <a:r>
              <a:rPr lang="en-US" sz="2400" b="1" dirty="0" smtClean="0">
                <a:latin typeface="Times New Roman" pitchFamily="18" charset="0"/>
                <a:cs typeface="Times New Roman" pitchFamily="18" charset="0"/>
              </a:rPr>
              <a:t>f) retention of useful materials and evacuation of waste</a:t>
            </a:r>
          </a:p>
          <a:p>
            <a:pPr>
              <a:lnSpc>
                <a:spcPct val="150000"/>
              </a:lnSpc>
            </a:pPr>
            <a:r>
              <a:rPr lang="en-US" sz="2400" b="1" dirty="0" smtClean="0">
                <a:latin typeface="Times New Roman" pitchFamily="18" charset="0"/>
                <a:cs typeface="Times New Roman" pitchFamily="18" charset="0"/>
              </a:rPr>
              <a:t>materials from the body.</a:t>
            </a:r>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685800"/>
            <a:ext cx="8686800" cy="2862322"/>
          </a:xfrm>
          <a:prstGeom prst="rect">
            <a:avLst/>
          </a:prstGeom>
        </p:spPr>
        <p:txBody>
          <a:bodyPr wrap="square">
            <a:spAutoFit/>
          </a:bodyPr>
          <a:lstStyle/>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There are four forms of treatment in Unani medicine </a:t>
            </a:r>
          </a:p>
          <a:p>
            <a:pPr>
              <a:lnSpc>
                <a:spcPct val="150000"/>
              </a:lnSpc>
            </a:pP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Ilaj bid Dawa (Pharmacotherapy),</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Ilaj bil Ghiza (Deitotherapy),</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Ilaj Bid Tadbir (Regimenal Therapy) and</a:t>
            </a:r>
          </a:p>
          <a:p>
            <a:pPr>
              <a:lnSpc>
                <a:spcPct val="150000"/>
              </a:lnSpc>
            </a:pPr>
            <a:r>
              <a:rPr lang="en-US" sz="2400" dirty="0" smtClean="0">
                <a:latin typeface="Times New Roman" pitchFamily="18" charset="0"/>
                <a:cs typeface="Times New Roman" pitchFamily="18" charset="0"/>
              </a:rPr>
              <a:t>	 o </a:t>
            </a:r>
            <a:r>
              <a:rPr lang="en-US" sz="2400" b="1" dirty="0" smtClean="0">
                <a:latin typeface="Times New Roman" pitchFamily="18" charset="0"/>
                <a:cs typeface="Times New Roman" pitchFamily="18" charset="0"/>
              </a:rPr>
              <a:t>Ilaj bil Jarahat (Surgery).</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5078313"/>
          </a:xfrm>
          <a:prstGeom prst="rect">
            <a:avLst/>
          </a:prstGeom>
        </p:spPr>
        <p:txBody>
          <a:bodyPr wrap="square">
            <a:spAutoFit/>
          </a:bodyPr>
          <a:lstStyle/>
          <a:p>
            <a:pPr algn="just">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Regimenal Therapy is a special technique/ physical method of treatment to improve the constitution of body by removing waste materials and improving the defense mechanism of the body and protect health.</a:t>
            </a:r>
          </a:p>
          <a:p>
            <a:pPr algn="just">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Some of the special techniques are</a:t>
            </a:r>
          </a:p>
          <a:p>
            <a:pPr algn="just">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Fasd (Blood-letting)- Withdrawal of often little quantities of blood from a patient to cure or prevent illness and disease.</a:t>
            </a:r>
          </a:p>
          <a:p>
            <a:pPr algn="just">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Dalk (Massage)</a:t>
            </a:r>
          </a:p>
          <a:p>
            <a:pPr algn="just">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Riyazat (Exercise)</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5565947"/>
          </a:xfrm>
          <a:prstGeom prst="rect">
            <a:avLst/>
          </a:prstGeom>
        </p:spPr>
        <p:txBody>
          <a:bodyPr wrap="square">
            <a:spAutoFit/>
          </a:bodyPr>
          <a:lstStyle/>
          <a:p>
            <a:pPr algn="just">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Hijama (Cupping)- A partial vacuum is created in cups placed on the skin either by means of heat or suction. This draws up the underlying tissues. When the cup is left in place on the skin for a few minutes, blood stasis is formed and localized healing takes place.</a:t>
            </a:r>
          </a:p>
          <a:p>
            <a:pPr algn="just">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Taleeq-e-Alaq (Leeching)- application of a living leech to the skin in order to initiate blood flow or deplete blood from a localized area of the body.</a:t>
            </a:r>
          </a:p>
          <a:p>
            <a:pPr algn="just">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Hammame- Har (Turkish Bath)</a:t>
            </a:r>
          </a:p>
          <a:p>
            <a:pPr algn="just">
              <a:lnSpc>
                <a:spcPct val="150000"/>
              </a:lnSpc>
            </a:pPr>
            <a:r>
              <a:rPr lang="en-US" sz="2400" dirty="0" smtClean="0">
                <a:latin typeface="Times New Roman" pitchFamily="18" charset="0"/>
                <a:cs typeface="Times New Roman" pitchFamily="18" charset="0"/>
              </a:rPr>
              <a:t>o </a:t>
            </a:r>
            <a:r>
              <a:rPr lang="en-US" sz="2400" b="1" dirty="0" smtClean="0">
                <a:latin typeface="Times New Roman" pitchFamily="18" charset="0"/>
                <a:cs typeface="Times New Roman" pitchFamily="18" charset="0"/>
              </a:rPr>
              <a:t>Amal-e- Kai (Cauterization).</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324600"/>
          </a:xfrm>
        </p:spPr>
        <p:txBody>
          <a:bodyPr>
            <a:normAutofit/>
          </a:bodyPr>
          <a:lstStyle/>
          <a:p>
            <a:pPr>
              <a:buNone/>
            </a:pPr>
            <a:r>
              <a:rPr lang="en-US" sz="2800"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Surgery:</a:t>
            </a:r>
          </a:p>
          <a:p>
            <a:pPr>
              <a:buNone/>
            </a:pPr>
            <a:r>
              <a:rPr lang="en-US" sz="2800" b="1" dirty="0" smtClean="0">
                <a:latin typeface="Times New Roman" pitchFamily="18" charset="0"/>
                <a:cs typeface="Times New Roman" pitchFamily="18" charset="0"/>
              </a:rPr>
              <a:t>Treatment is divided into 3 parts:</a:t>
            </a:r>
          </a:p>
          <a:p>
            <a:pPr marL="514350" indent="-514350">
              <a:buAutoNum type="arabicPeriod"/>
            </a:pPr>
            <a:r>
              <a:rPr lang="en-US" sz="2800" b="1" dirty="0" smtClean="0">
                <a:latin typeface="Times New Roman" pitchFamily="18" charset="0"/>
                <a:cs typeface="Times New Roman" pitchFamily="18" charset="0"/>
              </a:rPr>
              <a:t>Izalae sabab (remove cause of ailment)</a:t>
            </a:r>
          </a:p>
          <a:p>
            <a:pPr marL="514350" indent="-514350">
              <a:buAutoNum type="arabicPeriod"/>
            </a:pPr>
            <a:r>
              <a:rPr lang="en-US" sz="2800" b="1" dirty="0" smtClean="0">
                <a:latin typeface="Times New Roman" pitchFamily="18" charset="0"/>
                <a:cs typeface="Times New Roman" pitchFamily="18" charset="0"/>
              </a:rPr>
              <a:t>Tadeele akhlat (strengthening natural defense mechanism) </a:t>
            </a:r>
          </a:p>
          <a:p>
            <a:pPr marL="514350" indent="-514350">
              <a:buAutoNum type="arabicPeriod"/>
            </a:pPr>
            <a:r>
              <a:rPr lang="en-US" sz="2800" b="1" dirty="0" smtClean="0">
                <a:latin typeface="Times New Roman" pitchFamily="18" charset="0"/>
                <a:cs typeface="Times New Roman" pitchFamily="18" charset="0"/>
              </a:rPr>
              <a:t>Tadeele aza (normalization of tissues/organ)</a:t>
            </a:r>
            <a:endParaRPr lang="en-US" sz="2800" b="1"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5473005"/>
            <a:ext cx="6400800" cy="1384995"/>
          </a:xfrm>
          <a:prstGeom prst="rect">
            <a:avLst/>
          </a:prstGeom>
        </p:spPr>
        <p:txBody>
          <a:bodyPr wrap="square">
            <a:spAutoFit/>
          </a:bodyPr>
          <a:lstStyle/>
          <a:p>
            <a:pPr algn="ctr">
              <a:buNone/>
              <a:defRPr/>
            </a:pPr>
            <a:r>
              <a:rPr lang="en-US" sz="2000" b="1" dirty="0" smtClean="0">
                <a:latin typeface="Times New Roman" pitchFamily="18" charset="0"/>
                <a:cs typeface="Times New Roman" pitchFamily="18" charset="0"/>
              </a:rPr>
              <a:t>Mrs. Bharati M. Sonawane</a:t>
            </a:r>
          </a:p>
          <a:p>
            <a:pPr algn="ctr">
              <a:buNone/>
              <a:defRPr/>
            </a:pPr>
            <a:r>
              <a:rPr lang="en-US" sz="2000" b="1" dirty="0" smtClean="0">
                <a:latin typeface="Times New Roman" pitchFamily="18" charset="0"/>
                <a:cs typeface="Times New Roman" pitchFamily="18" charset="0"/>
              </a:rPr>
              <a:t>Department of Pharmacognosy</a:t>
            </a:r>
          </a:p>
          <a:p>
            <a:pPr algn="ctr">
              <a:buNone/>
              <a:defRPr/>
            </a:pPr>
            <a:r>
              <a:rPr lang="en-US" sz="2000" b="1" dirty="0" smtClean="0">
                <a:latin typeface="Times New Roman" pitchFamily="18" charset="0"/>
                <a:cs typeface="Times New Roman" pitchFamily="18" charset="0"/>
              </a:rPr>
              <a:t>Loknete Dr. J. D. Pawar College of Pharmacy, Manur. Kalwan</a:t>
            </a:r>
            <a:r>
              <a:rPr lang="en-US" sz="2400" b="1" dirty="0" smtClean="0">
                <a:latin typeface="Times New Roman" pitchFamily="18" charset="0"/>
                <a:cs typeface="Times New Roman" pitchFamily="18" charset="0"/>
              </a:rPr>
              <a:t>.</a:t>
            </a:r>
            <a:endParaRPr lang="en-IN" sz="2400" b="1" dirty="0" smtClean="0">
              <a:latin typeface="Times New Roman" pitchFamily="18" charset="0"/>
              <a:cs typeface="Times New Roman" pitchFamily="18" charset="0"/>
            </a:endParaRPr>
          </a:p>
        </p:txBody>
      </p:sp>
      <p:sp>
        <p:nvSpPr>
          <p:cNvPr id="4" name="Rectangle 3"/>
          <p:cNvSpPr/>
          <p:nvPr/>
        </p:nvSpPr>
        <p:spPr>
          <a:xfrm>
            <a:off x="152400" y="152400"/>
            <a:ext cx="8686800" cy="1323439"/>
          </a:xfrm>
          <a:prstGeom prst="rect">
            <a:avLst/>
          </a:prstGeom>
        </p:spPr>
        <p:txBody>
          <a:bodyPr wrap="square">
            <a:spAutoFit/>
          </a:bodyPr>
          <a:lstStyle/>
          <a:p>
            <a:pPr algn="ctr"/>
            <a:r>
              <a:rPr lang="en-US" sz="4000" b="1" dirty="0" smtClean="0">
                <a:solidFill>
                  <a:srgbClr val="FF0000"/>
                </a:solidFill>
                <a:latin typeface="Lucida Calligraphy" pitchFamily="66" charset="0"/>
                <a:cs typeface="Andalus" pitchFamily="18" charset="-78"/>
              </a:rPr>
              <a:t>TRADITIONAL SYSTEM OF MEDICINE</a:t>
            </a:r>
            <a:endParaRPr lang="en-US" sz="4000" b="1" dirty="0">
              <a:solidFill>
                <a:srgbClr val="FF0000"/>
              </a:solidFill>
              <a:latin typeface="Lucida Calligraphy" pitchFamily="66" charset="0"/>
              <a:cs typeface="Andalus" pitchFamily="18" charset="-78"/>
            </a:endParaRPr>
          </a:p>
        </p:txBody>
      </p:sp>
      <p:pic>
        <p:nvPicPr>
          <p:cNvPr id="1026" name="Picture 2"/>
          <p:cNvPicPr>
            <a:picLocks noChangeAspect="1" noChangeArrowheads="1"/>
          </p:cNvPicPr>
          <p:nvPr/>
        </p:nvPicPr>
        <p:blipFill>
          <a:blip r:embed="rId2"/>
          <a:srcRect/>
          <a:stretch>
            <a:fillRect/>
          </a:stretch>
        </p:blipFill>
        <p:spPr bwMode="auto">
          <a:xfrm>
            <a:off x="3619500" y="1524000"/>
            <a:ext cx="1905000" cy="3657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5715000" y="3352800"/>
            <a:ext cx="2895600" cy="1828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762000" y="3581400"/>
            <a:ext cx="1905000" cy="24384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6400800" y="838200"/>
            <a:ext cx="2162175" cy="2352675"/>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a:srcRect/>
          <a:stretch>
            <a:fillRect/>
          </a:stretch>
        </p:blipFill>
        <p:spPr bwMode="auto">
          <a:xfrm>
            <a:off x="762000" y="1371600"/>
            <a:ext cx="2590800"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4419600" y="152400"/>
            <a:ext cx="4533900" cy="2133600"/>
          </a:xfrm>
          <a:prstGeom prst="rect">
            <a:avLst/>
          </a:prstGeom>
          <a:noFill/>
          <a:ln w="9525">
            <a:noFill/>
            <a:miter lim="800000"/>
            <a:headEnd/>
            <a:tailEnd/>
          </a:ln>
          <a:effectLst/>
        </p:spPr>
      </p:pic>
      <p:sp>
        <p:nvSpPr>
          <p:cNvPr id="3" name="Rectangle 2"/>
          <p:cNvSpPr/>
          <p:nvPr/>
        </p:nvSpPr>
        <p:spPr>
          <a:xfrm>
            <a:off x="228600" y="1595021"/>
            <a:ext cx="8915400" cy="5262979"/>
          </a:xfrm>
          <a:prstGeom prst="rect">
            <a:avLst/>
          </a:prstGeom>
        </p:spPr>
        <p:txBody>
          <a:bodyPr wrap="square">
            <a:spAutoFit/>
          </a:bodyPr>
          <a:lstStyle/>
          <a:p>
            <a:pPr algn="just">
              <a:lnSpc>
                <a:spcPct val="150000"/>
              </a:lnSpc>
            </a:pPr>
            <a:r>
              <a:rPr lang="en-US" sz="3200" b="1" dirty="0" smtClean="0">
                <a:latin typeface="Times New Roman" pitchFamily="18" charset="0"/>
                <a:cs typeface="Times New Roman" pitchFamily="18" charset="0"/>
              </a:rPr>
              <a:t>			</a:t>
            </a:r>
          </a:p>
          <a:p>
            <a:pPr algn="just">
              <a:lnSpc>
                <a:spcPct val="150000"/>
              </a:lnSpc>
            </a:pPr>
            <a:r>
              <a:rPr lang="en-US" sz="2400" dirty="0" smtClean="0">
                <a:latin typeface="Times New Roman" pitchFamily="18" charset="0"/>
                <a:cs typeface="Times New Roman" pitchFamily="18" charset="0"/>
              </a:rPr>
              <a:t>• The Siddha System of medicine is one of the ancient systems of medicine in India having its close bend with Dravidian culture.</a:t>
            </a:r>
          </a:p>
          <a:p>
            <a:pPr algn="just">
              <a:lnSpc>
                <a:spcPct val="150000"/>
              </a:lnSpc>
            </a:pPr>
            <a:r>
              <a:rPr lang="en-US" sz="2400" dirty="0" smtClean="0">
                <a:latin typeface="Times New Roman" pitchFamily="18" charset="0"/>
                <a:cs typeface="Times New Roman" pitchFamily="18" charset="0"/>
              </a:rPr>
              <a:t>• The term Siddha means achievements and Siddhars are those who have achieved results in medicine.</a:t>
            </a:r>
          </a:p>
          <a:p>
            <a:pPr algn="just">
              <a:lnSpc>
                <a:spcPct val="150000"/>
              </a:lnSpc>
            </a:pPr>
            <a:r>
              <a:rPr lang="en-US" sz="2400" dirty="0" smtClean="0">
                <a:latin typeface="Times New Roman" pitchFamily="18" charset="0"/>
                <a:cs typeface="Times New Roman" pitchFamily="18" charset="0"/>
              </a:rPr>
              <a:t>• The Siddha system of Medicine emphasizes on the patient, environment, age, sex, race, habits, mental frame work, habitat, diet, appetite, physical condition, physiological constitution of the diseases for its treatment which is individualistic in nature.</a:t>
            </a:r>
            <a:endParaRPr lang="en-US" sz="2400" dirty="0">
              <a:latin typeface="Times New Roman" pitchFamily="18" charset="0"/>
              <a:cs typeface="Times New Roman" pitchFamily="18" charset="0"/>
            </a:endParaRPr>
          </a:p>
        </p:txBody>
      </p:sp>
      <p:sp>
        <p:nvSpPr>
          <p:cNvPr id="4" name="Rectangle 3"/>
          <p:cNvSpPr/>
          <p:nvPr/>
        </p:nvSpPr>
        <p:spPr>
          <a:xfrm>
            <a:off x="457200" y="457200"/>
            <a:ext cx="2590800" cy="830997"/>
          </a:xfrm>
          <a:prstGeom prst="rect">
            <a:avLst/>
          </a:prstGeom>
        </p:spPr>
        <p:txBody>
          <a:bodyPr wrap="square">
            <a:spAutoFit/>
          </a:bodyPr>
          <a:lstStyle/>
          <a:p>
            <a:r>
              <a:rPr lang="en-US" sz="4800" b="1" dirty="0" smtClean="0">
                <a:latin typeface="Times New Roman" pitchFamily="18" charset="0"/>
                <a:cs typeface="Times New Roman" pitchFamily="18" charset="0"/>
              </a:rPr>
              <a:t>Siddha</a:t>
            </a:r>
            <a:endParaRPr lang="en-US" sz="4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33400"/>
            <a:ext cx="8610600" cy="3913059"/>
          </a:xfrm>
          <a:prstGeom prst="rect">
            <a:avLst/>
          </a:prstGeom>
        </p:spPr>
        <p:txBody>
          <a:bodyPr wrap="square">
            <a:spAutoFit/>
          </a:bodyPr>
          <a:lstStyle/>
          <a:p>
            <a:pPr algn="just">
              <a:lnSpc>
                <a:spcPct val="150000"/>
              </a:lnSpc>
            </a:pPr>
            <a:r>
              <a:rPr lang="en-US" sz="2400" dirty="0" smtClean="0">
                <a:latin typeface="Times New Roman" pitchFamily="18" charset="0"/>
                <a:cs typeface="Times New Roman" pitchFamily="18" charset="0"/>
              </a:rPr>
              <a:t>• Diagnosis of diseases are done through examination of pulse, urine, eyes, study of voice, colour of body, tongue and status of the digestion of individual patients.</a:t>
            </a:r>
          </a:p>
          <a:p>
            <a:pPr algn="just">
              <a:lnSpc>
                <a:spcPct val="150000"/>
              </a:lnSpc>
            </a:pPr>
            <a:r>
              <a:rPr lang="en-US" sz="2400" dirty="0" smtClean="0">
                <a:latin typeface="Times New Roman" pitchFamily="18" charset="0"/>
                <a:cs typeface="Times New Roman" pitchFamily="18" charset="0"/>
              </a:rPr>
              <a:t>• System has unique treasure for the conversion of metals and minerals as drugs and many infective diseases are treated with the medicines containing specially processed mercury, silver, arsenic, lead and sulphur without any side effects.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534400" cy="5565947"/>
          </a:xfrm>
          <a:prstGeom prst="rect">
            <a:avLst/>
          </a:prstGeom>
        </p:spPr>
        <p:txBody>
          <a:bodyPr wrap="square">
            <a:spAutoFit/>
          </a:bodyPr>
          <a:lstStyle/>
          <a:p>
            <a:pPr algn="just">
              <a:lnSpc>
                <a:spcPct val="150000"/>
              </a:lnSpc>
            </a:pPr>
            <a:r>
              <a:rPr lang="en-US" sz="2400" b="1" dirty="0" smtClean="0">
                <a:latin typeface="Times New Roman" pitchFamily="18" charset="0"/>
                <a:cs typeface="Times New Roman" pitchFamily="18" charset="0"/>
              </a:rPr>
              <a:t>The strength of the Siddha system lies in providing very         effective therapy in the case of-</a:t>
            </a:r>
          </a:p>
          <a:p>
            <a:pPr algn="just">
              <a:lnSpc>
                <a:spcPct val="150000"/>
              </a:lnSpc>
            </a:pPr>
            <a:r>
              <a:rPr lang="en-US" sz="2400" dirty="0" smtClean="0">
                <a:latin typeface="Times New Roman" pitchFamily="18" charset="0"/>
                <a:cs typeface="Times New Roman" pitchFamily="18" charset="0"/>
              </a:rPr>
              <a:t>o Psoriasis,</a:t>
            </a:r>
          </a:p>
          <a:p>
            <a:pPr algn="just">
              <a:lnSpc>
                <a:spcPct val="150000"/>
              </a:lnSpc>
            </a:pPr>
            <a:r>
              <a:rPr lang="en-US" sz="2400" dirty="0" smtClean="0">
                <a:latin typeface="Times New Roman" pitchFamily="18" charset="0"/>
                <a:cs typeface="Times New Roman" pitchFamily="18" charset="0"/>
              </a:rPr>
              <a:t>o Rheumatic disorders,</a:t>
            </a:r>
          </a:p>
          <a:p>
            <a:pPr algn="just">
              <a:lnSpc>
                <a:spcPct val="150000"/>
              </a:lnSpc>
            </a:pPr>
            <a:r>
              <a:rPr lang="en-US" sz="2400" dirty="0" smtClean="0">
                <a:latin typeface="Times New Roman" pitchFamily="18" charset="0"/>
                <a:cs typeface="Times New Roman" pitchFamily="18" charset="0"/>
              </a:rPr>
              <a:t>o Chronic liver disorders,</a:t>
            </a:r>
          </a:p>
          <a:p>
            <a:pPr algn="just">
              <a:lnSpc>
                <a:spcPct val="150000"/>
              </a:lnSpc>
            </a:pPr>
            <a:r>
              <a:rPr lang="en-US" sz="2400" dirty="0" smtClean="0">
                <a:latin typeface="Times New Roman" pitchFamily="18" charset="0"/>
                <a:cs typeface="Times New Roman" pitchFamily="18" charset="0"/>
              </a:rPr>
              <a:t>o Benign prostate hypertrophy,</a:t>
            </a:r>
          </a:p>
          <a:p>
            <a:pPr algn="just">
              <a:lnSpc>
                <a:spcPct val="150000"/>
              </a:lnSpc>
            </a:pPr>
            <a:r>
              <a:rPr lang="en-US" sz="2400" dirty="0" smtClean="0">
                <a:latin typeface="Times New Roman" pitchFamily="18" charset="0"/>
                <a:cs typeface="Times New Roman" pitchFamily="18" charset="0"/>
              </a:rPr>
              <a:t>o Bleeding piles,</a:t>
            </a:r>
          </a:p>
          <a:p>
            <a:pPr algn="just">
              <a:lnSpc>
                <a:spcPct val="150000"/>
              </a:lnSpc>
            </a:pPr>
            <a:r>
              <a:rPr lang="en-US" sz="2400" dirty="0" smtClean="0">
                <a:latin typeface="Times New Roman" pitchFamily="18" charset="0"/>
                <a:cs typeface="Times New Roman" pitchFamily="18" charset="0"/>
              </a:rPr>
              <a:t>o Peptic ulcer</a:t>
            </a:r>
          </a:p>
          <a:p>
            <a:pPr algn="just">
              <a:lnSpc>
                <a:spcPct val="150000"/>
              </a:lnSpc>
            </a:pPr>
            <a:r>
              <a:rPr lang="en-US" sz="2400" dirty="0" smtClean="0">
                <a:latin typeface="Times New Roman" pitchFamily="18" charset="0"/>
                <a:cs typeface="Times New Roman" pitchFamily="18" charset="0"/>
              </a:rPr>
              <a:t>o Various kinds of Dermatological disorders of non psoriatic</a:t>
            </a:r>
          </a:p>
          <a:p>
            <a:pPr algn="just">
              <a:lnSpc>
                <a:spcPct val="150000"/>
              </a:lnSpc>
            </a:pPr>
            <a:r>
              <a:rPr lang="en-US" sz="2400" dirty="0" smtClean="0">
                <a:latin typeface="Times New Roman" pitchFamily="18" charset="0"/>
                <a:cs typeface="Times New Roman" pitchFamily="18" charset="0"/>
              </a:rPr>
              <a:t>nature.</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553200"/>
          </a:xfrm>
        </p:spPr>
        <p:txBody>
          <a:bodyPr>
            <a:normAutofit/>
          </a:bodyPr>
          <a:lstStyle/>
          <a:p>
            <a:pPr>
              <a:buNone/>
            </a:pPr>
            <a:r>
              <a:rPr lang="en-US" sz="2800" b="1" dirty="0" smtClean="0">
                <a:latin typeface="Times New Roman" pitchFamily="18" charset="0"/>
                <a:cs typeface="Times New Roman" pitchFamily="18" charset="0"/>
              </a:rPr>
              <a:t>Diagnosis and Treatment:</a:t>
            </a:r>
          </a:p>
          <a:p>
            <a:pPr>
              <a:buNone/>
            </a:pPr>
            <a:r>
              <a:rPr lang="en-US" sz="2800" b="1" dirty="0" smtClean="0">
                <a:latin typeface="Times New Roman" pitchFamily="18" charset="0"/>
                <a:cs typeface="Times New Roman" pitchFamily="18" charset="0"/>
              </a:rPr>
              <a:t>	Examination is done by eight features which are evaluated on the basis of three humors:</a:t>
            </a:r>
          </a:p>
          <a:p>
            <a:pPr marL="514350" indent="-514350">
              <a:buAutoNum type="arabicPeriod"/>
            </a:pPr>
            <a:r>
              <a:rPr lang="en-US" sz="2800" dirty="0" smtClean="0">
                <a:latin typeface="Times New Roman" pitchFamily="18" charset="0"/>
                <a:cs typeface="Times New Roman" pitchFamily="18" charset="0"/>
              </a:rPr>
              <a:t>Nadi Pariksha</a:t>
            </a:r>
          </a:p>
          <a:p>
            <a:pPr marL="514350" indent="-514350">
              <a:buAutoNum type="arabicPeriod"/>
            </a:pPr>
            <a:r>
              <a:rPr lang="en-US" sz="2800" dirty="0" smtClean="0">
                <a:latin typeface="Times New Roman" pitchFamily="18" charset="0"/>
                <a:cs typeface="Times New Roman" pitchFamily="18" charset="0"/>
              </a:rPr>
              <a:t>Urine Test</a:t>
            </a:r>
          </a:p>
          <a:p>
            <a:pPr marL="514350" indent="-514350">
              <a:buAutoNum type="arabicPeriod"/>
            </a:pPr>
            <a:r>
              <a:rPr lang="en-US" sz="2800" dirty="0" smtClean="0">
                <a:latin typeface="Times New Roman" pitchFamily="18" charset="0"/>
                <a:cs typeface="Times New Roman" pitchFamily="18" charset="0"/>
              </a:rPr>
              <a:t>Test of fecal matter</a:t>
            </a:r>
          </a:p>
          <a:p>
            <a:pPr marL="514350" indent="-514350">
              <a:buAutoNum type="arabicPeriod"/>
            </a:pPr>
            <a:r>
              <a:rPr lang="en-US" sz="2800" dirty="0" smtClean="0">
                <a:latin typeface="Times New Roman" pitchFamily="18" charset="0"/>
                <a:cs typeface="Times New Roman" pitchFamily="18" charset="0"/>
              </a:rPr>
              <a:t>Study of pallor of the Skin</a:t>
            </a:r>
          </a:p>
          <a:p>
            <a:pPr marL="514350" indent="-514350">
              <a:buAutoNum type="arabicPeriod"/>
            </a:pPr>
            <a:r>
              <a:rPr lang="en-US" sz="2800" dirty="0" smtClean="0">
                <a:latin typeface="Times New Roman" pitchFamily="18" charset="0"/>
                <a:cs typeface="Times New Roman" pitchFamily="18" charset="0"/>
              </a:rPr>
              <a:t>Examination of tongue</a:t>
            </a:r>
          </a:p>
          <a:p>
            <a:pPr marL="514350" indent="-514350">
              <a:buAutoNum type="arabicPeriod"/>
            </a:pPr>
            <a:r>
              <a:rPr lang="en-US" sz="2800" dirty="0" smtClean="0">
                <a:latin typeface="Times New Roman" pitchFamily="18" charset="0"/>
                <a:cs typeface="Times New Roman" pitchFamily="18" charset="0"/>
              </a:rPr>
              <a:t>Examination of eyes</a:t>
            </a:r>
          </a:p>
          <a:p>
            <a:pPr marL="514350" indent="-514350">
              <a:buAutoNum type="arabicPeriod"/>
            </a:pPr>
            <a:r>
              <a:rPr lang="en-US" sz="2800" dirty="0" smtClean="0">
                <a:latin typeface="Times New Roman" pitchFamily="18" charset="0"/>
                <a:cs typeface="Times New Roman" pitchFamily="18" charset="0"/>
              </a:rPr>
              <a:t>Examination of voice</a:t>
            </a:r>
          </a:p>
          <a:p>
            <a:pPr marL="514350" indent="-514350">
              <a:buAutoNum type="arabicPeriod"/>
            </a:pPr>
            <a:r>
              <a:rPr lang="en-US" sz="2800" dirty="0" smtClean="0">
                <a:latin typeface="Times New Roman" pitchFamily="18" charset="0"/>
                <a:cs typeface="Times New Roman" pitchFamily="18" charset="0"/>
              </a:rPr>
              <a:t>Feeling the patient</a:t>
            </a:r>
          </a:p>
          <a:p>
            <a:pPr marL="514350" indent="-514350">
              <a:buAutoNum type="arabicPeriod"/>
            </a:pPr>
            <a:endParaRPr lang="en-US" sz="2800" b="1" dirty="0" smtClean="0">
              <a:latin typeface="Times New Roman" pitchFamily="18" charset="0"/>
              <a:cs typeface="Times New Roman" pitchFamily="18" charset="0"/>
            </a:endParaRPr>
          </a:p>
          <a:p>
            <a:pPr>
              <a:buNone/>
            </a:pPr>
            <a:endParaRPr lang="en-US"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a:bodyPr>
          <a:lstStyle/>
          <a:p>
            <a:r>
              <a:rPr lang="en-US" b="1" dirty="0" smtClean="0">
                <a:latin typeface="Times New Roman" pitchFamily="18" charset="0"/>
                <a:cs typeface="Times New Roman" pitchFamily="18" charset="0"/>
              </a:rPr>
              <a:t>Treatment divided into three categories:</a:t>
            </a:r>
          </a:p>
          <a:p>
            <a:pPr marL="514350" indent="-514350">
              <a:buAutoNum type="arabicPeriod"/>
            </a:pPr>
            <a:r>
              <a:rPr lang="en-US" sz="2800" dirty="0" smtClean="0">
                <a:latin typeface="Times New Roman" pitchFamily="18" charset="0"/>
                <a:cs typeface="Times New Roman" pitchFamily="18" charset="0"/>
              </a:rPr>
              <a:t>Divine method </a:t>
            </a:r>
          </a:p>
          <a:p>
            <a:pPr marL="514350" indent="-514350">
              <a:buAutoNum type="arabicPeriod"/>
            </a:pPr>
            <a:r>
              <a:rPr lang="en-US" sz="2800" dirty="0" smtClean="0">
                <a:latin typeface="Times New Roman" pitchFamily="18" charset="0"/>
                <a:cs typeface="Times New Roman" pitchFamily="18" charset="0"/>
              </a:rPr>
              <a:t>Rational method</a:t>
            </a:r>
          </a:p>
          <a:p>
            <a:pPr marL="514350" indent="-514350">
              <a:buAutoNum type="arabicPeriod"/>
            </a:pPr>
            <a:r>
              <a:rPr lang="en-US" sz="2800" dirty="0" smtClean="0">
                <a:latin typeface="Times New Roman" pitchFamily="18" charset="0"/>
                <a:cs typeface="Times New Roman" pitchFamily="18" charset="0"/>
              </a:rPr>
              <a:t>Surgical method</a:t>
            </a:r>
          </a:p>
          <a:p>
            <a:pPr marL="514350" indent="-514350"/>
            <a:r>
              <a:rPr lang="en-US" b="1" dirty="0" smtClean="0">
                <a:latin typeface="Times New Roman" pitchFamily="18" charset="0"/>
                <a:cs typeface="Times New Roman" pitchFamily="18" charset="0"/>
              </a:rPr>
              <a:t>Drugs of siddha system is divided into three group:</a:t>
            </a:r>
          </a:p>
          <a:p>
            <a:pPr marL="514350" indent="-514350">
              <a:buAutoNum type="arabicPeriod"/>
            </a:pPr>
            <a:r>
              <a:rPr lang="en-US" sz="2800" i="1" dirty="0" smtClean="0">
                <a:latin typeface="Times New Roman" pitchFamily="18" charset="0"/>
                <a:cs typeface="Times New Roman" pitchFamily="18" charset="0"/>
              </a:rPr>
              <a:t>Thavarum</a:t>
            </a:r>
            <a:r>
              <a:rPr lang="en-US" sz="2800" dirty="0" smtClean="0">
                <a:latin typeface="Times New Roman" pitchFamily="18" charset="0"/>
                <a:cs typeface="Times New Roman" pitchFamily="18" charset="0"/>
              </a:rPr>
              <a:t> (herbal drugs)</a:t>
            </a:r>
          </a:p>
          <a:p>
            <a:pPr marL="514350" indent="-514350">
              <a:buAutoNum type="arabicPeriod"/>
            </a:pPr>
            <a:r>
              <a:rPr lang="en-US" sz="2800" i="1" dirty="0" err="1" smtClean="0">
                <a:latin typeface="Times New Roman" pitchFamily="18" charset="0"/>
                <a:cs typeface="Times New Roman" pitchFamily="18" charset="0"/>
              </a:rPr>
              <a:t>Thathu</a:t>
            </a:r>
            <a:r>
              <a:rPr lang="en-US" sz="2800" dirty="0" smtClean="0">
                <a:latin typeface="Times New Roman" pitchFamily="18" charset="0"/>
                <a:cs typeface="Times New Roman" pitchFamily="18" charset="0"/>
              </a:rPr>
              <a:t> (inorganic substances)</a:t>
            </a:r>
          </a:p>
          <a:p>
            <a:pPr marL="514350" indent="-514350">
              <a:buAutoNum type="arabicPeriod"/>
            </a:pPr>
            <a:r>
              <a:rPr lang="en-US" sz="2800" i="1" dirty="0" smtClean="0">
                <a:latin typeface="Times New Roman" pitchFamily="18" charset="0"/>
                <a:cs typeface="Times New Roman" pitchFamily="18" charset="0"/>
              </a:rPr>
              <a:t>Jangamam</a:t>
            </a:r>
            <a:r>
              <a:rPr lang="en-US" sz="2800" dirty="0" smtClean="0">
                <a:latin typeface="Times New Roman" pitchFamily="18" charset="0"/>
                <a:cs typeface="Times New Roman" pitchFamily="18" charset="0"/>
              </a:rPr>
              <a:t> (animal products)</a:t>
            </a:r>
          </a:p>
          <a:p>
            <a:pPr marL="514350" indent="-514350">
              <a:buNone/>
            </a:pPr>
            <a:r>
              <a:rPr lang="en-US" b="1" i="1" dirty="0" smtClean="0">
                <a:latin typeface="Times New Roman" pitchFamily="18" charset="0"/>
                <a:cs typeface="Times New Roman" pitchFamily="18" charset="0"/>
              </a:rPr>
              <a:t>Thavarum</a:t>
            </a:r>
            <a:r>
              <a:rPr lang="en-US" b="1" dirty="0" smtClean="0">
                <a:latin typeface="Times New Roman" pitchFamily="18" charset="0"/>
                <a:cs typeface="Times New Roman" pitchFamily="18" charset="0"/>
              </a:rPr>
              <a:t>:</a:t>
            </a:r>
          </a:p>
          <a:p>
            <a:pPr marL="514350" indent="-514350">
              <a:buFont typeface="Wingdings" pitchFamily="2" charset="2"/>
              <a:buChar char="Ø"/>
            </a:pPr>
            <a:r>
              <a:rPr lang="en-US" sz="2800" dirty="0" smtClean="0">
                <a:latin typeface="Times New Roman" pitchFamily="18" charset="0"/>
                <a:cs typeface="Times New Roman" pitchFamily="18" charset="0"/>
              </a:rPr>
              <a:t>Use herbs in preparation of medicine</a:t>
            </a:r>
          </a:p>
          <a:p>
            <a:pPr marL="514350" indent="-514350">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p:spPr>
        <p:txBody>
          <a:bodyPr/>
          <a:lstStyle/>
          <a:p>
            <a:pPr>
              <a:buNone/>
            </a:pPr>
            <a:r>
              <a:rPr lang="en-US" b="1" i="1" dirty="0" err="1" smtClean="0">
                <a:latin typeface="Times New Roman" pitchFamily="18" charset="0"/>
                <a:cs typeface="Times New Roman" pitchFamily="18" charset="0"/>
              </a:rPr>
              <a:t>Thathu</a:t>
            </a:r>
            <a:r>
              <a:rPr lang="en-US" b="1" dirty="0" smtClean="0">
                <a:latin typeface="Times New Roman" pitchFamily="18" charset="0"/>
                <a:cs typeface="Times New Roman" pitchFamily="18" charset="0"/>
              </a:rPr>
              <a:t>:</a:t>
            </a:r>
          </a:p>
          <a:p>
            <a:pPr>
              <a:buNone/>
            </a:pPr>
            <a:r>
              <a:rPr lang="en-US" b="1" dirty="0" smtClean="0">
                <a:latin typeface="Times New Roman" pitchFamily="18" charset="0"/>
                <a:cs typeface="Times New Roman" pitchFamily="18" charset="0"/>
              </a:rPr>
              <a:t>Classified as:</a:t>
            </a:r>
          </a:p>
          <a:p>
            <a:pPr>
              <a:buNone/>
            </a:pPr>
            <a:r>
              <a:rPr lang="en-US" sz="2800" dirty="0" smtClean="0">
                <a:latin typeface="Times New Roman" pitchFamily="18" charset="0"/>
                <a:cs typeface="Times New Roman" pitchFamily="18" charset="0"/>
              </a:rPr>
              <a:t>1. </a:t>
            </a:r>
            <a:r>
              <a:rPr lang="en-US" sz="2800" b="1" i="1" dirty="0" smtClean="0">
                <a:latin typeface="Times New Roman" pitchFamily="18" charset="0"/>
                <a:cs typeface="Times New Roman" pitchFamily="18" charset="0"/>
              </a:rPr>
              <a:t>Uppu</a:t>
            </a:r>
            <a:r>
              <a:rPr lang="en-US" sz="2800" dirty="0" smtClean="0">
                <a:latin typeface="Times New Roman" pitchFamily="18" charset="0"/>
                <a:cs typeface="Times New Roman" pitchFamily="18" charset="0"/>
              </a:rPr>
              <a:t>- water soluble inorganic substances that give out vapour when put on fire.</a:t>
            </a:r>
          </a:p>
          <a:p>
            <a:pPr>
              <a:buNone/>
            </a:pPr>
            <a:r>
              <a:rPr lang="en-US" sz="2800" dirty="0" smtClean="0">
                <a:latin typeface="Times New Roman" pitchFamily="18" charset="0"/>
                <a:cs typeface="Times New Roman" pitchFamily="18" charset="0"/>
              </a:rPr>
              <a:t>2. </a:t>
            </a:r>
            <a:r>
              <a:rPr lang="en-US" sz="2800" b="1" i="1" dirty="0" smtClean="0">
                <a:latin typeface="Times New Roman" pitchFamily="18" charset="0"/>
                <a:cs typeface="Times New Roman" pitchFamily="18" charset="0"/>
              </a:rPr>
              <a:t>Pashanam</a:t>
            </a:r>
            <a:r>
              <a:rPr lang="en-US" sz="2800" dirty="0" smtClean="0">
                <a:latin typeface="Times New Roman" pitchFamily="18" charset="0"/>
                <a:cs typeface="Times New Roman" pitchFamily="18" charset="0"/>
              </a:rPr>
              <a:t>- drugs not dissolve in water but melt when put on fire.</a:t>
            </a:r>
          </a:p>
          <a:p>
            <a:pPr>
              <a:buNone/>
            </a:pPr>
            <a:r>
              <a:rPr lang="en-US" sz="2800" dirty="0" smtClean="0">
                <a:latin typeface="Times New Roman" pitchFamily="18" charset="0"/>
                <a:cs typeface="Times New Roman" pitchFamily="18" charset="0"/>
              </a:rPr>
              <a:t>3. </a:t>
            </a:r>
            <a:r>
              <a:rPr lang="en-US" sz="2800" b="1" i="1" dirty="0" smtClean="0">
                <a:latin typeface="Times New Roman" pitchFamily="18" charset="0"/>
                <a:cs typeface="Times New Roman" pitchFamily="18" charset="0"/>
              </a:rPr>
              <a:t>Uparasam</a:t>
            </a:r>
            <a:r>
              <a:rPr lang="en-US" sz="2800" dirty="0" smtClean="0">
                <a:latin typeface="Times New Roman" pitchFamily="18" charset="0"/>
                <a:cs typeface="Times New Roman" pitchFamily="18" charset="0"/>
              </a:rPr>
              <a:t>- similar to pashanam but differ in action.</a:t>
            </a:r>
          </a:p>
          <a:p>
            <a:pPr>
              <a:buNone/>
            </a:pPr>
            <a:r>
              <a:rPr lang="en-US" sz="2800" dirty="0" smtClean="0">
                <a:latin typeface="Times New Roman" pitchFamily="18" charset="0"/>
                <a:cs typeface="Times New Roman" pitchFamily="18" charset="0"/>
              </a:rPr>
              <a:t>4. </a:t>
            </a:r>
            <a:r>
              <a:rPr lang="en-US" sz="2800" b="1" i="1" dirty="0" smtClean="0">
                <a:latin typeface="Times New Roman" pitchFamily="18" charset="0"/>
                <a:cs typeface="Times New Roman" pitchFamily="18" charset="0"/>
              </a:rPr>
              <a:t>Loham</a:t>
            </a:r>
            <a:r>
              <a:rPr lang="en-US" sz="2800" dirty="0" smtClean="0">
                <a:latin typeface="Times New Roman" pitchFamily="18" charset="0"/>
                <a:cs typeface="Times New Roman" pitchFamily="18" charset="0"/>
              </a:rPr>
              <a:t>- not dissolve in water but melt when put on fire.</a:t>
            </a:r>
          </a:p>
          <a:p>
            <a:pPr>
              <a:buNone/>
            </a:pPr>
            <a:r>
              <a:rPr lang="en-US" sz="2800" dirty="0" smtClean="0">
                <a:latin typeface="Times New Roman" pitchFamily="18" charset="0"/>
                <a:cs typeface="Times New Roman" pitchFamily="18" charset="0"/>
              </a:rPr>
              <a:t>5. </a:t>
            </a:r>
            <a:r>
              <a:rPr lang="en-US" sz="2800" b="1" i="1" dirty="0" smtClean="0">
                <a:latin typeface="Times New Roman" pitchFamily="18" charset="0"/>
                <a:cs typeface="Times New Roman" pitchFamily="18" charset="0"/>
              </a:rPr>
              <a:t>Rasam</a:t>
            </a:r>
            <a:r>
              <a:rPr lang="en-US" sz="2800" dirty="0" smtClean="0">
                <a:latin typeface="Times New Roman" pitchFamily="18" charset="0"/>
                <a:cs typeface="Times New Roman" pitchFamily="18" charset="0"/>
              </a:rPr>
              <a:t>- contains drugs which are not soft.</a:t>
            </a:r>
          </a:p>
          <a:p>
            <a:pPr>
              <a:buNone/>
            </a:pPr>
            <a:r>
              <a:rPr lang="en-US" sz="2800" dirty="0" smtClean="0">
                <a:latin typeface="Times New Roman" pitchFamily="18" charset="0"/>
                <a:cs typeface="Times New Roman" pitchFamily="18" charset="0"/>
              </a:rPr>
              <a:t>6. </a:t>
            </a:r>
            <a:r>
              <a:rPr lang="en-US" sz="2800" b="1" i="1" dirty="0" smtClean="0">
                <a:latin typeface="Times New Roman" pitchFamily="18" charset="0"/>
                <a:cs typeface="Times New Roman" pitchFamily="18" charset="0"/>
              </a:rPr>
              <a:t>Gandhagam</a:t>
            </a:r>
            <a:r>
              <a:rPr lang="en-US" sz="2800" dirty="0" smtClean="0">
                <a:latin typeface="Times New Roman" pitchFamily="18" charset="0"/>
                <a:cs typeface="Times New Roman" pitchFamily="18" charset="0"/>
              </a:rPr>
              <a:t>- drugs are insoluble in water.</a:t>
            </a:r>
          </a:p>
          <a:p>
            <a:pPr>
              <a:buNone/>
            </a:pPr>
            <a:endParaRPr lang="en-US"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lstStyle/>
          <a:p>
            <a:pPr>
              <a:buNone/>
            </a:pPr>
            <a:r>
              <a:rPr lang="en-US" b="1" i="1" dirty="0" smtClean="0">
                <a:latin typeface="Times New Roman" pitchFamily="18" charset="0"/>
                <a:cs typeface="Times New Roman" pitchFamily="18" charset="0"/>
              </a:rPr>
              <a:t>	Jangamam :</a:t>
            </a:r>
          </a:p>
          <a:p>
            <a:pPr>
              <a:buNone/>
            </a:pPr>
            <a:r>
              <a:rPr lang="en-US" sz="2800" dirty="0" smtClean="0">
                <a:latin typeface="Times New Roman" pitchFamily="18" charset="0"/>
                <a:cs typeface="Times New Roman" pitchFamily="18" charset="0"/>
              </a:rPr>
              <a:t>	Animal products used as medicine.</a:t>
            </a:r>
          </a:p>
          <a:p>
            <a:pPr>
              <a:buNone/>
            </a:pPr>
            <a:r>
              <a:rPr lang="en-US" sz="2800" dirty="0" smtClean="0">
                <a:latin typeface="Times New Roman" pitchFamily="18" charset="0"/>
                <a:cs typeface="Times New Roman" pitchFamily="18" charset="0"/>
              </a:rPr>
              <a:t>	Eg. Peranda bhasma (made of human skull bones or skull of dogs)</a:t>
            </a:r>
          </a:p>
          <a:p>
            <a:pPr>
              <a:buNone/>
            </a:pPr>
            <a:r>
              <a:rPr lang="en-US"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Drugs of siddha system are classified on the basis of five properties:</a:t>
            </a: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1. </a:t>
            </a:r>
            <a:r>
              <a:rPr lang="en-US" sz="2800" i="1" dirty="0" smtClean="0">
                <a:latin typeface="Times New Roman" pitchFamily="18" charset="0"/>
                <a:cs typeface="Times New Roman" pitchFamily="18" charset="0"/>
              </a:rPr>
              <a:t>Suvai</a:t>
            </a:r>
            <a:r>
              <a:rPr lang="en-US" sz="2800" dirty="0" smtClean="0">
                <a:latin typeface="Times New Roman" pitchFamily="18" charset="0"/>
                <a:cs typeface="Times New Roman" pitchFamily="18" charset="0"/>
              </a:rPr>
              <a:t> (taste) 	</a:t>
            </a: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2. </a:t>
            </a:r>
            <a:r>
              <a:rPr lang="en-US" sz="2800" i="1" dirty="0" smtClean="0">
                <a:latin typeface="Times New Roman" pitchFamily="18" charset="0"/>
                <a:cs typeface="Times New Roman" pitchFamily="18" charset="0"/>
              </a:rPr>
              <a:t>Guna</a:t>
            </a:r>
            <a:r>
              <a:rPr lang="en-US" sz="2800" dirty="0" smtClean="0">
                <a:latin typeface="Times New Roman" pitchFamily="18" charset="0"/>
                <a:cs typeface="Times New Roman" pitchFamily="18" charset="0"/>
              </a:rPr>
              <a:t> (character)</a:t>
            </a: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3. </a:t>
            </a:r>
            <a:r>
              <a:rPr lang="en-US" sz="2800" i="1" dirty="0" smtClean="0">
                <a:latin typeface="Times New Roman" pitchFamily="18" charset="0"/>
                <a:cs typeface="Times New Roman" pitchFamily="18" charset="0"/>
              </a:rPr>
              <a:t>Veerya</a:t>
            </a:r>
            <a:r>
              <a:rPr lang="en-US" sz="2800" dirty="0" smtClean="0">
                <a:latin typeface="Times New Roman" pitchFamily="18" charset="0"/>
                <a:cs typeface="Times New Roman" pitchFamily="18" charset="0"/>
              </a:rPr>
              <a:t> (potency)</a:t>
            </a: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4. </a:t>
            </a:r>
            <a:r>
              <a:rPr lang="en-US" sz="2800" i="1" dirty="0" smtClean="0">
                <a:latin typeface="Times New Roman" pitchFamily="18" charset="0"/>
                <a:cs typeface="Times New Roman" pitchFamily="18" charset="0"/>
              </a:rPr>
              <a:t>Pirivu</a:t>
            </a:r>
            <a:r>
              <a:rPr lang="en-US" sz="2800" dirty="0" smtClean="0">
                <a:latin typeface="Times New Roman" pitchFamily="18" charset="0"/>
                <a:cs typeface="Times New Roman" pitchFamily="18" charset="0"/>
              </a:rPr>
              <a:t> (class)</a:t>
            </a: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5. </a:t>
            </a:r>
            <a:r>
              <a:rPr lang="en-US" sz="2800" i="1" dirty="0" smtClean="0">
                <a:latin typeface="Times New Roman" pitchFamily="18" charset="0"/>
                <a:cs typeface="Times New Roman" pitchFamily="18" charset="0"/>
              </a:rPr>
              <a:t>Mahimai</a:t>
            </a:r>
            <a:r>
              <a:rPr lang="en-US" sz="2800" dirty="0" smtClean="0">
                <a:latin typeface="Times New Roman" pitchFamily="18" charset="0"/>
                <a:cs typeface="Times New Roman" pitchFamily="18" charset="0"/>
              </a:rPr>
              <a:t> (action)</a:t>
            </a:r>
            <a:endParaRPr lang="en-US"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00800"/>
          </a:xfrm>
        </p:spPr>
        <p:txBody>
          <a:bodyPr>
            <a:normAutofit/>
          </a:bodyPr>
          <a:lstStyle/>
          <a:p>
            <a:pPr>
              <a:buNone/>
            </a:pPr>
            <a:r>
              <a:rPr lang="en-US" sz="2800" b="1" dirty="0" smtClean="0">
                <a:latin typeface="Times New Roman" pitchFamily="18" charset="0"/>
                <a:cs typeface="Times New Roman" pitchFamily="18" charset="0"/>
              </a:rPr>
              <a:t>	According to mode of application medicine are divided into two class:</a:t>
            </a:r>
          </a:p>
          <a:p>
            <a:pPr>
              <a:buNone/>
            </a:pPr>
            <a:r>
              <a:rPr lang="en-US" sz="2800" b="1" dirty="0" smtClean="0">
                <a:latin typeface="Times New Roman" pitchFamily="18" charset="0"/>
                <a:cs typeface="Times New Roman" pitchFamily="18" charset="0"/>
              </a:rPr>
              <a:t>	1.Internal medicine:</a:t>
            </a: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used through oral route and further classified into 32 categories based on their form, method of preparation, shelf life, etc.</a:t>
            </a:r>
          </a:p>
          <a:p>
            <a:pPr>
              <a:buNone/>
            </a:pPr>
            <a:r>
              <a:rPr lang="en-US" sz="2800" b="1" dirty="0" smtClean="0">
                <a:latin typeface="Times New Roman" pitchFamily="18" charset="0"/>
                <a:cs typeface="Times New Roman" pitchFamily="18" charset="0"/>
              </a:rPr>
              <a:t>	2. External medicine: </a:t>
            </a: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contains applications like- nasal, eye and ear drops and also certain producers like leech application.</a:t>
            </a:r>
            <a:endParaRPr lang="en-US"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686800" cy="6463308"/>
          </a:xfrm>
          <a:prstGeom prst="rect">
            <a:avLst/>
          </a:prstGeom>
        </p:spPr>
        <p:txBody>
          <a:bodyPr wrap="square">
            <a:spAutoFit/>
          </a:bodyPr>
          <a:lstStyle/>
          <a:p>
            <a:pPr algn="ctr">
              <a:lnSpc>
                <a:spcPct val="150000"/>
              </a:lnSpc>
            </a:pPr>
            <a:r>
              <a:rPr lang="en-US" sz="3600" b="1" dirty="0" smtClean="0">
                <a:latin typeface="Times New Roman" pitchFamily="18" charset="0"/>
                <a:cs typeface="Times New Roman" pitchFamily="18" charset="0"/>
              </a:rPr>
              <a:t>Homoeopathy</a:t>
            </a:r>
          </a:p>
          <a:p>
            <a:pPr algn="just">
              <a:lnSpc>
                <a:spcPct val="150000"/>
              </a:lnSpc>
            </a:pP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The Physicians from the time of Hippocrates (around 400 B.C.) have observed that certain substances could produce symptoms of a disease in healthy people similar to those of people suffering from the disease.</a:t>
            </a:r>
          </a:p>
          <a:p>
            <a:pPr algn="just">
              <a:lnSpc>
                <a:spcPct val="150000"/>
              </a:lnSpc>
            </a:pPr>
            <a:r>
              <a:rPr lang="en-US" sz="2400" dirty="0" smtClean="0">
                <a:latin typeface="Times New Roman" pitchFamily="18" charset="0"/>
                <a:cs typeface="Times New Roman" pitchFamily="18" charset="0"/>
              </a:rPr>
              <a:t>• Dr. Christian Friedrich Samuel Hahnemann, a German physician, scientifically examined this phenomenon and codified the fundamental principles of Homoeopathy.</a:t>
            </a:r>
          </a:p>
          <a:p>
            <a:pPr algn="just">
              <a:lnSpc>
                <a:spcPct val="150000"/>
              </a:lnSpc>
            </a:pPr>
            <a:r>
              <a:rPr lang="en-US" sz="2400" dirty="0" smtClean="0">
                <a:latin typeface="Times New Roman" pitchFamily="18" charset="0"/>
                <a:cs typeface="Times New Roman" pitchFamily="18" charset="0"/>
              </a:rPr>
              <a:t>• Homoeopathy was brought into India around 1810 A.D. by European missionaries and received official recognition in 1948 by the Parliament.</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5011949"/>
          </a:xfrm>
          <a:prstGeom prst="rect">
            <a:avLst/>
          </a:prstGeom>
        </p:spPr>
        <p:txBody>
          <a:bodyPr wrap="square">
            <a:spAutoFit/>
          </a:bodyPr>
          <a:lstStyle/>
          <a:p>
            <a:pPr algn="just">
              <a:lnSpc>
                <a:spcPct val="150000"/>
              </a:lnSpc>
              <a:buFont typeface="Arial" pitchFamily="34" charset="0"/>
              <a:buChar char="•"/>
            </a:pPr>
            <a:r>
              <a:rPr lang="en-US" sz="2400" b="1" dirty="0" smtClean="0">
                <a:latin typeface="Times New Roman" pitchFamily="18" charset="0"/>
                <a:cs typeface="Times New Roman" pitchFamily="18" charset="0"/>
              </a:rPr>
              <a:t> First principle of Homoeopathy ‘Similia Similibus Curentur’- </a:t>
            </a:r>
            <a:r>
              <a:rPr lang="en-US" sz="2400" dirty="0" smtClean="0">
                <a:latin typeface="Times New Roman" pitchFamily="18" charset="0"/>
                <a:cs typeface="Times New Roman" pitchFamily="18" charset="0"/>
              </a:rPr>
              <a:t>a medicine which could induce a set of symptoms in healthy human beings would be capable of curing a similar set of symptoms in human beings actually suffering from the disease.</a:t>
            </a:r>
          </a:p>
          <a:p>
            <a:pPr algn="just">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Second principle of ‘Single Medicine’</a:t>
            </a:r>
            <a:r>
              <a:rPr lang="en-US" sz="2400"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Single medicine should be administered at a time to a particular patient during the treatment.</a:t>
            </a:r>
          </a:p>
          <a:p>
            <a:pPr algn="just">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Third principle of ‘Minimum Dose’ </a:t>
            </a:r>
            <a:r>
              <a:rPr lang="en-US" sz="2400" dirty="0" smtClean="0">
                <a:latin typeface="Times New Roman" pitchFamily="18" charset="0"/>
                <a:cs typeface="Times New Roman" pitchFamily="18" charset="0"/>
              </a:rPr>
              <a:t>- bare minimum dose of a drug which would induce a curative action without any adverse effect should be administered.</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5078313"/>
          </a:xfrm>
          <a:prstGeom prst="rect">
            <a:avLst/>
          </a:prstGeom>
        </p:spPr>
        <p:txBody>
          <a:bodyPr wrap="square">
            <a:spAutoFit/>
          </a:bodyPr>
          <a:lstStyle/>
          <a:p>
            <a:pPr algn="just">
              <a:lnSpc>
                <a:spcPct val="150000"/>
              </a:lnSpc>
            </a:pPr>
            <a:r>
              <a:rPr lang="en-US" sz="2400" dirty="0" smtClean="0">
                <a:latin typeface="Times New Roman" pitchFamily="18" charset="0"/>
                <a:cs typeface="Times New Roman" pitchFamily="18" charset="0"/>
              </a:rPr>
              <a:t>• Homoeopathy is based on the assumption that the causation of a disease mainly depends upon the susceptibility or proneness of an individual to the incidence of the particular disease in addition to the action of external agents like bacteria, viruses, etc.</a:t>
            </a:r>
          </a:p>
          <a:p>
            <a:pPr algn="just">
              <a:lnSpc>
                <a:spcPct val="150000"/>
              </a:lnSpc>
            </a:pPr>
            <a:r>
              <a:rPr lang="en-US" sz="2400" dirty="0" smtClean="0">
                <a:latin typeface="Times New Roman" pitchFamily="18" charset="0"/>
                <a:cs typeface="Times New Roman" pitchFamily="18" charset="0"/>
              </a:rPr>
              <a:t>• Homoeopathic medicines are prepared mainly from natural substances such as plant products, minerals and from animal sources.</a:t>
            </a:r>
          </a:p>
          <a:p>
            <a:pPr algn="just">
              <a:lnSpc>
                <a:spcPct val="150000"/>
              </a:lnSpc>
            </a:pPr>
            <a:r>
              <a:rPr lang="en-US" sz="2400" dirty="0" smtClean="0">
                <a:latin typeface="Times New Roman" pitchFamily="18" charset="0"/>
                <a:cs typeface="Times New Roman" pitchFamily="18" charset="0"/>
              </a:rPr>
              <a:t>• Homoeopathy has its own areas of strength in therapeutics and it is particularly useful in treatment for allergies, autoimmune disorders and viral infections.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3903954"/>
          </a:xfrm>
          <a:prstGeom prst="rect">
            <a:avLst/>
          </a:prstGeom>
        </p:spPr>
        <p:txBody>
          <a:bodyPr wrap="square">
            <a:spAutoFit/>
          </a:bodyPr>
          <a:lstStyle/>
          <a:p>
            <a:pPr algn="just">
              <a:lnSpc>
                <a:spcPct val="150000"/>
              </a:lnSpc>
            </a:pPr>
            <a:r>
              <a:rPr lang="en-US" sz="2400" dirty="0" smtClean="0">
                <a:latin typeface="Times New Roman" pitchFamily="18" charset="0"/>
                <a:cs typeface="Times New Roman" pitchFamily="18" charset="0"/>
              </a:rPr>
              <a:t>• Many surgical, gynaecological and obstetrical and paediatric conditions and ailments affecting the eyes, nose, ear, teeth, skin, sexual organs etc. are amenable to homoeopathic treatment.</a:t>
            </a:r>
          </a:p>
          <a:p>
            <a:pPr algn="just">
              <a:lnSpc>
                <a:spcPct val="150000"/>
              </a:lnSpc>
            </a:pPr>
            <a:r>
              <a:rPr lang="en-US" sz="2400" dirty="0" smtClean="0">
                <a:latin typeface="Times New Roman" pitchFamily="18" charset="0"/>
                <a:cs typeface="Times New Roman" pitchFamily="18" charset="0"/>
              </a:rPr>
              <a:t>• Behavioral disorders, neurological problems and metabolic diseases can also be successfully treated by Homoeopathy.</a:t>
            </a:r>
          </a:p>
          <a:p>
            <a:pPr algn="just">
              <a:lnSpc>
                <a:spcPct val="150000"/>
              </a:lnSpc>
            </a:pPr>
            <a:r>
              <a:rPr lang="en-US" sz="2400" dirty="0" smtClean="0">
                <a:latin typeface="Times New Roman" pitchFamily="18" charset="0"/>
                <a:cs typeface="Times New Roman" pitchFamily="18" charset="0"/>
              </a:rPr>
              <a:t>• Apart from the curative aspects, Homoeopathic medicines are also used in preventive and promotive health care.</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763000" cy="4524315"/>
          </a:xfrm>
          <a:prstGeom prst="rect">
            <a:avLst/>
          </a:prstGeom>
        </p:spPr>
        <p:txBody>
          <a:bodyPr wrap="square">
            <a:spAutoFit/>
          </a:bodyPr>
          <a:lstStyle/>
          <a:p>
            <a:pPr algn="just">
              <a:lnSpc>
                <a:spcPct val="150000"/>
              </a:lnSpc>
            </a:pPr>
            <a:r>
              <a:rPr lang="en-US" sz="2400" b="1" dirty="0" smtClean="0">
                <a:latin typeface="Times New Roman" pitchFamily="18" charset="0"/>
                <a:cs typeface="Times New Roman" pitchFamily="18" charset="0"/>
              </a:rPr>
              <a:t>system is based on the following three Principle Energies –</a:t>
            </a:r>
          </a:p>
          <a:p>
            <a:pPr algn="just">
              <a:lnSpc>
                <a:spcPct val="150000"/>
              </a:lnSpc>
            </a:pPr>
            <a:r>
              <a:rPr lang="en-US" sz="2400" dirty="0" smtClean="0">
                <a:latin typeface="Times New Roman" pitchFamily="18" charset="0"/>
                <a:cs typeface="Times New Roman" pitchFamily="18" charset="0"/>
              </a:rPr>
              <a:t>o Lung (wind)</a:t>
            </a:r>
          </a:p>
          <a:p>
            <a:pPr algn="just">
              <a:lnSpc>
                <a:spcPct val="150000"/>
              </a:lnSpc>
            </a:pPr>
            <a:r>
              <a:rPr lang="en-US" sz="2400" dirty="0" smtClean="0">
                <a:latin typeface="Times New Roman" pitchFamily="18" charset="0"/>
                <a:cs typeface="Times New Roman" pitchFamily="18" charset="0"/>
              </a:rPr>
              <a:t>o manifests the nature of Air element.</a:t>
            </a:r>
          </a:p>
          <a:p>
            <a:pPr algn="just">
              <a:lnSpc>
                <a:spcPct val="150000"/>
              </a:lnSpc>
            </a:pPr>
            <a:r>
              <a:rPr lang="en-US" sz="2400" dirty="0" smtClean="0">
                <a:latin typeface="Times New Roman" pitchFamily="18" charset="0"/>
                <a:cs typeface="Times New Roman" pitchFamily="18" charset="0"/>
              </a:rPr>
              <a:t>o It is characterised as rough, light, cold, subtle, hard and mobile.</a:t>
            </a:r>
          </a:p>
          <a:p>
            <a:pPr algn="just">
              <a:lnSpc>
                <a:spcPct val="150000"/>
              </a:lnSpc>
            </a:pPr>
            <a:r>
              <a:rPr lang="en-US" sz="2400" dirty="0" smtClean="0">
                <a:latin typeface="Times New Roman" pitchFamily="18" charset="0"/>
                <a:cs typeface="Times New Roman" pitchFamily="18" charset="0"/>
              </a:rPr>
              <a:t>o It is responsible for the physical and mental activities, respiration, expulsion of urine, faces, foetus, menstruation, spitting, burping, speech, gives clarity to sense organs, sustains life by means of acting as a medium between mind and body.</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3600986"/>
          </a:xfrm>
          <a:prstGeom prst="rect">
            <a:avLst/>
          </a:prstGeom>
        </p:spPr>
        <p:txBody>
          <a:bodyPr wrap="square">
            <a:spAutoFit/>
          </a:bodyPr>
          <a:lstStyle/>
          <a:p>
            <a:pPr>
              <a:lnSpc>
                <a:spcPct val="150000"/>
              </a:lnSpc>
            </a:pPr>
            <a:r>
              <a:rPr lang="en-US" sz="3200" b="1" dirty="0" smtClean="0">
                <a:latin typeface="Times New Roman" pitchFamily="18" charset="0"/>
                <a:cs typeface="Times New Roman" pitchFamily="18" charset="0"/>
              </a:rPr>
              <a:t>mKhris-pa (Bile)</a:t>
            </a:r>
          </a:p>
          <a:p>
            <a:pPr algn="just">
              <a:lnSpc>
                <a:spcPct val="150000"/>
              </a:lnSpc>
            </a:pPr>
            <a:r>
              <a:rPr lang="en-US" sz="2400" dirty="0" smtClean="0">
                <a:latin typeface="Times New Roman" pitchFamily="18" charset="0"/>
                <a:cs typeface="Times New Roman" pitchFamily="18" charset="0"/>
              </a:rPr>
              <a:t>o Basically it has the nature of fire. It is characterised as oily, sharp, hot, light, fetid, purgative and fluidity.</a:t>
            </a:r>
          </a:p>
          <a:p>
            <a:pPr algn="just">
              <a:lnSpc>
                <a:spcPct val="150000"/>
              </a:lnSpc>
            </a:pPr>
            <a:r>
              <a:rPr lang="en-US" sz="2400" dirty="0" smtClean="0">
                <a:latin typeface="Times New Roman" pitchFamily="18" charset="0"/>
                <a:cs typeface="Times New Roman" pitchFamily="18" charset="0"/>
              </a:rPr>
              <a:t>o mKhris-pa is responsible for hunger, thirst, digestion and assimilation, maintains body heat, gives lustre to body complexion and provides courage and determination.</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763000" cy="3508653"/>
          </a:xfrm>
          <a:prstGeom prst="rect">
            <a:avLst/>
          </a:prstGeom>
        </p:spPr>
        <p:txBody>
          <a:bodyPr wrap="square">
            <a:spAutoFit/>
          </a:bodyPr>
          <a:lstStyle/>
          <a:p>
            <a:pPr algn="just">
              <a:lnSpc>
                <a:spcPct val="150000"/>
              </a:lnSpc>
            </a:pPr>
            <a:r>
              <a:rPr lang="en-US" sz="2800" b="1" dirty="0" smtClean="0">
                <a:latin typeface="Times New Roman" pitchFamily="18" charset="0"/>
                <a:cs typeface="Times New Roman" pitchFamily="18" charset="0"/>
              </a:rPr>
              <a:t>Bad-</a:t>
            </a:r>
            <a:r>
              <a:rPr lang="en-US" sz="2800" b="1" dirty="0" err="1" smtClean="0">
                <a:latin typeface="Times New Roman" pitchFamily="18" charset="0"/>
                <a:cs typeface="Times New Roman" pitchFamily="18" charset="0"/>
              </a:rPr>
              <a:t>kan</a:t>
            </a:r>
            <a:r>
              <a:rPr lang="en-US" sz="2800" b="1" dirty="0" smtClean="0">
                <a:latin typeface="Times New Roman" pitchFamily="18" charset="0"/>
                <a:cs typeface="Times New Roman" pitchFamily="18" charset="0"/>
              </a:rPr>
              <a:t> (Phlegm)</a:t>
            </a:r>
          </a:p>
          <a:p>
            <a:pPr algn="just">
              <a:lnSpc>
                <a:spcPct val="150000"/>
              </a:lnSpc>
            </a:pPr>
            <a:r>
              <a:rPr lang="en-US" sz="2400" dirty="0" smtClean="0">
                <a:latin typeface="Times New Roman" pitchFamily="18" charset="0"/>
                <a:cs typeface="Times New Roman" pitchFamily="18" charset="0"/>
              </a:rPr>
              <a:t>o It is cold in nature and is characterized as oily, cool, heavy, blunt, smooth, firm and sticky.</a:t>
            </a:r>
          </a:p>
          <a:p>
            <a:pPr algn="just">
              <a:lnSpc>
                <a:spcPct val="150000"/>
              </a:lnSpc>
            </a:pPr>
            <a:r>
              <a:rPr lang="en-US" sz="2400" dirty="0" smtClean="0">
                <a:latin typeface="Times New Roman" pitchFamily="18" charset="0"/>
                <a:cs typeface="Times New Roman" pitchFamily="18" charset="0"/>
              </a:rPr>
              <a:t>o Bad-</a:t>
            </a:r>
            <a:r>
              <a:rPr lang="en-US" sz="2400" dirty="0" err="1" smtClean="0">
                <a:latin typeface="Times New Roman" pitchFamily="18" charset="0"/>
                <a:cs typeface="Times New Roman" pitchFamily="18" charset="0"/>
              </a:rPr>
              <a:t>kan</a:t>
            </a:r>
            <a:r>
              <a:rPr lang="en-US" sz="2400" dirty="0" smtClean="0">
                <a:latin typeface="Times New Roman" pitchFamily="18" charset="0"/>
                <a:cs typeface="Times New Roman" pitchFamily="18" charset="0"/>
              </a:rPr>
              <a:t> is responsible for firmness of the body, stability of mind, induces sleep, connects joints, generates tolerance and lubricates the body.</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839200" cy="5078313"/>
          </a:xfrm>
          <a:prstGeom prst="rect">
            <a:avLst/>
          </a:prstGeom>
        </p:spPr>
        <p:txBody>
          <a:bodyPr wrap="square">
            <a:spAutoFit/>
          </a:bodyPr>
          <a:lstStyle/>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The diagnostic techniques include:</a:t>
            </a:r>
          </a:p>
          <a:p>
            <a:pPr>
              <a:lnSpc>
                <a:spcPct val="150000"/>
              </a:lnSpc>
            </a:pPr>
            <a:r>
              <a:rPr lang="en-US" sz="2400" dirty="0" smtClean="0">
                <a:latin typeface="Times New Roman" pitchFamily="18" charset="0"/>
                <a:cs typeface="Times New Roman" pitchFamily="18" charset="0"/>
              </a:rPr>
              <a:t>o visual observation (tongue &amp; urine analysis),</a:t>
            </a:r>
          </a:p>
          <a:p>
            <a:pPr>
              <a:lnSpc>
                <a:spcPct val="150000"/>
              </a:lnSpc>
            </a:pPr>
            <a:r>
              <a:rPr lang="en-US" sz="2400" dirty="0" smtClean="0">
                <a:latin typeface="Times New Roman" pitchFamily="18" charset="0"/>
                <a:cs typeface="Times New Roman" pitchFamily="18" charset="0"/>
              </a:rPr>
              <a:t>o touch (pulse, temp., smoothness etc.) and</a:t>
            </a:r>
          </a:p>
          <a:p>
            <a:pPr>
              <a:lnSpc>
                <a:spcPct val="150000"/>
              </a:lnSpc>
            </a:pPr>
            <a:r>
              <a:rPr lang="en-US" sz="2400" dirty="0" smtClean="0">
                <a:latin typeface="Times New Roman" pitchFamily="18" charset="0"/>
                <a:cs typeface="Times New Roman" pitchFamily="18" charset="0"/>
              </a:rPr>
              <a:t>o interrogation.</a:t>
            </a:r>
          </a:p>
          <a:p>
            <a:pPr>
              <a:lnSpc>
                <a:spcPct val="150000"/>
              </a:lnSpc>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The treatment has 4 major sections: </a:t>
            </a:r>
          </a:p>
          <a:p>
            <a:pPr>
              <a:lnSpc>
                <a:spcPct val="150000"/>
              </a:lnSpc>
            </a:pPr>
            <a:r>
              <a:rPr lang="en-US" sz="2400" dirty="0" smtClean="0">
                <a:latin typeface="Times New Roman" pitchFamily="18" charset="0"/>
                <a:cs typeface="Times New Roman" pitchFamily="18" charset="0"/>
              </a:rPr>
              <a:t>o diet,</a:t>
            </a:r>
          </a:p>
          <a:p>
            <a:pPr>
              <a:lnSpc>
                <a:spcPct val="150000"/>
              </a:lnSpc>
            </a:pPr>
            <a:r>
              <a:rPr lang="en-US" sz="2400" dirty="0" smtClean="0">
                <a:latin typeface="Times New Roman" pitchFamily="18" charset="0"/>
                <a:cs typeface="Times New Roman" pitchFamily="18" charset="0"/>
              </a:rPr>
              <a:t>o behavior,</a:t>
            </a:r>
          </a:p>
          <a:p>
            <a:pPr>
              <a:lnSpc>
                <a:spcPct val="150000"/>
              </a:lnSpc>
            </a:pPr>
            <a:r>
              <a:rPr lang="en-US" sz="2400" dirty="0" smtClean="0">
                <a:latin typeface="Times New Roman" pitchFamily="18" charset="0"/>
                <a:cs typeface="Times New Roman" pitchFamily="18" charset="0"/>
              </a:rPr>
              <a:t>o medicine &amp;</a:t>
            </a:r>
          </a:p>
          <a:p>
            <a:pPr>
              <a:lnSpc>
                <a:spcPct val="150000"/>
              </a:lnSpc>
            </a:pPr>
            <a:r>
              <a:rPr lang="en-US" sz="2400" dirty="0" smtClean="0">
                <a:latin typeface="Times New Roman" pitchFamily="18" charset="0"/>
                <a:cs typeface="Times New Roman" pitchFamily="18" charset="0"/>
              </a:rPr>
              <a:t>o accessory/ external therapies.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534400" cy="3349956"/>
          </a:xfrm>
          <a:prstGeom prst="rect">
            <a:avLst/>
          </a:prstGeom>
        </p:spPr>
        <p:txBody>
          <a:bodyPr wrap="square">
            <a:spAutoFit/>
          </a:bodyPr>
          <a:lstStyle/>
          <a:p>
            <a:pPr algn="just">
              <a:lnSpc>
                <a:spcPct val="150000"/>
              </a:lnSpc>
            </a:pPr>
            <a:r>
              <a:rPr lang="en-US" sz="2400" dirty="0" smtClean="0">
                <a:latin typeface="Times New Roman" pitchFamily="18" charset="0"/>
                <a:cs typeface="Times New Roman" pitchFamily="18" charset="0"/>
              </a:rPr>
              <a:t>• Minor ailments can be treated with proper regulation of diet &amp; behavior only.</a:t>
            </a:r>
          </a:p>
          <a:p>
            <a:pPr algn="just">
              <a:lnSpc>
                <a:spcPct val="150000"/>
              </a:lnSpc>
            </a:pPr>
            <a:r>
              <a:rPr lang="en-US" sz="2400" dirty="0" smtClean="0">
                <a:latin typeface="Times New Roman" pitchFamily="18" charset="0"/>
                <a:cs typeface="Times New Roman" pitchFamily="18" charset="0"/>
              </a:rPr>
              <a:t>• A patient with medium state of condition can be treated with medicine like decoction, powder, pills, purgatives, emetics etc.</a:t>
            </a:r>
          </a:p>
          <a:p>
            <a:pPr algn="just">
              <a:lnSpc>
                <a:spcPct val="150000"/>
              </a:lnSpc>
            </a:pPr>
            <a:r>
              <a:rPr lang="en-US" sz="2400" dirty="0" smtClean="0">
                <a:latin typeface="Times New Roman" pitchFamily="18" charset="0"/>
                <a:cs typeface="Times New Roman" pitchFamily="18" charset="0"/>
              </a:rPr>
              <a:t>• In advanced stage diseases can be cured by application of accessory/ external therapies like venesection, massage, surgery etc.</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5473005"/>
            <a:ext cx="6400800" cy="1384995"/>
          </a:xfrm>
          <a:prstGeom prst="rect">
            <a:avLst/>
          </a:prstGeom>
        </p:spPr>
        <p:txBody>
          <a:bodyPr wrap="square">
            <a:spAutoFit/>
          </a:bodyPr>
          <a:lstStyle/>
          <a:p>
            <a:pPr algn="ctr">
              <a:buNone/>
              <a:defRPr/>
            </a:pPr>
            <a:r>
              <a:rPr lang="en-US" sz="2000" b="1" dirty="0" smtClean="0">
                <a:latin typeface="Times New Roman" pitchFamily="18" charset="0"/>
                <a:cs typeface="Times New Roman" pitchFamily="18" charset="0"/>
              </a:rPr>
              <a:t>Mrs. Bharati M. Sonawane</a:t>
            </a:r>
          </a:p>
          <a:p>
            <a:pPr algn="ctr">
              <a:buNone/>
              <a:defRPr/>
            </a:pPr>
            <a:r>
              <a:rPr lang="en-US" sz="2000" b="1" dirty="0" smtClean="0">
                <a:latin typeface="Times New Roman" pitchFamily="18" charset="0"/>
                <a:cs typeface="Times New Roman" pitchFamily="18" charset="0"/>
              </a:rPr>
              <a:t>Department of Pharmacognosy</a:t>
            </a:r>
          </a:p>
          <a:p>
            <a:pPr algn="ctr">
              <a:buNone/>
              <a:defRPr/>
            </a:pPr>
            <a:r>
              <a:rPr lang="en-US" sz="2000" b="1" dirty="0" smtClean="0">
                <a:latin typeface="Times New Roman" pitchFamily="18" charset="0"/>
                <a:cs typeface="Times New Roman" pitchFamily="18" charset="0"/>
              </a:rPr>
              <a:t>Loknete Dr. J. D. Pawar College of Pharmacy, Manur. Kalwan</a:t>
            </a:r>
            <a:r>
              <a:rPr lang="en-US" sz="2400" b="1" dirty="0" smtClean="0">
                <a:latin typeface="Times New Roman" pitchFamily="18" charset="0"/>
                <a:cs typeface="Times New Roman" pitchFamily="18" charset="0"/>
              </a:rPr>
              <a:t>.</a:t>
            </a:r>
            <a:endParaRPr lang="en-IN" sz="2400" b="1" dirty="0" smtClean="0">
              <a:latin typeface="Times New Roman" pitchFamily="18" charset="0"/>
              <a:cs typeface="Times New Roman" pitchFamily="18" charset="0"/>
            </a:endParaRPr>
          </a:p>
        </p:txBody>
      </p:sp>
      <p:sp>
        <p:nvSpPr>
          <p:cNvPr id="4" name="Rectangle 3"/>
          <p:cNvSpPr/>
          <p:nvPr/>
        </p:nvSpPr>
        <p:spPr>
          <a:xfrm>
            <a:off x="152400" y="152400"/>
            <a:ext cx="8686800" cy="1323439"/>
          </a:xfrm>
          <a:prstGeom prst="rect">
            <a:avLst/>
          </a:prstGeom>
        </p:spPr>
        <p:txBody>
          <a:bodyPr wrap="square">
            <a:spAutoFit/>
          </a:bodyPr>
          <a:lstStyle/>
          <a:p>
            <a:pPr algn="ctr"/>
            <a:r>
              <a:rPr lang="en-US" sz="4000" b="1" dirty="0" smtClean="0">
                <a:solidFill>
                  <a:srgbClr val="FF0000"/>
                </a:solidFill>
                <a:latin typeface="Lucida Calligraphy" pitchFamily="66" charset="0"/>
                <a:cs typeface="Andalus" pitchFamily="18" charset="-78"/>
              </a:rPr>
              <a:t>TRADITIONAL SYSTEM OF MEDICINE</a:t>
            </a:r>
            <a:endParaRPr lang="en-US" sz="4000" b="1" dirty="0">
              <a:solidFill>
                <a:srgbClr val="FF0000"/>
              </a:solidFill>
              <a:latin typeface="Lucida Calligraphy" pitchFamily="66" charset="0"/>
              <a:cs typeface="Andalus" pitchFamily="18" charset="-78"/>
            </a:endParaRPr>
          </a:p>
        </p:txBody>
      </p:sp>
      <p:pic>
        <p:nvPicPr>
          <p:cNvPr id="1026" name="Picture 2"/>
          <p:cNvPicPr>
            <a:picLocks noChangeAspect="1" noChangeArrowheads="1"/>
          </p:cNvPicPr>
          <p:nvPr/>
        </p:nvPicPr>
        <p:blipFill>
          <a:blip r:embed="rId2"/>
          <a:srcRect/>
          <a:stretch>
            <a:fillRect/>
          </a:stretch>
        </p:blipFill>
        <p:spPr bwMode="auto">
          <a:xfrm>
            <a:off x="3619500" y="1524000"/>
            <a:ext cx="1905000" cy="3657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5715000" y="3352800"/>
            <a:ext cx="2895600" cy="1828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762000" y="3581400"/>
            <a:ext cx="1905000" cy="24384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6400800" y="838200"/>
            <a:ext cx="2162175" cy="2352675"/>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a:srcRect/>
          <a:stretch>
            <a:fillRect/>
          </a:stretch>
        </p:blipFill>
        <p:spPr bwMode="auto">
          <a:xfrm>
            <a:off x="762000" y="1371600"/>
            <a:ext cx="2590800"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lgn="ctr">
              <a:buNone/>
            </a:pPr>
            <a:r>
              <a:rPr lang="en-US" sz="7200" b="1" dirty="0" smtClean="0">
                <a:solidFill>
                  <a:schemeClr val="accent1">
                    <a:lumMod val="75000"/>
                  </a:schemeClr>
                </a:solidFill>
                <a:latin typeface="Vijaya" pitchFamily="34" charset="0"/>
                <a:cs typeface="Vijaya" pitchFamily="34" charset="0"/>
              </a:rPr>
              <a:t>Ayurvedic dosage forms</a:t>
            </a:r>
            <a:endParaRPr lang="en-US" sz="7200" b="1" dirty="0">
              <a:solidFill>
                <a:schemeClr val="accent1">
                  <a:lumMod val="75000"/>
                </a:schemeClr>
              </a:solidFill>
              <a:latin typeface="Vijaya" pitchFamily="34" charset="0"/>
              <a:cs typeface="Vijaya" pitchFamily="34" charset="0"/>
            </a:endParaRPr>
          </a:p>
        </p:txBody>
      </p:sp>
      <p:pic>
        <p:nvPicPr>
          <p:cNvPr id="1026" name="Picture 2" descr="d:\Users\admin\Desktop\NDT PPT\TSM\ayurvedic-medicines1.jpg"/>
          <p:cNvPicPr>
            <a:picLocks noChangeAspect="1" noChangeArrowheads="1"/>
          </p:cNvPicPr>
          <p:nvPr/>
        </p:nvPicPr>
        <p:blipFill>
          <a:blip r:embed="rId2"/>
          <a:srcRect/>
          <a:stretch>
            <a:fillRect/>
          </a:stretch>
        </p:blipFill>
        <p:spPr bwMode="auto">
          <a:xfrm>
            <a:off x="685800" y="1143000"/>
            <a:ext cx="7622721" cy="57150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Users\admin\Desktop\NDT PPT\TSM\SLIDES\New folder\03-b-preparation-and-standardization-of-ayurvedic-formulation-2-638.jpg"/>
          <p:cNvPicPr>
            <a:picLocks noChangeAspect="1" noChangeArrowheads="1"/>
          </p:cNvPicPr>
          <p:nvPr/>
        </p:nvPicPr>
        <p:blipFill>
          <a:blip r:embed="rId2"/>
          <a:srcRect/>
          <a:stretch>
            <a:fillRect/>
          </a:stretch>
        </p:blipFill>
        <p:spPr bwMode="auto">
          <a:xfrm>
            <a:off x="0" y="0"/>
            <a:ext cx="9132352" cy="68580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ers\admin\Desktop\NDT PPT\TSM\SLIDES\New folder\03-b-preparation-and-standardization-of-ayurvedic-formulation-3-638.jpg"/>
          <p:cNvPicPr>
            <a:picLocks noChangeAspect="1" noChangeArrowheads="1"/>
          </p:cNvPicPr>
          <p:nvPr/>
        </p:nvPicPr>
        <p:blipFill>
          <a:blip r:embed="rId2"/>
          <a:srcRect/>
          <a:stretch>
            <a:fillRect/>
          </a:stretch>
        </p:blipFill>
        <p:spPr bwMode="auto">
          <a:xfrm>
            <a:off x="0" y="0"/>
            <a:ext cx="9132352" cy="68580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s\admin\Desktop\NDT PPT\TSM\SLIDES\New folder\03-b-preparation-and-standardization-of-ayurvedic-formulation-4-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Users\admin\Desktop\NDT PPT\TSM\SLIDES\New folder\03-b-preparation-and-standardization-of-ayurvedic-formulation-5-63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lgn="ctr">
              <a:buNone/>
            </a:pPr>
            <a:r>
              <a:rPr lang="en-US" sz="7200" b="1" dirty="0" smtClean="0">
                <a:solidFill>
                  <a:schemeClr val="accent1">
                    <a:lumMod val="75000"/>
                  </a:schemeClr>
                </a:solidFill>
                <a:latin typeface="Vijaya" pitchFamily="34" charset="0"/>
                <a:cs typeface="Vijaya" pitchFamily="34" charset="0"/>
              </a:rPr>
              <a:t>Ayurvedic dosage forms</a:t>
            </a:r>
            <a:endParaRPr lang="en-US" sz="7200" b="1" dirty="0">
              <a:solidFill>
                <a:schemeClr val="accent1">
                  <a:lumMod val="75000"/>
                </a:schemeClr>
              </a:solidFill>
              <a:latin typeface="Vijaya" pitchFamily="34" charset="0"/>
              <a:cs typeface="Vijaya" pitchFamily="34" charset="0"/>
            </a:endParaRPr>
          </a:p>
        </p:txBody>
      </p:sp>
      <p:pic>
        <p:nvPicPr>
          <p:cNvPr id="1026" name="Picture 2" descr="d:\Users\admin\Desktop\NDT PPT\TSM\ayurvedic-medicines1.jpg"/>
          <p:cNvPicPr>
            <a:picLocks noChangeAspect="1" noChangeArrowheads="1"/>
          </p:cNvPicPr>
          <p:nvPr/>
        </p:nvPicPr>
        <p:blipFill>
          <a:blip r:embed="rId2"/>
          <a:srcRect/>
          <a:stretch>
            <a:fillRect/>
          </a:stretch>
        </p:blipFill>
        <p:spPr bwMode="auto">
          <a:xfrm>
            <a:off x="685800" y="1143000"/>
            <a:ext cx="7622721" cy="57150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ers\admin\Desktop\NDT PPT\TSM\SLIDES\New folder\03-b-preparation-and-standardization-of-ayurvedic-formulation-6-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Users\admin\Desktop\NDT PPT\TSM\SLIDES\New folder\03-b-preparation-and-standardization-of-ayurvedic-formulation-7-63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Users\admin\Desktop\NDT PPT\TSM\SLIDES\New folder\03-b-preparation-and-standardization-of-ayurvedic-formulation-8-63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Users\admin\Desktop\NDT PPT\TSM\SLIDES\New folder\03-b-preparation-and-standardization-of-ayurvedic-formulation-9-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Users\admin\Desktop\NDT PPT\TSM\SLIDES\New folder\03-b-preparation-and-standardization-of-ayurvedic-formulation-10-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Users\admin\Desktop\NDT PPT\TSM\SLIDES\New folder\03-b-preparation-and-standardization-of-ayurvedic-formulation-11-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d:\Users\admin\Desktop\NDT PPT\TSM\SLIDES\New folder\03-b-preparation-and-standardization-of-ayurvedic-formulation-12-63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Users\admin\Desktop\NDT PPT\TSM\SLIDES\New folder\03-b-preparation-and-standardization-of-ayurvedic-formulation-13-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Users\admin\Desktop\NDT PPT\TSM\SLIDES\New folder\03-b-preparation-and-standardization-of-ayurvedic-formulation-14-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5473005"/>
            <a:ext cx="6400800" cy="1384995"/>
          </a:xfrm>
          <a:prstGeom prst="rect">
            <a:avLst/>
          </a:prstGeom>
        </p:spPr>
        <p:txBody>
          <a:bodyPr wrap="square">
            <a:spAutoFit/>
          </a:bodyPr>
          <a:lstStyle/>
          <a:p>
            <a:pPr algn="ctr">
              <a:buNone/>
              <a:defRPr/>
            </a:pPr>
            <a:r>
              <a:rPr lang="en-US" sz="2000" b="1" dirty="0" smtClean="0">
                <a:latin typeface="Times New Roman" pitchFamily="18" charset="0"/>
                <a:cs typeface="Times New Roman" pitchFamily="18" charset="0"/>
              </a:rPr>
              <a:t>Mrs. Bharati M. Sonawane</a:t>
            </a:r>
          </a:p>
          <a:p>
            <a:pPr algn="ctr">
              <a:buNone/>
              <a:defRPr/>
            </a:pPr>
            <a:r>
              <a:rPr lang="en-US" sz="2000" b="1" dirty="0" smtClean="0">
                <a:latin typeface="Times New Roman" pitchFamily="18" charset="0"/>
                <a:cs typeface="Times New Roman" pitchFamily="18" charset="0"/>
              </a:rPr>
              <a:t>Department of Pharmacognosy</a:t>
            </a:r>
          </a:p>
          <a:p>
            <a:pPr algn="ctr">
              <a:buNone/>
              <a:defRPr/>
            </a:pPr>
            <a:r>
              <a:rPr lang="en-US" sz="2000" b="1" dirty="0" smtClean="0">
                <a:latin typeface="Times New Roman" pitchFamily="18" charset="0"/>
                <a:cs typeface="Times New Roman" pitchFamily="18" charset="0"/>
              </a:rPr>
              <a:t>Loknete Dr. J. D. Pawar College of Pharmacy, Manur. Kalwan</a:t>
            </a:r>
            <a:r>
              <a:rPr lang="en-US" sz="2400" b="1" dirty="0" smtClean="0">
                <a:latin typeface="Times New Roman" pitchFamily="18" charset="0"/>
                <a:cs typeface="Times New Roman" pitchFamily="18" charset="0"/>
              </a:rPr>
              <a:t>.</a:t>
            </a:r>
            <a:endParaRPr lang="en-IN" sz="2400" b="1" dirty="0" smtClean="0">
              <a:latin typeface="Times New Roman" pitchFamily="18" charset="0"/>
              <a:cs typeface="Times New Roman" pitchFamily="18" charset="0"/>
            </a:endParaRPr>
          </a:p>
        </p:txBody>
      </p:sp>
      <p:sp>
        <p:nvSpPr>
          <p:cNvPr id="4" name="Rectangle 3"/>
          <p:cNvSpPr/>
          <p:nvPr/>
        </p:nvSpPr>
        <p:spPr>
          <a:xfrm>
            <a:off x="152400" y="152400"/>
            <a:ext cx="8686800" cy="1323439"/>
          </a:xfrm>
          <a:prstGeom prst="rect">
            <a:avLst/>
          </a:prstGeom>
        </p:spPr>
        <p:txBody>
          <a:bodyPr wrap="square">
            <a:spAutoFit/>
          </a:bodyPr>
          <a:lstStyle/>
          <a:p>
            <a:pPr algn="ctr"/>
            <a:r>
              <a:rPr lang="en-US" sz="4000" b="1" dirty="0" smtClean="0">
                <a:solidFill>
                  <a:srgbClr val="FF0000"/>
                </a:solidFill>
                <a:latin typeface="Lucida Calligraphy" pitchFamily="66" charset="0"/>
                <a:cs typeface="Andalus" pitchFamily="18" charset="-78"/>
              </a:rPr>
              <a:t>TRADITIONAL SYSTEM OF MEDICINE</a:t>
            </a:r>
            <a:endParaRPr lang="en-US" sz="4000" b="1" dirty="0">
              <a:solidFill>
                <a:srgbClr val="FF0000"/>
              </a:solidFill>
              <a:latin typeface="Lucida Calligraphy" pitchFamily="66" charset="0"/>
              <a:cs typeface="Andalus" pitchFamily="18" charset="-78"/>
            </a:endParaRPr>
          </a:p>
        </p:txBody>
      </p:sp>
      <p:pic>
        <p:nvPicPr>
          <p:cNvPr id="1026" name="Picture 2"/>
          <p:cNvPicPr>
            <a:picLocks noChangeAspect="1" noChangeArrowheads="1"/>
          </p:cNvPicPr>
          <p:nvPr/>
        </p:nvPicPr>
        <p:blipFill>
          <a:blip r:embed="rId2"/>
          <a:srcRect/>
          <a:stretch>
            <a:fillRect/>
          </a:stretch>
        </p:blipFill>
        <p:spPr bwMode="auto">
          <a:xfrm>
            <a:off x="3619500" y="1524000"/>
            <a:ext cx="1905000" cy="3657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5715000" y="3352800"/>
            <a:ext cx="2895600" cy="1828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762000" y="3581400"/>
            <a:ext cx="1905000" cy="24384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6400800" y="838200"/>
            <a:ext cx="2162175" cy="2352675"/>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a:srcRect/>
          <a:stretch>
            <a:fillRect/>
          </a:stretch>
        </p:blipFill>
        <p:spPr bwMode="auto">
          <a:xfrm>
            <a:off x="762000" y="1371600"/>
            <a:ext cx="2590800"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pPr algn="ctr">
              <a:buNone/>
            </a:pPr>
            <a:r>
              <a:rPr lang="en-US" sz="7200" b="1" dirty="0" smtClean="0">
                <a:solidFill>
                  <a:schemeClr val="accent1">
                    <a:lumMod val="75000"/>
                  </a:schemeClr>
                </a:solidFill>
                <a:latin typeface="Vijaya" pitchFamily="34" charset="0"/>
                <a:cs typeface="Vijaya" pitchFamily="34" charset="0"/>
              </a:rPr>
              <a:t>Ayurvedic dosage forms</a:t>
            </a:r>
            <a:endParaRPr lang="en-US" sz="7200" b="1" dirty="0">
              <a:solidFill>
                <a:schemeClr val="accent1">
                  <a:lumMod val="75000"/>
                </a:schemeClr>
              </a:solidFill>
              <a:latin typeface="Vijaya" pitchFamily="34" charset="0"/>
              <a:cs typeface="Vijaya" pitchFamily="34" charset="0"/>
            </a:endParaRPr>
          </a:p>
        </p:txBody>
      </p:sp>
      <p:pic>
        <p:nvPicPr>
          <p:cNvPr id="1026" name="Picture 2" descr="d:\Users\admin\Desktop\NDT PPT\TSM\ayurvedic-medicines1.jpg"/>
          <p:cNvPicPr>
            <a:picLocks noChangeAspect="1" noChangeArrowheads="1"/>
          </p:cNvPicPr>
          <p:nvPr/>
        </p:nvPicPr>
        <p:blipFill>
          <a:blip r:embed="rId2"/>
          <a:srcRect/>
          <a:stretch>
            <a:fillRect/>
          </a:stretch>
        </p:blipFill>
        <p:spPr bwMode="auto">
          <a:xfrm>
            <a:off x="685800" y="1143000"/>
            <a:ext cx="7622721" cy="571500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Users\admin\Desktop\NDT PPT\TSM\SLIDES\New folder\03-b-preparation-and-standardization-of-ayurvedic-formulation-15-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Users\admin\Desktop\NDT PPT\TSM\SLIDES\New folder\03-b-preparation-and-standardization-of-ayurvedic-formulation-16-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Users\admin\Desktop\NDT PPT\TSM\SLIDES\New folder\03-b-preparation-and-standardization-of-ayurvedic-formulation-17-638.jpg"/>
          <p:cNvPicPr>
            <a:picLocks noChangeAspect="1" noChangeArrowheads="1"/>
          </p:cNvPicPr>
          <p:nvPr/>
        </p:nvPicPr>
        <p:blipFill>
          <a:blip r:embed="rId2"/>
          <a:srcRect/>
          <a:stretch>
            <a:fillRect/>
          </a:stretch>
        </p:blipFill>
        <p:spPr bwMode="auto">
          <a:xfrm>
            <a:off x="0" y="0"/>
            <a:ext cx="9132352" cy="6858000"/>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lstStyle/>
          <a:p>
            <a:pPr algn="just">
              <a:buNone/>
            </a:pPr>
            <a:r>
              <a:rPr lang="en-US" b="1" dirty="0" smtClean="0">
                <a:latin typeface="Times New Roman" pitchFamily="18" charset="0"/>
                <a:cs typeface="Times New Roman" pitchFamily="18" charset="0"/>
              </a:rPr>
              <a:t>Chalan:</a:t>
            </a:r>
          </a:p>
          <a:p>
            <a:pPr algn="just">
              <a:buNone/>
            </a:pP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Process of stirring during heating of metal is chalan. Stirring is carried out either with iron rod or stick made from specific plant.</a:t>
            </a:r>
          </a:p>
          <a:p>
            <a:pPr algn="just">
              <a:buNone/>
            </a:pPr>
            <a:r>
              <a:rPr lang="en-US" b="1" dirty="0" smtClean="0">
                <a:latin typeface="Times New Roman" pitchFamily="18" charset="0"/>
                <a:cs typeface="Times New Roman" pitchFamily="18" charset="0"/>
              </a:rPr>
              <a:t>Dhavan: </a:t>
            </a:r>
          </a:p>
          <a:p>
            <a:pPr algn="just">
              <a:buNone/>
            </a:pPr>
            <a:r>
              <a:rPr lang="en-US" sz="2800" dirty="0" smtClean="0">
                <a:latin typeface="Times New Roman" pitchFamily="18" charset="0"/>
                <a:cs typeface="Times New Roman" pitchFamily="18" charset="0"/>
              </a:rPr>
              <a:t>	Several water washes are given to the product obtained in previous stage to remove excess amount of agents used in shodhan or maran stage.</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Users\admin\Desktop\NDT PPT\TSM\SLIDES\New folder\03-b-preparation-and-standardization-of-ayurvedic-formulation-18-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Users\admin\Desktop\NDT PPT\TSM\SLIDES\New folder\03-b-preparation-and-standardization-of-ayurvedic-formulation-19-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Users\admin\Desktop\NDT PPT\TSM\SLIDES\New folder\03-b-preparation-and-standardization-of-ayurvedic-formulation-20-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Users\admin\Desktop\NDT PPT\TSM\SLIDES\New folder\03-b-preparation-and-standardization-of-ayurvedic-formulation-21-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Users\admin\Desktop\NDT PPT\TSM\SLIDES\New folder\03-b-preparation-and-standardization-of-ayurvedic-formulation-22-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d:\Users\admin\Desktop\NDT PPT\TSM\SLIDES\New folder\03-b-preparation-and-standardization-of-ayurvedic-formulation-23-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d:\Users\admin\Desktop\NDT PPT\TSM\SLIDES\New folder\03-b-preparation-and-standardization-of-ayurvedic-formulation-24-638.jpg"/>
          <p:cNvPicPr>
            <a:picLocks noChangeAspect="1" noChangeArrowheads="1"/>
          </p:cNvPicPr>
          <p:nvPr/>
        </p:nvPicPr>
        <p:blipFill>
          <a:blip r:embed="rId2"/>
          <a:srcRect/>
          <a:stretch>
            <a:fillRect/>
          </a:stretch>
        </p:blipFill>
        <p:spPr bwMode="auto">
          <a:xfrm>
            <a:off x="0" y="0"/>
            <a:ext cx="9132352" cy="6858000"/>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d:\Users\admin\Desktop\NDT PPT\TSM\SLIDES\New folder\03-b-preparation-and-standardization-of-ayurvedic-formulation-25-638.jpg"/>
          <p:cNvPicPr>
            <a:picLocks noChangeAspect="1" noChangeArrowheads="1"/>
          </p:cNvPicPr>
          <p:nvPr/>
        </p:nvPicPr>
        <p:blipFill>
          <a:blip r:embed="rId2"/>
          <a:srcRect/>
          <a:stretch>
            <a:fillRect/>
          </a:stretch>
        </p:blipFill>
        <p:spPr bwMode="auto">
          <a:xfrm>
            <a:off x="11648" y="0"/>
            <a:ext cx="9132352" cy="685800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92500" lnSpcReduction="10000"/>
          </a:bodyPr>
          <a:lstStyle/>
          <a:p>
            <a:r>
              <a:rPr lang="en-US" sz="2800" b="1" dirty="0" smtClean="0">
                <a:latin typeface="Times New Roman" pitchFamily="18" charset="0"/>
                <a:cs typeface="Times New Roman" pitchFamily="18" charset="0"/>
              </a:rPr>
              <a:t>Evaluation Parameters for Ayurvedic Formulation:</a:t>
            </a:r>
          </a:p>
          <a:p>
            <a:pPr>
              <a:buNone/>
            </a:pPr>
            <a:r>
              <a:rPr lang="en-US" sz="2800" b="1" dirty="0" smtClean="0">
                <a:latin typeface="Times New Roman" pitchFamily="18" charset="0"/>
                <a:cs typeface="Times New Roman" pitchFamily="18" charset="0"/>
              </a:rPr>
              <a:t>Solid Formulations:</a:t>
            </a:r>
          </a:p>
          <a:p>
            <a:pPr>
              <a:buNone/>
            </a:pPr>
            <a:r>
              <a:rPr lang="en-US" sz="2800" b="1" dirty="0" smtClean="0">
                <a:latin typeface="Times New Roman" pitchFamily="18" charset="0"/>
                <a:cs typeface="Times New Roman" pitchFamily="18" charset="0"/>
              </a:rPr>
              <a:t>Vatika/</a:t>
            </a:r>
            <a:r>
              <a:rPr lang="en-US" sz="2800" b="1" dirty="0" err="1" smtClean="0">
                <a:latin typeface="Times New Roman" pitchFamily="18" charset="0"/>
                <a:cs typeface="Times New Roman" pitchFamily="18" charset="0"/>
              </a:rPr>
              <a:t>Gutika</a:t>
            </a:r>
            <a:r>
              <a:rPr lang="en-US" sz="2800" b="1" dirty="0" smtClean="0">
                <a:latin typeface="Times New Roman" pitchFamily="18" charset="0"/>
                <a:cs typeface="Times New Roman" pitchFamily="18" charset="0"/>
              </a:rPr>
              <a:t>:</a:t>
            </a:r>
          </a:p>
          <a:p>
            <a:pPr>
              <a:buFont typeface="Wingdings" pitchFamily="2" charset="2"/>
              <a:buChar char="Ø"/>
            </a:pPr>
            <a:r>
              <a:rPr lang="en-US" sz="2600" dirty="0" smtClean="0">
                <a:latin typeface="Times New Roman" pitchFamily="18" charset="0"/>
                <a:cs typeface="Times New Roman" pitchFamily="18" charset="0"/>
              </a:rPr>
              <a:t>pH</a:t>
            </a:r>
          </a:p>
          <a:p>
            <a:pPr>
              <a:buFont typeface="Wingdings" pitchFamily="2" charset="2"/>
              <a:buChar char="Ø"/>
            </a:pPr>
            <a:r>
              <a:rPr lang="en-US" sz="2600" dirty="0" smtClean="0">
                <a:latin typeface="Times New Roman" pitchFamily="18" charset="0"/>
                <a:cs typeface="Times New Roman" pitchFamily="18" charset="0"/>
              </a:rPr>
              <a:t>LOD</a:t>
            </a:r>
          </a:p>
          <a:p>
            <a:pPr>
              <a:buFont typeface="Wingdings" pitchFamily="2" charset="2"/>
              <a:buChar char="Ø"/>
            </a:pPr>
            <a:r>
              <a:rPr lang="en-US" sz="2600" dirty="0" smtClean="0">
                <a:latin typeface="Times New Roman" pitchFamily="18" charset="0"/>
                <a:cs typeface="Times New Roman" pitchFamily="18" charset="0"/>
              </a:rPr>
              <a:t>Ash Value</a:t>
            </a:r>
          </a:p>
          <a:p>
            <a:pPr>
              <a:buFontTx/>
              <a:buChar char="-"/>
            </a:pPr>
            <a:r>
              <a:rPr lang="en-US" sz="2600" dirty="0" smtClean="0">
                <a:latin typeface="Times New Roman" pitchFamily="18" charset="0"/>
                <a:cs typeface="Times New Roman" pitchFamily="18" charset="0"/>
              </a:rPr>
              <a:t>Total Ash Value</a:t>
            </a:r>
          </a:p>
          <a:p>
            <a:pPr>
              <a:buFontTx/>
              <a:buChar char="-"/>
            </a:pPr>
            <a:r>
              <a:rPr lang="en-US" sz="2600" dirty="0" smtClean="0">
                <a:latin typeface="Times New Roman" pitchFamily="18" charset="0"/>
                <a:cs typeface="Times New Roman" pitchFamily="18" charset="0"/>
              </a:rPr>
              <a:t>Acid Insoluble Ash Value</a:t>
            </a:r>
          </a:p>
          <a:p>
            <a:pPr marL="342900" lvl="4" indent="-342900">
              <a:buFont typeface="Wingdings" pitchFamily="2" charset="2"/>
              <a:buChar char="Ø"/>
            </a:pPr>
            <a:r>
              <a:rPr lang="en-US" sz="2600" dirty="0" smtClean="0">
                <a:latin typeface="Times New Roman" pitchFamily="18" charset="0"/>
                <a:cs typeface="Times New Roman" pitchFamily="18" charset="0"/>
              </a:rPr>
              <a:t>Extractive </a:t>
            </a:r>
            <a:r>
              <a:rPr lang="en-US" sz="2600" dirty="0" smtClean="0">
                <a:latin typeface="Times New Roman" pitchFamily="18" charset="0"/>
                <a:cs typeface="Times New Roman" pitchFamily="18" charset="0"/>
              </a:rPr>
              <a:t>Value </a:t>
            </a:r>
          </a:p>
          <a:p>
            <a:pPr marL="342900" lvl="4" indent="-342900">
              <a:buNone/>
            </a:pPr>
            <a:r>
              <a:rPr lang="en-US" sz="2600" dirty="0" smtClean="0">
                <a:latin typeface="Times New Roman" pitchFamily="18" charset="0"/>
                <a:cs typeface="Times New Roman" pitchFamily="18" charset="0"/>
              </a:rPr>
              <a:t>- Water </a:t>
            </a:r>
            <a:r>
              <a:rPr lang="en-US" sz="2600" dirty="0" smtClean="0">
                <a:latin typeface="Times New Roman" pitchFamily="18" charset="0"/>
                <a:cs typeface="Times New Roman" pitchFamily="18" charset="0"/>
              </a:rPr>
              <a:t>soluble extractive value</a:t>
            </a:r>
          </a:p>
          <a:p>
            <a:pPr marL="342900" lvl="4" indent="-342900">
              <a:buFontTx/>
              <a:buChar char="-"/>
            </a:pPr>
            <a:r>
              <a:rPr lang="en-US" sz="2600" dirty="0" smtClean="0">
                <a:latin typeface="Times New Roman" pitchFamily="18" charset="0"/>
                <a:cs typeface="Times New Roman" pitchFamily="18" charset="0"/>
              </a:rPr>
              <a:t>Alcohol </a:t>
            </a:r>
            <a:r>
              <a:rPr lang="en-US" sz="2600" dirty="0" smtClean="0">
                <a:latin typeface="Times New Roman" pitchFamily="18" charset="0"/>
                <a:cs typeface="Times New Roman" pitchFamily="18" charset="0"/>
              </a:rPr>
              <a:t>soluble extractive </a:t>
            </a:r>
            <a:r>
              <a:rPr lang="en-US" sz="2600" dirty="0" smtClean="0">
                <a:latin typeface="Times New Roman" pitchFamily="18" charset="0"/>
                <a:cs typeface="Times New Roman" pitchFamily="18" charset="0"/>
              </a:rPr>
              <a:t>value</a:t>
            </a:r>
          </a:p>
          <a:p>
            <a:pPr marL="342900" lvl="4" indent="-342900">
              <a:buFont typeface="Wingdings" pitchFamily="2" charset="2"/>
              <a:buChar char="Ø"/>
            </a:pPr>
            <a:r>
              <a:rPr lang="en-US" sz="2600" dirty="0" smtClean="0">
                <a:latin typeface="Times New Roman" pitchFamily="18" charset="0"/>
                <a:cs typeface="Times New Roman" pitchFamily="18" charset="0"/>
              </a:rPr>
              <a:t>Determination of microbial content</a:t>
            </a:r>
          </a:p>
          <a:p>
            <a:pPr marL="342900" lvl="4" indent="-342900">
              <a:buFont typeface="Wingdings" pitchFamily="2" charset="2"/>
              <a:buChar char="Ø"/>
            </a:pPr>
            <a:r>
              <a:rPr lang="en-US" sz="2600" dirty="0" smtClean="0">
                <a:latin typeface="Times New Roman" pitchFamily="18" charset="0"/>
                <a:cs typeface="Times New Roman" pitchFamily="18" charset="0"/>
              </a:rPr>
              <a:t>Hardness</a:t>
            </a:r>
          </a:p>
          <a:p>
            <a:pPr marL="342900" lvl="4" indent="-342900">
              <a:buFont typeface="Wingdings" pitchFamily="2" charset="2"/>
              <a:buChar char="Ø"/>
            </a:pPr>
            <a:r>
              <a:rPr lang="en-US" sz="2600" dirty="0" smtClean="0">
                <a:latin typeface="Times New Roman" pitchFamily="18" charset="0"/>
                <a:cs typeface="Times New Roman" pitchFamily="18" charset="0"/>
              </a:rPr>
              <a:t>Friability</a:t>
            </a:r>
          </a:p>
          <a:p>
            <a:pPr marL="342900" lvl="4" indent="-342900">
              <a:buFont typeface="Wingdings" pitchFamily="2" charset="2"/>
              <a:buChar char="Ø"/>
            </a:pPr>
            <a:r>
              <a:rPr lang="en-US" sz="2600" dirty="0" smtClean="0">
                <a:latin typeface="Times New Roman" pitchFamily="18" charset="0"/>
                <a:cs typeface="Times New Roman" pitchFamily="18" charset="0"/>
              </a:rPr>
              <a:t>Weight variation test</a:t>
            </a:r>
          </a:p>
          <a:p>
            <a:pPr marL="342900" lvl="4" indent="-342900">
              <a:buFont typeface="Wingdings" pitchFamily="2" charset="2"/>
              <a:buChar char="Ø"/>
            </a:pPr>
            <a:r>
              <a:rPr lang="en-US" sz="2600" dirty="0" smtClean="0">
                <a:latin typeface="Times New Roman" pitchFamily="18" charset="0"/>
                <a:cs typeface="Times New Roman" pitchFamily="18" charset="0"/>
              </a:rPr>
              <a:t>Disintegration test</a:t>
            </a:r>
          </a:p>
          <a:p>
            <a:pPr marL="342900" lvl="4" indent="-342900">
              <a:buFont typeface="Wingdings" pitchFamily="2" charset="2"/>
              <a:buChar char="Ø"/>
            </a:pPr>
            <a:endParaRPr lang="en-US" sz="2800" dirty="0" smtClean="0">
              <a:latin typeface="Times New Roman" pitchFamily="18" charset="0"/>
              <a:cs typeface="Times New Roman" pitchFamily="18" charset="0"/>
            </a:endParaRPr>
          </a:p>
          <a:p>
            <a:pPr>
              <a:buFontTx/>
              <a:buChar char="-"/>
            </a:pPr>
            <a:endParaRPr lang="en-US" sz="2800" dirty="0" smtClean="0">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r>
              <a:rPr lang="en-US" sz="2800" b="1" dirty="0" smtClean="0">
                <a:latin typeface="Times New Roman" pitchFamily="18" charset="0"/>
                <a:cs typeface="Times New Roman" pitchFamily="18" charset="0"/>
              </a:rPr>
              <a:t>Bhasma/ Churna</a:t>
            </a:r>
          </a:p>
          <a:p>
            <a:pPr>
              <a:buFont typeface="Wingdings" pitchFamily="2" charset="2"/>
              <a:buChar char="Ø"/>
            </a:pPr>
            <a:r>
              <a:rPr lang="en-US" sz="2400" dirty="0" smtClean="0">
                <a:latin typeface="Times New Roman" pitchFamily="18" charset="0"/>
                <a:cs typeface="Times New Roman" pitchFamily="18" charset="0"/>
              </a:rPr>
              <a:t>TLC</a:t>
            </a:r>
          </a:p>
          <a:p>
            <a:pPr>
              <a:buFont typeface="Wingdings" pitchFamily="2" charset="2"/>
              <a:buChar char="Ø"/>
            </a:pPr>
            <a:r>
              <a:rPr lang="en-US" sz="2800" dirty="0" smtClean="0">
                <a:latin typeface="Times New Roman" pitchFamily="18" charset="0"/>
                <a:cs typeface="Times New Roman" pitchFamily="18" charset="0"/>
              </a:rPr>
              <a:t>pH</a:t>
            </a:r>
          </a:p>
          <a:p>
            <a:pPr>
              <a:buFont typeface="Wingdings" pitchFamily="2" charset="2"/>
              <a:buChar char="Ø"/>
            </a:pPr>
            <a:r>
              <a:rPr lang="en-US" sz="2800" dirty="0" smtClean="0">
                <a:latin typeface="Times New Roman" pitchFamily="18" charset="0"/>
                <a:cs typeface="Times New Roman" pitchFamily="18" charset="0"/>
              </a:rPr>
              <a:t>Moisture content</a:t>
            </a:r>
          </a:p>
          <a:p>
            <a:pPr>
              <a:buFont typeface="Wingdings" pitchFamily="2" charset="2"/>
              <a:buChar char="Ø"/>
            </a:pPr>
            <a:r>
              <a:rPr lang="en-US" sz="2600" dirty="0" smtClean="0">
                <a:latin typeface="Times New Roman" pitchFamily="18" charset="0"/>
                <a:cs typeface="Times New Roman" pitchFamily="18" charset="0"/>
              </a:rPr>
              <a:t>Ash Value</a:t>
            </a:r>
          </a:p>
          <a:p>
            <a:pPr>
              <a:buFontTx/>
              <a:buChar char="-"/>
            </a:pPr>
            <a:r>
              <a:rPr lang="en-US" sz="2600" dirty="0" smtClean="0">
                <a:latin typeface="Times New Roman" pitchFamily="18" charset="0"/>
                <a:cs typeface="Times New Roman" pitchFamily="18" charset="0"/>
              </a:rPr>
              <a:t>Total Ash Value</a:t>
            </a:r>
          </a:p>
          <a:p>
            <a:pPr>
              <a:buFontTx/>
              <a:buChar char="-"/>
            </a:pPr>
            <a:r>
              <a:rPr lang="en-US" sz="2600" dirty="0" smtClean="0">
                <a:latin typeface="Times New Roman" pitchFamily="18" charset="0"/>
                <a:cs typeface="Times New Roman" pitchFamily="18" charset="0"/>
              </a:rPr>
              <a:t>Acid Insoluble Ash Value</a:t>
            </a:r>
          </a:p>
          <a:p>
            <a:pPr marL="342900" lvl="4" indent="-342900">
              <a:buFont typeface="Wingdings" pitchFamily="2" charset="2"/>
              <a:buChar char="Ø"/>
            </a:pPr>
            <a:r>
              <a:rPr lang="en-US" sz="2600" dirty="0" smtClean="0">
                <a:latin typeface="Times New Roman" pitchFamily="18" charset="0"/>
                <a:cs typeface="Times New Roman" pitchFamily="18" charset="0"/>
              </a:rPr>
              <a:t>Extractive Value </a:t>
            </a:r>
          </a:p>
          <a:p>
            <a:pPr marL="342900" lvl="4" indent="-342900">
              <a:buNone/>
            </a:pPr>
            <a:r>
              <a:rPr lang="en-US" sz="2600" dirty="0" smtClean="0">
                <a:latin typeface="Times New Roman" pitchFamily="18" charset="0"/>
                <a:cs typeface="Times New Roman" pitchFamily="18" charset="0"/>
              </a:rPr>
              <a:t>- Water soluble extractive value</a:t>
            </a:r>
          </a:p>
          <a:p>
            <a:pPr marL="342900" lvl="4" indent="-342900">
              <a:buFontTx/>
              <a:buChar char="-"/>
            </a:pPr>
            <a:r>
              <a:rPr lang="en-US" sz="2600" dirty="0" smtClean="0">
                <a:latin typeface="Times New Roman" pitchFamily="18" charset="0"/>
                <a:cs typeface="Times New Roman" pitchFamily="18" charset="0"/>
              </a:rPr>
              <a:t>Alcohol soluble extractive value</a:t>
            </a:r>
          </a:p>
          <a:p>
            <a:pPr>
              <a:buFont typeface="Wingdings" pitchFamily="2" charset="2"/>
              <a:buChar char="Ø"/>
            </a:pPr>
            <a:endParaRPr lang="en-US" sz="2800" dirty="0" smtClean="0">
              <a:latin typeface="Times New Roman" pitchFamily="18" charset="0"/>
              <a:cs typeface="Times New Roman" pitchFamily="18" charset="0"/>
            </a:endParaRPr>
          </a:p>
          <a:p>
            <a:pPr>
              <a:buFont typeface="Wingdings" pitchFamily="2" charset="2"/>
              <a:buChar char="Ø"/>
            </a:pPr>
            <a:endParaRPr lang="en-US" sz="2800" dirty="0">
              <a:latin typeface="Times New Roman" pitchFamily="18" charset="0"/>
              <a:cs typeface="Times New Roman"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r>
              <a:rPr lang="en-US" sz="2800" b="1" dirty="0" smtClean="0">
                <a:latin typeface="Times New Roman" pitchFamily="18" charset="0"/>
                <a:cs typeface="Times New Roman" pitchFamily="18" charset="0"/>
              </a:rPr>
              <a:t>Asava &amp; Arishtha</a:t>
            </a:r>
          </a:p>
          <a:p>
            <a:pPr>
              <a:buFont typeface="Wingdings" pitchFamily="2" charset="2"/>
              <a:buChar char="Ø"/>
            </a:pPr>
            <a:r>
              <a:rPr lang="en-US" sz="2800" dirty="0" smtClean="0">
                <a:latin typeface="Times New Roman" pitchFamily="18" charset="0"/>
                <a:cs typeface="Times New Roman" pitchFamily="18" charset="0"/>
              </a:rPr>
              <a:t>pH</a:t>
            </a:r>
          </a:p>
          <a:p>
            <a:pPr>
              <a:buFont typeface="Wingdings" pitchFamily="2" charset="2"/>
              <a:buChar char="Ø"/>
            </a:pPr>
            <a:r>
              <a:rPr lang="en-US" sz="2800" dirty="0" smtClean="0">
                <a:latin typeface="Times New Roman" pitchFamily="18" charset="0"/>
                <a:cs typeface="Times New Roman" pitchFamily="18" charset="0"/>
              </a:rPr>
              <a:t>Viscosity</a:t>
            </a:r>
          </a:p>
          <a:p>
            <a:pPr>
              <a:buFont typeface="Wingdings" pitchFamily="2" charset="2"/>
              <a:buChar char="Ø"/>
            </a:pPr>
            <a:r>
              <a:rPr lang="en-US" sz="2800" dirty="0" smtClean="0">
                <a:latin typeface="Times New Roman" pitchFamily="18" charset="0"/>
                <a:cs typeface="Times New Roman" pitchFamily="18" charset="0"/>
              </a:rPr>
              <a:t>Specific Gravity</a:t>
            </a:r>
          </a:p>
          <a:p>
            <a:pPr>
              <a:buFont typeface="Wingdings" pitchFamily="2" charset="2"/>
              <a:buChar char="Ø"/>
            </a:pPr>
            <a:r>
              <a:rPr lang="en-US" sz="2800" dirty="0" smtClean="0">
                <a:latin typeface="Times New Roman" pitchFamily="18" charset="0"/>
                <a:cs typeface="Times New Roman" pitchFamily="18" charset="0"/>
              </a:rPr>
              <a:t>Total solid content</a:t>
            </a:r>
          </a:p>
          <a:p>
            <a:pPr>
              <a:buFont typeface="Wingdings" pitchFamily="2" charset="2"/>
              <a:buChar char="Ø"/>
            </a:pPr>
            <a:r>
              <a:rPr lang="en-US" sz="2800" dirty="0" smtClean="0">
                <a:latin typeface="Times New Roman" pitchFamily="18" charset="0"/>
                <a:cs typeface="Times New Roman" pitchFamily="18" charset="0"/>
              </a:rPr>
              <a:t>Alcohol content</a:t>
            </a:r>
          </a:p>
          <a:p>
            <a:pPr>
              <a:buFont typeface="Wingdings" pitchFamily="2" charset="2"/>
              <a:buChar char="Ø"/>
            </a:pPr>
            <a:r>
              <a:rPr lang="en-US" sz="2800" dirty="0" smtClean="0">
                <a:latin typeface="Times New Roman" pitchFamily="18" charset="0"/>
                <a:cs typeface="Times New Roman" pitchFamily="18" charset="0"/>
              </a:rPr>
              <a:t>Phytochemical test</a:t>
            </a:r>
            <a:endParaRPr lang="en-US" sz="2800" dirty="0">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458200" cy="6400800"/>
          </a:xfrm>
        </p:spPr>
        <p:txBody>
          <a:bodyPr>
            <a:normAutofit/>
          </a:bodyPr>
          <a:lstStyle/>
          <a:p>
            <a:r>
              <a:rPr lang="en-US" sz="2800" b="1" dirty="0" smtClean="0">
                <a:latin typeface="Times New Roman" pitchFamily="18" charset="0"/>
                <a:cs typeface="Times New Roman" pitchFamily="18" charset="0"/>
              </a:rPr>
              <a:t>Leha/ </a:t>
            </a:r>
            <a:r>
              <a:rPr lang="en-US" sz="2800" b="1" dirty="0" err="1" smtClean="0">
                <a:latin typeface="Times New Roman" pitchFamily="18" charset="0"/>
                <a:cs typeface="Times New Roman" pitchFamily="18" charset="0"/>
              </a:rPr>
              <a:t>Avleha</a:t>
            </a:r>
            <a:endParaRPr lang="en-US" sz="2800" b="1"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TLC</a:t>
            </a:r>
          </a:p>
          <a:p>
            <a:pPr>
              <a:buFont typeface="Wingdings" pitchFamily="2" charset="2"/>
              <a:buChar char="Ø"/>
            </a:pPr>
            <a:r>
              <a:rPr lang="en-US" sz="2800" dirty="0" smtClean="0">
                <a:latin typeface="Times New Roman" pitchFamily="18" charset="0"/>
                <a:cs typeface="Times New Roman" pitchFamily="18" charset="0"/>
              </a:rPr>
              <a:t>pH</a:t>
            </a:r>
          </a:p>
          <a:p>
            <a:pPr>
              <a:buFont typeface="Wingdings" pitchFamily="2" charset="2"/>
              <a:buChar char="Ø"/>
            </a:pPr>
            <a:r>
              <a:rPr lang="en-US" sz="2600" dirty="0" smtClean="0">
                <a:latin typeface="Times New Roman" pitchFamily="18" charset="0"/>
                <a:cs typeface="Times New Roman" pitchFamily="18" charset="0"/>
              </a:rPr>
              <a:t>Ash </a:t>
            </a:r>
            <a:r>
              <a:rPr lang="en-US" sz="2600" dirty="0" smtClean="0">
                <a:latin typeface="Times New Roman" pitchFamily="18" charset="0"/>
                <a:cs typeface="Times New Roman" pitchFamily="18" charset="0"/>
              </a:rPr>
              <a:t>Value</a:t>
            </a:r>
          </a:p>
          <a:p>
            <a:pPr>
              <a:buFontTx/>
              <a:buChar char="-"/>
            </a:pPr>
            <a:r>
              <a:rPr lang="en-US" sz="2600" dirty="0" smtClean="0">
                <a:latin typeface="Times New Roman" pitchFamily="18" charset="0"/>
                <a:cs typeface="Times New Roman" pitchFamily="18" charset="0"/>
              </a:rPr>
              <a:t>Total Ash Value</a:t>
            </a:r>
          </a:p>
          <a:p>
            <a:pPr>
              <a:buFontTx/>
              <a:buChar char="-"/>
            </a:pPr>
            <a:r>
              <a:rPr lang="en-US" sz="2600" dirty="0" smtClean="0">
                <a:latin typeface="Times New Roman" pitchFamily="18" charset="0"/>
                <a:cs typeface="Times New Roman" pitchFamily="18" charset="0"/>
              </a:rPr>
              <a:t>Acid Insoluble Ash Value</a:t>
            </a:r>
          </a:p>
          <a:p>
            <a:pPr marL="342900" lvl="4" indent="-342900">
              <a:buFont typeface="Wingdings" pitchFamily="2" charset="2"/>
              <a:buChar char="Ø"/>
            </a:pPr>
            <a:r>
              <a:rPr lang="en-US" sz="2600" dirty="0" smtClean="0">
                <a:latin typeface="Times New Roman" pitchFamily="18" charset="0"/>
                <a:cs typeface="Times New Roman" pitchFamily="18" charset="0"/>
              </a:rPr>
              <a:t>Extractive Value </a:t>
            </a:r>
          </a:p>
          <a:p>
            <a:pPr marL="342900" lvl="4" indent="-342900">
              <a:buNone/>
            </a:pPr>
            <a:r>
              <a:rPr lang="en-US" sz="2600" dirty="0" smtClean="0">
                <a:latin typeface="Times New Roman" pitchFamily="18" charset="0"/>
                <a:cs typeface="Times New Roman" pitchFamily="18" charset="0"/>
              </a:rPr>
              <a:t>- Water soluble extractive value</a:t>
            </a:r>
          </a:p>
          <a:p>
            <a:pPr marL="342900" lvl="4" indent="-342900">
              <a:buNone/>
            </a:pPr>
            <a:r>
              <a:rPr lang="en-US" sz="2600" dirty="0" smtClean="0">
                <a:latin typeface="Times New Roman" pitchFamily="18" charset="0"/>
                <a:cs typeface="Times New Roman" pitchFamily="18" charset="0"/>
              </a:rPr>
              <a:t>- Alcohol </a:t>
            </a:r>
            <a:r>
              <a:rPr lang="en-US" sz="2600" dirty="0" smtClean="0">
                <a:latin typeface="Times New Roman" pitchFamily="18" charset="0"/>
                <a:cs typeface="Times New Roman" pitchFamily="18" charset="0"/>
              </a:rPr>
              <a:t>soluble extractive value</a:t>
            </a:r>
          </a:p>
          <a:p>
            <a:pPr>
              <a:buNone/>
            </a:pPr>
            <a:endParaRPr lang="en-US" sz="2800" dirty="0">
              <a:latin typeface="Times New Roman" pitchFamily="18" charset="0"/>
              <a:cs typeface="Times New Roman"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s\admin\Desktop\NDT PPT\TSM\SLIDES\thank-you-slide.jpg"/>
          <p:cNvPicPr>
            <a:picLocks noChangeAspect="1" noChangeArrowheads="1"/>
          </p:cNvPicPr>
          <p:nvPr/>
        </p:nvPicPr>
        <p:blipFill>
          <a:blip r:embed="rId2"/>
          <a:srcRect/>
          <a:stretch>
            <a:fillRect/>
          </a:stretch>
        </p:blipFill>
        <p:spPr bwMode="auto">
          <a:xfrm>
            <a:off x="0" y="685800"/>
            <a:ext cx="8991600" cy="5801032"/>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TotalTime>
  <Words>2132</Words>
  <Application>Microsoft Office PowerPoint</Application>
  <PresentationFormat>On-screen Show (4:3)</PresentationFormat>
  <Paragraphs>313</Paragraphs>
  <Slides>80</Slides>
  <Notes>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cp:lastModifiedBy>
  <cp:revision>104</cp:revision>
  <dcterms:created xsi:type="dcterms:W3CDTF">2006-08-16T00:00:00Z</dcterms:created>
  <dcterms:modified xsi:type="dcterms:W3CDTF">2020-11-06T05:43:49Z</dcterms:modified>
</cp:coreProperties>
</file>