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9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90" r:id="rId34"/>
    <p:sldId id="291" r:id="rId35"/>
    <p:sldId id="292" r:id="rId36"/>
    <p:sldId id="293" r:id="rId37"/>
    <p:sldId id="298" r:id="rId38"/>
    <p:sldId id="299" r:id="rId39"/>
    <p:sldId id="294" r:id="rId40"/>
    <p:sldId id="301" r:id="rId41"/>
    <p:sldId id="302" r:id="rId42"/>
    <p:sldId id="295" r:id="rId43"/>
    <p:sldId id="296" r:id="rId44"/>
    <p:sldId id="303" r:id="rId45"/>
    <p:sldId id="304" r:id="rId46"/>
    <p:sldId id="305" r:id="rId47"/>
    <p:sldId id="306" r:id="rId48"/>
    <p:sldId id="307" r:id="rId49"/>
    <p:sldId id="308" r:id="rId50"/>
    <p:sldId id="309" r:id="rId51"/>
    <p:sldId id="310" r:id="rId52"/>
    <p:sldId id="321" r:id="rId53"/>
    <p:sldId id="322" r:id="rId54"/>
    <p:sldId id="323" r:id="rId55"/>
    <p:sldId id="311" r:id="rId56"/>
    <p:sldId id="312" r:id="rId57"/>
    <p:sldId id="313" r:id="rId58"/>
    <p:sldId id="314" r:id="rId59"/>
    <p:sldId id="315" r:id="rId60"/>
    <p:sldId id="316" r:id="rId61"/>
    <p:sldId id="317" r:id="rId62"/>
    <p:sldId id="318" r:id="rId63"/>
    <p:sldId id="319" r:id="rId64"/>
    <p:sldId id="289" r:id="rId6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52600" y="0"/>
            <a:ext cx="6372064" cy="646331"/>
          </a:xfrm>
          <a:prstGeom prst="rect">
            <a:avLst/>
          </a:prstGeom>
        </p:spPr>
        <p:txBody>
          <a:bodyPr wrap="none">
            <a:spAutoFit/>
          </a:bodyPr>
          <a:lstStyle/>
          <a:p>
            <a:pPr algn="ctr"/>
            <a:r>
              <a:rPr lang="en-US" sz="3600" b="1" dirty="0" smtClean="0">
                <a:solidFill>
                  <a:srgbClr val="FF0000"/>
                </a:solidFill>
                <a:latin typeface="Copperplate Gothic Bold" pitchFamily="34" charset="0"/>
              </a:rPr>
              <a:t>Regulation &amp; Patenting</a:t>
            </a:r>
            <a:endParaRPr lang="en-US" sz="3600" dirty="0">
              <a:solidFill>
                <a:srgbClr val="FF0000"/>
              </a:solidFill>
              <a:latin typeface="Copperplate Gothic Bold" pitchFamily="34" charset="0"/>
            </a:endParaRPr>
          </a:p>
        </p:txBody>
      </p:sp>
      <p:sp>
        <p:nvSpPr>
          <p:cNvPr id="3" name="Rectangle 2"/>
          <p:cNvSpPr/>
          <p:nvPr/>
        </p:nvSpPr>
        <p:spPr>
          <a:xfrm>
            <a:off x="2362200" y="5657671"/>
            <a:ext cx="4572000" cy="1200329"/>
          </a:xfrm>
          <a:prstGeom prst="rect">
            <a:avLst/>
          </a:prstGeom>
        </p:spPr>
        <p:txBody>
          <a:bodyPr>
            <a:spAutoFit/>
          </a:bodyPr>
          <a:lstStyle/>
          <a:p>
            <a:pPr algn="ctr">
              <a:buNone/>
              <a:defRPr/>
            </a:pPr>
            <a:r>
              <a:rPr lang="en-US" dirty="0" smtClean="0">
                <a:solidFill>
                  <a:srgbClr val="FF0000"/>
                </a:solidFill>
                <a:latin typeface="Copperplate Gothic Bold" pitchFamily="34" charset="0"/>
                <a:cs typeface="Times New Roman" pitchFamily="18" charset="0"/>
              </a:rPr>
              <a:t>Mrs. Bharati M. Sonawane</a:t>
            </a:r>
          </a:p>
          <a:p>
            <a:pPr algn="ctr">
              <a:buNone/>
              <a:defRPr/>
            </a:pPr>
            <a:r>
              <a:rPr lang="en-US" dirty="0" smtClean="0">
                <a:solidFill>
                  <a:srgbClr val="FF0000"/>
                </a:solidFill>
                <a:latin typeface="Copperplate Gothic Bold" pitchFamily="34" charset="0"/>
                <a:cs typeface="Times New Roman" pitchFamily="18" charset="0"/>
              </a:rPr>
              <a:t>Department of Pharmacognosy</a:t>
            </a:r>
          </a:p>
          <a:p>
            <a:pPr algn="ctr">
              <a:buNone/>
              <a:defRPr/>
            </a:pPr>
            <a:r>
              <a:rPr lang="en-US" dirty="0" smtClean="0">
                <a:solidFill>
                  <a:srgbClr val="FF0000"/>
                </a:solidFill>
                <a:latin typeface="Copperplate Gothic Bold" pitchFamily="34" charset="0"/>
                <a:cs typeface="Times New Roman" pitchFamily="18" charset="0"/>
              </a:rPr>
              <a:t>Loknete Dr. J. D. Pawar College of Pharmacy, Manur. Kalwan.</a:t>
            </a:r>
            <a:endParaRPr lang="en-IN" dirty="0" smtClean="0">
              <a:solidFill>
                <a:srgbClr val="FF0000"/>
              </a:solidFill>
              <a:latin typeface="Copperplate Gothic Bold" pitchFamily="34" charset="0"/>
              <a:cs typeface="Times New Roman" pitchFamily="18" charset="0"/>
            </a:endParaRPr>
          </a:p>
        </p:txBody>
      </p:sp>
      <p:pic>
        <p:nvPicPr>
          <p:cNvPr id="24578" name="Picture 2" descr="D:\BHARATI\ACADEMIC\NPCIR NOTES\PBR &amp; FARMERS RIGHT\images.jpg"/>
          <p:cNvPicPr>
            <a:picLocks noChangeAspect="1" noChangeArrowheads="1"/>
          </p:cNvPicPr>
          <p:nvPr/>
        </p:nvPicPr>
        <p:blipFill>
          <a:blip r:embed="rId2"/>
          <a:srcRect/>
          <a:stretch>
            <a:fillRect/>
          </a:stretch>
        </p:blipFill>
        <p:spPr bwMode="auto">
          <a:xfrm>
            <a:off x="0" y="685800"/>
            <a:ext cx="9144000" cy="48768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828800"/>
            <a:ext cx="8686800" cy="1938992"/>
          </a:xfrm>
          <a:prstGeom prst="rect">
            <a:avLst/>
          </a:prstGeom>
        </p:spPr>
        <p:txBody>
          <a:bodyPr wrap="square">
            <a:spAutoFit/>
          </a:bodyPr>
          <a:lstStyle/>
          <a:p>
            <a:pPr algn="ctr"/>
            <a:r>
              <a:rPr lang="en-US" sz="4000" b="1" dirty="0" smtClean="0">
                <a:solidFill>
                  <a:srgbClr val="7030A0"/>
                </a:solidFill>
              </a:rPr>
              <a:t>a. Regulations</a:t>
            </a:r>
          </a:p>
          <a:p>
            <a:pPr algn="ctr"/>
            <a:r>
              <a:rPr lang="en-US" sz="4000" b="1" dirty="0" err="1" smtClean="0">
                <a:solidFill>
                  <a:srgbClr val="7030A0"/>
                </a:solidFill>
              </a:rPr>
              <a:t>i</a:t>
            </a:r>
            <a:r>
              <a:rPr lang="en-US" sz="4000" b="1" dirty="0" smtClean="0">
                <a:solidFill>
                  <a:srgbClr val="7030A0"/>
                </a:solidFill>
              </a:rPr>
              <a:t>. Licensing requirements for production and scale of herbal drugs in India</a:t>
            </a:r>
            <a:endParaRPr lang="en-US" sz="4000" b="1" dirty="0">
              <a:solidFill>
                <a:srgbClr val="7030A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509588" y="385763"/>
            <a:ext cx="8124825" cy="6086475"/>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509588" y="385763"/>
            <a:ext cx="8124825" cy="6086475"/>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509588" y="385763"/>
            <a:ext cx="8124825" cy="6086475"/>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509588" y="385763"/>
            <a:ext cx="8124825" cy="6086475"/>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509588" y="385763"/>
            <a:ext cx="8124825" cy="6086475"/>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a:stretch>
            <a:fillRect/>
          </a:stretch>
        </p:blipFill>
        <p:spPr bwMode="auto">
          <a:xfrm>
            <a:off x="509588" y="385763"/>
            <a:ext cx="8124825" cy="6086475"/>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srcRect/>
          <a:stretch>
            <a:fillRect/>
          </a:stretch>
        </p:blipFill>
        <p:spPr bwMode="auto">
          <a:xfrm>
            <a:off x="509588" y="385763"/>
            <a:ext cx="8124825" cy="6086475"/>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srcRect/>
          <a:stretch>
            <a:fillRect/>
          </a:stretch>
        </p:blipFill>
        <p:spPr bwMode="auto">
          <a:xfrm>
            <a:off x="509588" y="385763"/>
            <a:ext cx="8124825" cy="6086475"/>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srcRect/>
          <a:stretch>
            <a:fillRect/>
          </a:stretch>
        </p:blipFill>
        <p:spPr bwMode="auto">
          <a:xfrm>
            <a:off x="509588" y="385763"/>
            <a:ext cx="8124825" cy="6086475"/>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srcRect/>
          <a:stretch>
            <a:fillRect/>
          </a:stretch>
        </p:blipFill>
        <p:spPr bwMode="auto">
          <a:xfrm>
            <a:off x="509588" y="385763"/>
            <a:ext cx="8124825" cy="6086475"/>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srcRect/>
          <a:stretch>
            <a:fillRect/>
          </a:stretch>
        </p:blipFill>
        <p:spPr bwMode="auto">
          <a:xfrm>
            <a:off x="509588" y="385763"/>
            <a:ext cx="8124825" cy="6086475"/>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srcRect/>
          <a:stretch>
            <a:fillRect/>
          </a:stretch>
        </p:blipFill>
        <p:spPr bwMode="auto">
          <a:xfrm>
            <a:off x="509588" y="385763"/>
            <a:ext cx="8124825" cy="6086475"/>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srcRect/>
          <a:stretch>
            <a:fillRect/>
          </a:stretch>
        </p:blipFill>
        <p:spPr bwMode="auto">
          <a:xfrm>
            <a:off x="509588" y="385763"/>
            <a:ext cx="8124825" cy="6086475"/>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srcRect/>
          <a:stretch>
            <a:fillRect/>
          </a:stretch>
        </p:blipFill>
        <p:spPr bwMode="auto">
          <a:xfrm>
            <a:off x="509588" y="385763"/>
            <a:ext cx="8124825" cy="60864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srcRect/>
          <a:stretch>
            <a:fillRect/>
          </a:stretch>
        </p:blipFill>
        <p:spPr bwMode="auto">
          <a:xfrm>
            <a:off x="509588" y="385763"/>
            <a:ext cx="8124825" cy="60864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srcRect/>
          <a:stretch>
            <a:fillRect/>
          </a:stretch>
        </p:blipFill>
        <p:spPr bwMode="auto">
          <a:xfrm>
            <a:off x="509588" y="385763"/>
            <a:ext cx="8124825" cy="60864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srcRect/>
          <a:stretch>
            <a:fillRect/>
          </a:stretch>
        </p:blipFill>
        <p:spPr bwMode="auto">
          <a:xfrm>
            <a:off x="509588" y="385763"/>
            <a:ext cx="8124825" cy="60864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srcRect/>
          <a:stretch>
            <a:fillRect/>
          </a:stretch>
        </p:blipFill>
        <p:spPr bwMode="auto">
          <a:xfrm>
            <a:off x="509588" y="385763"/>
            <a:ext cx="8124825" cy="60864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srcRect/>
          <a:stretch>
            <a:fillRect/>
          </a:stretch>
        </p:blipFill>
        <p:spPr bwMode="auto">
          <a:xfrm>
            <a:off x="509588" y="385763"/>
            <a:ext cx="8124825" cy="60864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srcRect/>
          <a:stretch>
            <a:fillRect/>
          </a:stretch>
        </p:blipFill>
        <p:spPr bwMode="auto">
          <a:xfrm>
            <a:off x="509588" y="385763"/>
            <a:ext cx="8124825" cy="60864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srcRect/>
          <a:stretch>
            <a:fillRect/>
          </a:stretch>
        </p:blipFill>
        <p:spPr bwMode="auto">
          <a:xfrm>
            <a:off x="-5366" y="0"/>
            <a:ext cx="9154731" cy="685799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srcRect/>
          <a:stretch>
            <a:fillRect/>
          </a:stretch>
        </p:blipFill>
        <p:spPr bwMode="auto">
          <a:xfrm>
            <a:off x="-5366" y="0"/>
            <a:ext cx="9154731" cy="685799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981200"/>
            <a:ext cx="9144000" cy="1754326"/>
          </a:xfrm>
          <a:prstGeom prst="rect">
            <a:avLst/>
          </a:prstGeom>
        </p:spPr>
        <p:txBody>
          <a:bodyPr wrap="square">
            <a:spAutoFit/>
          </a:bodyPr>
          <a:lstStyle/>
          <a:p>
            <a:pPr algn="ctr"/>
            <a:r>
              <a:rPr lang="en-US" sz="3600" dirty="0" smtClean="0">
                <a:solidFill>
                  <a:srgbClr val="0070C0"/>
                </a:solidFill>
              </a:rPr>
              <a:t>Infrastructural requirements-working space, storage area, machinery and equipments, SOP, Health &amp; Hygiene</a:t>
            </a:r>
            <a:endParaRPr lang="en-US" sz="3600" dirty="0">
              <a:solidFill>
                <a:srgbClr val="0070C0"/>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909310"/>
          </a:xfrm>
          <a:prstGeom prst="rect">
            <a:avLst/>
          </a:prstGeom>
        </p:spPr>
        <p:txBody>
          <a:bodyPr wrap="square">
            <a:spAutoFit/>
          </a:bodyPr>
          <a:lstStyle/>
          <a:p>
            <a:endParaRPr lang="en-US" sz="2800" b="1" dirty="0" smtClean="0"/>
          </a:p>
          <a:p>
            <a:r>
              <a:rPr lang="en-US" sz="2800" b="1" dirty="0" smtClean="0"/>
              <a:t>Factory Premises:</a:t>
            </a:r>
          </a:p>
          <a:p>
            <a:endParaRPr lang="en-US" sz="2800" b="1" dirty="0" smtClean="0"/>
          </a:p>
          <a:p>
            <a:pPr algn="just">
              <a:lnSpc>
                <a:spcPct val="150000"/>
              </a:lnSpc>
            </a:pPr>
            <a:r>
              <a:rPr lang="en-US" sz="2800" dirty="0" smtClean="0"/>
              <a:t>The manufacturing plant should have adequate space for:-</a:t>
            </a:r>
          </a:p>
          <a:p>
            <a:pPr algn="just">
              <a:lnSpc>
                <a:spcPct val="150000"/>
              </a:lnSpc>
            </a:pPr>
            <a:r>
              <a:rPr lang="en-US" sz="2800" dirty="0" smtClean="0"/>
              <a:t>(</a:t>
            </a:r>
            <a:r>
              <a:rPr lang="en-US" sz="2800" dirty="0" err="1" smtClean="0"/>
              <a:t>i</a:t>
            </a:r>
            <a:r>
              <a:rPr lang="en-US" sz="2800" dirty="0" smtClean="0"/>
              <a:t>) Receiving and storing raw material;</a:t>
            </a:r>
          </a:p>
          <a:p>
            <a:pPr algn="just">
              <a:lnSpc>
                <a:spcPct val="150000"/>
              </a:lnSpc>
            </a:pPr>
            <a:r>
              <a:rPr lang="en-US" sz="2800" dirty="0" smtClean="0"/>
              <a:t>(ii) Manufacturing process areas;</a:t>
            </a:r>
          </a:p>
          <a:p>
            <a:pPr algn="just">
              <a:lnSpc>
                <a:spcPct val="150000"/>
              </a:lnSpc>
            </a:pPr>
            <a:r>
              <a:rPr lang="en-US" sz="2800" dirty="0" smtClean="0"/>
              <a:t>(iii) Quality control section;</a:t>
            </a:r>
          </a:p>
          <a:p>
            <a:pPr algn="just">
              <a:lnSpc>
                <a:spcPct val="150000"/>
              </a:lnSpc>
            </a:pPr>
            <a:r>
              <a:rPr lang="en-US" sz="2800" dirty="0" smtClean="0"/>
              <a:t>(iv Finished goods store;</a:t>
            </a:r>
          </a:p>
          <a:p>
            <a:pPr algn="just">
              <a:lnSpc>
                <a:spcPct val="150000"/>
              </a:lnSpc>
            </a:pPr>
            <a:r>
              <a:rPr lang="en-US" sz="2800" dirty="0" smtClean="0"/>
              <a:t>(v) Office;</a:t>
            </a:r>
          </a:p>
          <a:p>
            <a:pPr algn="just">
              <a:lnSpc>
                <a:spcPct val="150000"/>
              </a:lnSpc>
            </a:pPr>
            <a:r>
              <a:rPr lang="en-US" sz="2800" dirty="0" smtClean="0"/>
              <a:t>(vi) Rejected goods/drugs store.</a:t>
            </a:r>
            <a:endParaRPr lang="en-US" sz="28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555641"/>
          </a:xfrm>
          <a:prstGeom prst="rect">
            <a:avLst/>
          </a:prstGeom>
        </p:spPr>
        <p:txBody>
          <a:bodyPr wrap="square">
            <a:spAutoFit/>
          </a:bodyPr>
          <a:lstStyle/>
          <a:p>
            <a:pPr algn="just"/>
            <a:r>
              <a:rPr lang="en-US" sz="2800" b="1" dirty="0" smtClean="0"/>
              <a:t>General Requirements:</a:t>
            </a:r>
          </a:p>
          <a:p>
            <a:pPr algn="just"/>
            <a:r>
              <a:rPr lang="en-US" sz="2800" b="1" dirty="0" smtClean="0"/>
              <a:t>(A) Location and surroundings- </a:t>
            </a:r>
            <a:r>
              <a:rPr lang="en-US" sz="2800" dirty="0" smtClean="0"/>
              <a:t>The factory building for manufacture of Ayurveda, Siddha and Unani medicines shall be so situated and shall have such construction as to avoid contamination from open sewerage, drain, public lavatory or any factory which produces disagreeable or obnoxious odour or fumes or excessive soot, dust or smoke.</a:t>
            </a:r>
          </a:p>
          <a:p>
            <a:pPr algn="just"/>
            <a:endParaRPr lang="en-US" sz="2800" dirty="0" smtClean="0"/>
          </a:p>
          <a:p>
            <a:pPr algn="just"/>
            <a:r>
              <a:rPr lang="en-US" sz="2800" b="1" dirty="0" smtClean="0"/>
              <a:t>(B) Buildings- </a:t>
            </a:r>
            <a:r>
              <a:rPr lang="en-US" sz="2800" dirty="0" smtClean="0"/>
              <a:t>The building used for factory shall be such as to permit production of drugs under hygienic conditions and should be free from cobwebs and insects/rodents. It should have adequate provision of light and ventilation. The floor and the walls should not be damp or moist. The premises used for manufacturing, processing, packaging and labelling will be in conformity with the provisions of the Factory Act.</a:t>
            </a:r>
            <a:endParaRPr lang="en-US" sz="28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647974"/>
          </a:xfrm>
          <a:prstGeom prst="rect">
            <a:avLst/>
          </a:prstGeom>
        </p:spPr>
        <p:txBody>
          <a:bodyPr wrap="square">
            <a:spAutoFit/>
          </a:bodyPr>
          <a:lstStyle/>
          <a:p>
            <a:pPr marL="514350" indent="-514350" algn="just">
              <a:buAutoNum type="romanLcParenBoth"/>
            </a:pPr>
            <a:r>
              <a:rPr lang="en-US" sz="2400" dirty="0" smtClean="0"/>
              <a:t>Compatible with other manufacturing operations that may be carried out in the same or adjacent premises.</a:t>
            </a:r>
          </a:p>
          <a:p>
            <a:pPr marL="514350" indent="-514350" algn="just"/>
            <a:endParaRPr lang="en-US" sz="2400" dirty="0" smtClean="0"/>
          </a:p>
          <a:p>
            <a:pPr algn="just"/>
            <a:r>
              <a:rPr lang="en-US" sz="2400" dirty="0" smtClean="0"/>
              <a:t>(ii) Adequately provided with working space to allow orderly and logical placement of equipment and materials to avoid the risk of mix-up between different drugs or components thereof and control the possibility of cross- contamination by other drugs or substances and avoid the risk of omission of any manufacturing or control step.</a:t>
            </a:r>
          </a:p>
          <a:p>
            <a:pPr algn="just"/>
            <a:endParaRPr lang="en-US" sz="2400" dirty="0" smtClean="0"/>
          </a:p>
          <a:p>
            <a:pPr algn="just"/>
            <a:r>
              <a:rPr lang="en-US" sz="2400" dirty="0" smtClean="0"/>
              <a:t>(iii) Designed, constructed and maintained to prevent entry of insects and rodents. Interior surface (walls, floors and ceilings) shall be smooth and free from cracks and permit easy cleaning and disinfection. The walls of the room in which the manufacturing operations are carried out shall be impervious to and be capable of being kept clean.</a:t>
            </a:r>
          </a:p>
          <a:p>
            <a:pPr algn="just"/>
            <a:r>
              <a:rPr lang="en-US" sz="2400" dirty="0" smtClean="0"/>
              <a:t>The flooring shall be smooth and even and shall be such as not to permit retention or accumulation of dust or waste products.</a:t>
            </a:r>
          </a:p>
          <a:p>
            <a:pPr algn="just"/>
            <a:endParaRPr lang="en-US" sz="2400" dirty="0" smtClean="0"/>
          </a:p>
          <a:p>
            <a:pPr algn="just"/>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9144000" cy="5539978"/>
          </a:xfrm>
          <a:prstGeom prst="rect">
            <a:avLst/>
          </a:prstGeom>
        </p:spPr>
        <p:txBody>
          <a:bodyPr wrap="square">
            <a:spAutoFit/>
          </a:bodyPr>
          <a:lstStyle/>
          <a:p>
            <a:pPr algn="just"/>
            <a:endParaRPr lang="en-US" dirty="0" smtClean="0"/>
          </a:p>
          <a:p>
            <a:pPr algn="just"/>
            <a:r>
              <a:rPr lang="en-US" sz="2400" dirty="0" smtClean="0"/>
              <a:t>(iv) Provided with proper drainage system in the processing area. The sanitary fittings and electrical fixtures in the manufacturing area shall be proper and safe.</a:t>
            </a:r>
          </a:p>
          <a:p>
            <a:pPr algn="just"/>
            <a:endParaRPr lang="en-US" sz="2400" dirty="0" smtClean="0"/>
          </a:p>
          <a:p>
            <a:pPr algn="just"/>
            <a:r>
              <a:rPr lang="en-US" sz="2400" dirty="0" smtClean="0"/>
              <a:t>(v) Furnace/</a:t>
            </a:r>
            <a:r>
              <a:rPr lang="en-US" sz="2400" dirty="0" err="1" smtClean="0"/>
              <a:t>Bhatti</a:t>
            </a:r>
            <a:r>
              <a:rPr lang="en-US" sz="2400" dirty="0" smtClean="0"/>
              <a:t> section could be covered with tin roof and proper ventilation, but sufficient care should be taken to prevent flies and dust.</a:t>
            </a:r>
          </a:p>
          <a:p>
            <a:pPr algn="just"/>
            <a:endParaRPr lang="en-US" sz="2400" dirty="0" smtClean="0"/>
          </a:p>
          <a:p>
            <a:pPr algn="just"/>
            <a:r>
              <a:rPr lang="en-US" sz="2400" dirty="0" smtClean="0"/>
              <a:t>(vi) There should be fire safety measures and proper exits should be there.</a:t>
            </a:r>
          </a:p>
          <a:p>
            <a:pPr algn="just"/>
            <a:endParaRPr lang="en-US" sz="2400" dirty="0" smtClean="0"/>
          </a:p>
          <a:p>
            <a:pPr algn="just"/>
            <a:r>
              <a:rPr lang="en-US" sz="2400" dirty="0" smtClean="0"/>
              <a:t>(vii) Drying space- There should be separate space for drying of raw material, in process medicine or medicines which require drying before packing. This space will be protected from flies/insects/dusts, etc., by proper flooring, wire-mash window, glass pans or other material.</a:t>
            </a:r>
            <a:endParaRPr lang="en-US" sz="24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9144000" cy="5262979"/>
          </a:xfrm>
          <a:prstGeom prst="rect">
            <a:avLst/>
          </a:prstGeom>
        </p:spPr>
        <p:txBody>
          <a:bodyPr wrap="square">
            <a:spAutoFit/>
          </a:bodyPr>
          <a:lstStyle/>
          <a:p>
            <a:pPr algn="just"/>
            <a:r>
              <a:rPr lang="en-US" sz="2400" b="1" dirty="0" smtClean="0"/>
              <a:t>Water Supply-</a:t>
            </a:r>
          </a:p>
          <a:p>
            <a:pPr algn="just"/>
            <a:r>
              <a:rPr lang="en-US" sz="2400" b="1" dirty="0" smtClean="0"/>
              <a:t> </a:t>
            </a:r>
            <a:r>
              <a:rPr lang="en-US" sz="2400" dirty="0" smtClean="0"/>
              <a:t>The water used in manufacture shall be pure and of potable quality. Adequate provision of water for washing the premises shall be made.</a:t>
            </a:r>
          </a:p>
          <a:p>
            <a:pPr algn="just"/>
            <a:endParaRPr lang="en-US" sz="2400" dirty="0" smtClean="0"/>
          </a:p>
          <a:p>
            <a:pPr algn="just"/>
            <a:r>
              <a:rPr lang="en-US" sz="2400" b="1" dirty="0" smtClean="0"/>
              <a:t>Disposal of Waste-</a:t>
            </a:r>
          </a:p>
          <a:p>
            <a:pPr algn="just"/>
            <a:r>
              <a:rPr lang="en-US" sz="2400" dirty="0" smtClean="0"/>
              <a:t>From the manufacturing sections and laboratories the waste water and</a:t>
            </a:r>
            <a:r>
              <a:rPr lang="en-US" sz="2400" b="1" dirty="0" smtClean="0"/>
              <a:t> </a:t>
            </a:r>
            <a:r>
              <a:rPr lang="en-US" sz="2400" dirty="0" smtClean="0"/>
              <a:t>the residues which might be prejudicial to the workers or public health shall be disposed off after suitable treatment as per guidelines of pollution control authorities to render them harmless.</a:t>
            </a:r>
          </a:p>
          <a:p>
            <a:pPr algn="just"/>
            <a:endParaRPr lang="en-US" sz="2400" dirty="0" smtClean="0"/>
          </a:p>
          <a:p>
            <a:pPr algn="just"/>
            <a:r>
              <a:rPr lang="en-US" sz="2400" b="1" dirty="0" smtClean="0"/>
              <a:t>Containers’ Cleaning- </a:t>
            </a:r>
            <a:r>
              <a:rPr lang="en-US" sz="2400" dirty="0" smtClean="0"/>
              <a:t>In factories where operations involving the use of containers such as glass bottles, vials and jars are conducted, there shall be adequate arrangement separated from the manufacturing operations for washing, cleaning and drying of such containers.</a:t>
            </a:r>
            <a:endParaRPr lang="en-US" sz="24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632311"/>
          </a:xfrm>
          <a:prstGeom prst="rect">
            <a:avLst/>
          </a:prstGeom>
        </p:spPr>
        <p:txBody>
          <a:bodyPr wrap="square">
            <a:spAutoFit/>
          </a:bodyPr>
          <a:lstStyle/>
          <a:p>
            <a:pPr algn="just"/>
            <a:r>
              <a:rPr lang="en-US" sz="2400" b="1" dirty="0" smtClean="0"/>
              <a:t>Stores- </a:t>
            </a:r>
            <a:r>
              <a:rPr lang="en-US" sz="2400" dirty="0" smtClean="0"/>
              <a:t>Storage should have proper ventilation and shall be free from dampness. It should provide independent adequate space for storage of different types of material, such as raw material, packaging material and finished products.</a:t>
            </a:r>
          </a:p>
          <a:p>
            <a:pPr algn="just"/>
            <a:endParaRPr lang="en-US" sz="2400" dirty="0" smtClean="0"/>
          </a:p>
          <a:p>
            <a:pPr algn="just"/>
            <a:r>
              <a:rPr lang="en-US" sz="2400" b="1" dirty="0" smtClean="0"/>
              <a:t>Raw Materials- </a:t>
            </a:r>
            <a:r>
              <a:rPr lang="en-US" sz="2400" dirty="0" smtClean="0"/>
              <a:t>All raw materials procured for manufacturing will be stored in the raw materials store. The manufacture based on the experience and the characteristics of the particular raw material used in Ayurveda, Siddha and Unani system shall decide the use of appropriate containers which would protect the quality of the raw material as well</a:t>
            </a:r>
          </a:p>
          <a:p>
            <a:pPr algn="just"/>
            <a:r>
              <a:rPr lang="en-US" sz="2400" dirty="0" smtClean="0"/>
              <a:t>as prevent it from damage due to dampness, microbiological contamination or rodent and insect infestation, etc. </a:t>
            </a:r>
          </a:p>
          <a:p>
            <a:pPr algn="just"/>
            <a:r>
              <a:rPr lang="en-US" sz="2400" dirty="0" smtClean="0"/>
              <a:t>If certain raw materials require such controlled environmental conditions, the raw materials stores may be sub-divided with proper enclosures to provide such conditions by suitable cabinization.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370975"/>
          </a:xfrm>
          <a:prstGeom prst="rect">
            <a:avLst/>
          </a:prstGeom>
        </p:spPr>
        <p:txBody>
          <a:bodyPr wrap="square">
            <a:spAutoFit/>
          </a:bodyPr>
          <a:lstStyle/>
          <a:p>
            <a:pPr algn="just"/>
            <a:endParaRPr lang="en-US" sz="2400" dirty="0" smtClean="0"/>
          </a:p>
          <a:p>
            <a:pPr algn="just"/>
            <a:r>
              <a:rPr lang="en-US" sz="2400" dirty="0" smtClean="0"/>
              <a:t>While designing such containers, cabins or areas in the raw materials store, care may be taken to handle the following different categories of raw materials:-</a:t>
            </a:r>
          </a:p>
          <a:p>
            <a:pPr algn="just"/>
            <a:endParaRPr lang="en-US" sz="2400" dirty="0" smtClean="0"/>
          </a:p>
          <a:p>
            <a:pPr algn="just">
              <a:lnSpc>
                <a:spcPct val="150000"/>
              </a:lnSpc>
            </a:pPr>
            <a:r>
              <a:rPr lang="en-US" sz="2400" dirty="0" smtClean="0"/>
              <a:t>(1) Raw material of metallic origin.</a:t>
            </a:r>
          </a:p>
          <a:p>
            <a:pPr algn="just">
              <a:lnSpc>
                <a:spcPct val="150000"/>
              </a:lnSpc>
            </a:pPr>
            <a:r>
              <a:rPr lang="en-US" sz="2400" dirty="0" smtClean="0"/>
              <a:t>(2) Raw material of mineral origin.</a:t>
            </a:r>
          </a:p>
          <a:p>
            <a:pPr algn="just">
              <a:lnSpc>
                <a:spcPct val="150000"/>
              </a:lnSpc>
            </a:pPr>
            <a:r>
              <a:rPr lang="en-US" sz="2400" dirty="0" smtClean="0"/>
              <a:t>(3) Raw material from animal source.</a:t>
            </a:r>
          </a:p>
          <a:p>
            <a:pPr algn="just">
              <a:lnSpc>
                <a:spcPct val="150000"/>
              </a:lnSpc>
            </a:pPr>
            <a:r>
              <a:rPr lang="en-US" sz="2400" dirty="0" smtClean="0"/>
              <a:t>(4) Fresh Herbs.</a:t>
            </a:r>
          </a:p>
          <a:p>
            <a:pPr algn="just">
              <a:lnSpc>
                <a:spcPct val="150000"/>
              </a:lnSpc>
            </a:pPr>
            <a:r>
              <a:rPr lang="en-US" sz="2400" dirty="0" smtClean="0"/>
              <a:t>(5) Dry Herbs or plant parts.</a:t>
            </a:r>
          </a:p>
          <a:p>
            <a:pPr algn="just">
              <a:lnSpc>
                <a:spcPct val="150000"/>
              </a:lnSpc>
            </a:pPr>
            <a:r>
              <a:rPr lang="en-US" sz="2400" dirty="0" smtClean="0"/>
              <a:t>(6) Excipients, etc.</a:t>
            </a:r>
          </a:p>
          <a:p>
            <a:pPr algn="just">
              <a:lnSpc>
                <a:spcPct val="150000"/>
              </a:lnSpc>
            </a:pPr>
            <a:r>
              <a:rPr lang="en-US" sz="2400" dirty="0" smtClean="0"/>
              <a:t>(7) Volatile oils/perfumes &amp; flavours.</a:t>
            </a:r>
          </a:p>
          <a:p>
            <a:pPr algn="just">
              <a:lnSpc>
                <a:spcPct val="150000"/>
              </a:lnSpc>
            </a:pPr>
            <a:r>
              <a:rPr lang="en-US" sz="2400" dirty="0" smtClean="0"/>
              <a:t>(8) Plant concentrates/extracts and exudates/resins.</a:t>
            </a:r>
            <a:endParaRPr lang="en-US" sz="24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370975"/>
          </a:xfrm>
          <a:prstGeom prst="rect">
            <a:avLst/>
          </a:prstGeom>
        </p:spPr>
        <p:txBody>
          <a:bodyPr wrap="square">
            <a:spAutoFit/>
          </a:bodyPr>
          <a:lstStyle/>
          <a:p>
            <a:pPr algn="just"/>
            <a:r>
              <a:rPr lang="en-US" sz="2400" b="1" dirty="0" smtClean="0"/>
              <a:t>Packaging Materials- </a:t>
            </a:r>
          </a:p>
          <a:p>
            <a:pPr algn="just"/>
            <a:r>
              <a:rPr lang="en-US" sz="2400" dirty="0" smtClean="0"/>
              <a:t>All packaging materials such as bottles, jars, capsules, etc. shall be stored properly. All containers and closures shall be adequately cleaned and dried before packing the products.</a:t>
            </a:r>
          </a:p>
          <a:p>
            <a:pPr algn="just"/>
            <a:endParaRPr lang="en-US" sz="2400" dirty="0" smtClean="0"/>
          </a:p>
          <a:p>
            <a:pPr algn="just"/>
            <a:r>
              <a:rPr lang="en-US" sz="2400" b="1" dirty="0" smtClean="0"/>
              <a:t>Finished Goods Stores- </a:t>
            </a:r>
          </a:p>
          <a:p>
            <a:pPr algn="just"/>
            <a:r>
              <a:rPr lang="en-US" sz="2400" dirty="0" smtClean="0"/>
              <a:t>The finished goods transferred from the production area after proper packaging shall be stored in the finished goods stores within an area marked “Quarantine”. </a:t>
            </a:r>
          </a:p>
          <a:p>
            <a:pPr algn="just"/>
            <a:r>
              <a:rPr lang="en-US" sz="2400" dirty="0" smtClean="0"/>
              <a:t>After the quality control laboratory and the experts have checked the correctness of finished goods with reference to its packing/labelling as well as the finished product quality as prescribed,, then it will be moved to ‘Approved Finished Goods Stock” area. Only approved finished goods shall be dispatched as per marketing requirements.</a:t>
            </a:r>
          </a:p>
          <a:p>
            <a:pPr algn="just"/>
            <a:r>
              <a:rPr lang="en-US" sz="2400" dirty="0" smtClean="0"/>
              <a:t>Distribution records shall be maintained as required. If any Ayurvedic, Siddha and Unani drug needs special storage conditions, finished goods store shall provide necessary environmental requirements.</a:t>
            </a:r>
            <a:endParaRPr lang="en-US" sz="24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093976"/>
          </a:xfrm>
          <a:prstGeom prst="rect">
            <a:avLst/>
          </a:prstGeom>
        </p:spPr>
        <p:txBody>
          <a:bodyPr wrap="square">
            <a:spAutoFit/>
          </a:bodyPr>
          <a:lstStyle/>
          <a:p>
            <a:pPr algn="just">
              <a:lnSpc>
                <a:spcPct val="150000"/>
              </a:lnSpc>
            </a:pPr>
            <a:r>
              <a:rPr lang="en-US" sz="2000" b="1" dirty="0" smtClean="0"/>
              <a:t>Working Space- </a:t>
            </a:r>
          </a:p>
          <a:p>
            <a:pPr algn="just">
              <a:lnSpc>
                <a:spcPct val="150000"/>
              </a:lnSpc>
            </a:pPr>
            <a:r>
              <a:rPr lang="en-US" sz="2000" dirty="0" smtClean="0"/>
              <a:t>The manufacturing area shall provide adequate space (manufacture and quality control) for orderly placement of equipment and material used in any of the operations for which these are employed so as to facilitate easy and safe working and to minimize or to eliminate any risk of mix-up between different drugs, raw materials and to prevent the possibility of cross-contamination of one drug by another drug that is manufactured, stored or handled in the same premises.</a:t>
            </a:r>
          </a:p>
          <a:p>
            <a:pPr algn="just">
              <a:lnSpc>
                <a:spcPct val="150000"/>
              </a:lnSpc>
            </a:pPr>
            <a:r>
              <a:rPr lang="en-US" sz="2000" b="1" dirty="0" smtClean="0"/>
              <a:t>Health, Clothing, Sanitation and Hygiene of Workers-</a:t>
            </a:r>
          </a:p>
          <a:p>
            <a:pPr algn="just">
              <a:lnSpc>
                <a:spcPct val="150000"/>
              </a:lnSpc>
            </a:pPr>
            <a:r>
              <a:rPr lang="en-US" sz="2000" b="1" dirty="0" smtClean="0"/>
              <a:t> </a:t>
            </a:r>
            <a:r>
              <a:rPr lang="en-US" sz="2000" dirty="0" smtClean="0"/>
              <a:t>All workers employed in the Factory shall be free from contagious diseases. The clothing of the workers shall consist of proper uniform suitable to the nature of work and the climate and shall be clean. The uniform shall also include cloth or synthetic covering for hands, feet and head wherever required. Adequate facilities for personal cleanliness such as clean towels, soap and scrubbing brushes shall be provided. </a:t>
            </a:r>
            <a:endParaRPr lang="en-US" sz="20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555641"/>
          </a:xfrm>
          <a:prstGeom prst="rect">
            <a:avLst/>
          </a:prstGeom>
        </p:spPr>
        <p:txBody>
          <a:bodyPr wrap="square">
            <a:spAutoFit/>
          </a:bodyPr>
          <a:lstStyle/>
          <a:p>
            <a:pPr algn="just">
              <a:lnSpc>
                <a:spcPct val="150000"/>
              </a:lnSpc>
            </a:pPr>
            <a:r>
              <a:rPr lang="en-US" sz="2400" dirty="0" smtClean="0"/>
              <a:t>Separate provision shall be made for lavatories to be used by men and women, and such lavatories shall be located at places separated from the processing rooms. Workers will also be provided facilities for changing their clothes and to keep their personal belongings.</a:t>
            </a:r>
          </a:p>
          <a:p>
            <a:pPr algn="just">
              <a:lnSpc>
                <a:spcPct val="150000"/>
              </a:lnSpc>
            </a:pPr>
            <a:endParaRPr lang="en-US" sz="2400" dirty="0" smtClean="0"/>
          </a:p>
          <a:p>
            <a:pPr algn="just">
              <a:lnSpc>
                <a:spcPct val="150000"/>
              </a:lnSpc>
            </a:pPr>
            <a:r>
              <a:rPr lang="en-US" sz="2400" b="1" dirty="0" smtClean="0"/>
              <a:t>Medical Services- The manufacturer shall also provide:-</a:t>
            </a:r>
          </a:p>
          <a:p>
            <a:pPr algn="just">
              <a:lnSpc>
                <a:spcPct val="150000"/>
              </a:lnSpc>
            </a:pPr>
            <a:r>
              <a:rPr lang="en-US" sz="2400" dirty="0" smtClean="0"/>
              <a:t>(</a:t>
            </a:r>
            <a:r>
              <a:rPr lang="en-US" sz="2400" dirty="0" err="1" smtClean="0"/>
              <a:t>i</a:t>
            </a:r>
            <a:r>
              <a:rPr lang="en-US" sz="2400" dirty="0" smtClean="0"/>
              <a:t>) Adequate facilities for first aid;</a:t>
            </a:r>
          </a:p>
          <a:p>
            <a:pPr algn="just">
              <a:lnSpc>
                <a:spcPct val="150000"/>
              </a:lnSpc>
            </a:pPr>
            <a:r>
              <a:rPr lang="en-US" sz="2400" dirty="0" smtClean="0"/>
              <a:t>(ii) Medical examination of workers at the time of employment and periodical checkup thereafter by a physician once a year, with particular attention being devoted to freedom from infections. Records thereof shall be maintained.</a:t>
            </a:r>
          </a:p>
          <a:p>
            <a:pPr algn="just"/>
            <a:endParaRPr lang="en-US" sz="24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186309"/>
          </a:xfrm>
          <a:prstGeom prst="rect">
            <a:avLst/>
          </a:prstGeom>
        </p:spPr>
        <p:txBody>
          <a:bodyPr wrap="square">
            <a:spAutoFit/>
          </a:bodyPr>
          <a:lstStyle/>
          <a:p>
            <a:pPr algn="just"/>
            <a:endParaRPr lang="en-US" sz="2800" b="1" dirty="0" smtClean="0"/>
          </a:p>
          <a:p>
            <a:pPr algn="just"/>
            <a:r>
              <a:rPr lang="en-US" sz="2800" b="1" dirty="0" smtClean="0"/>
              <a:t>Machinery and Equipments- </a:t>
            </a:r>
          </a:p>
          <a:p>
            <a:pPr algn="just"/>
            <a:endParaRPr lang="en-US" sz="2800" b="1" dirty="0" smtClean="0"/>
          </a:p>
          <a:p>
            <a:pPr algn="just"/>
            <a:r>
              <a:rPr lang="en-US" sz="2400" dirty="0" smtClean="0"/>
              <a:t>For carrying out manufacturing depending on the size of operation and the nature of product manufactured, suitable equipment either manually operated or operated semi-automatically (electrical or team based) or fully automatic machinery shall be made available. </a:t>
            </a:r>
          </a:p>
          <a:p>
            <a:pPr algn="just"/>
            <a:r>
              <a:rPr lang="en-US" sz="2400" dirty="0" smtClean="0"/>
              <a:t>These may include machines for use in the process of manufacture such as crushing, grinding, powdering, boiling, mashing, burning, roasting, filtering, drying, filling, labelling and packing, etc. </a:t>
            </a:r>
          </a:p>
          <a:p>
            <a:pPr algn="just"/>
            <a:r>
              <a:rPr lang="en-US" sz="2400" dirty="0" smtClean="0"/>
              <a:t>To ensure ease in movement of workers and orderliness in operations a suitably adequate space will be ensured between two machines or rows of machines. These machinery and equipments and machinery recommended is indicated in Part II-A. </a:t>
            </a:r>
          </a:p>
          <a:p>
            <a:pPr algn="just"/>
            <a:r>
              <a:rPr lang="en-US" sz="2400" dirty="0" smtClean="0"/>
              <a:t>Proper standard operational procedures (SOPs) for cleaning maintaining and performance of every machine should be laid down.</a:t>
            </a:r>
            <a:endParaRPr lang="en-US" sz="24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01862"/>
          </a:xfrm>
          <a:prstGeom prst="rect">
            <a:avLst/>
          </a:prstGeom>
        </p:spPr>
        <p:txBody>
          <a:bodyPr wrap="square">
            <a:spAutoFit/>
          </a:bodyPr>
          <a:lstStyle/>
          <a:p>
            <a:pPr algn="just"/>
            <a:endParaRPr lang="en-US" sz="2400" b="1" dirty="0" smtClean="0"/>
          </a:p>
          <a:p>
            <a:pPr algn="just"/>
            <a:r>
              <a:rPr lang="en-US" sz="2800" b="1" dirty="0" smtClean="0"/>
              <a:t>Batch Manufacturing Records- </a:t>
            </a:r>
          </a:p>
          <a:p>
            <a:pPr algn="just"/>
            <a:endParaRPr lang="en-US" sz="2400" b="1" dirty="0" smtClean="0"/>
          </a:p>
          <a:p>
            <a:pPr algn="just">
              <a:lnSpc>
                <a:spcPct val="150000"/>
              </a:lnSpc>
            </a:pPr>
            <a:r>
              <a:rPr lang="en-US" sz="2400" dirty="0" smtClean="0"/>
              <a:t>The licensee shall maintain batch manufacturing record of each batch of Ayurvedic, Siddha and Unani drugs manufactured irrespective of the type of product manufactured (classical preparation or patent and proprietary medicines). Manufacturing records are required to provide and account of the list of raw materials and their quantities obtained from the store, tests conducted during the various stages of manufacture like taste, colour, physical characteristics and chemical tests as may be necessary or indicated in the approved books of Ayurveda, Siddha and Unani mentioned in the First Schedule of the Drugs and Cosmetics Act, 1940 (23 of 1940).</a:t>
            </a:r>
            <a:endParaRPr lang="en-US" sz="24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9144000" cy="6683048"/>
          </a:xfrm>
          <a:prstGeom prst="rect">
            <a:avLst/>
          </a:prstGeom>
        </p:spPr>
        <p:txBody>
          <a:bodyPr wrap="square">
            <a:spAutoFit/>
          </a:bodyPr>
          <a:lstStyle/>
          <a:p>
            <a:pPr algn="just">
              <a:lnSpc>
                <a:spcPct val="150000"/>
              </a:lnSpc>
            </a:pPr>
            <a:r>
              <a:rPr lang="en-US" sz="2400" dirty="0" smtClean="0"/>
              <a:t>These tests may include any in-house or pharmacopoeial test adopted by the manufacturer in the raw material or in the process material and in the finished product. These records shall be duly signed by Production and Quality Control Personnel respectively. Details of transfer of manufactured drug to the finished products store including dates and quantity of drugs transferred along with record of testing of the finished product, if any, and packaging, records shall be maintained. Only after the manufactured drugs have been verified and accepted quality shall be allowed to be cleared for sale. It should be essential to maintain the record of date, manpower, machine and equipments used and to keep in process record of various </a:t>
            </a:r>
            <a:r>
              <a:rPr lang="en-US" sz="2400" dirty="0" err="1" smtClean="0"/>
              <a:t>shodhana</a:t>
            </a:r>
            <a:r>
              <a:rPr lang="en-US" sz="2400" dirty="0" smtClean="0"/>
              <a:t>, </a:t>
            </a:r>
            <a:r>
              <a:rPr lang="en-US" sz="2400" dirty="0" err="1" smtClean="0"/>
              <a:t>bhavana</a:t>
            </a:r>
            <a:r>
              <a:rPr lang="en-US" sz="2400" dirty="0" smtClean="0"/>
              <a:t>, burning in fire and specific grindings in terms of internal use.</a:t>
            </a:r>
            <a:endParaRPr lang="en-US" sz="24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575052"/>
          </a:xfrm>
          <a:prstGeom prst="rect">
            <a:avLst/>
          </a:prstGeom>
        </p:spPr>
        <p:txBody>
          <a:bodyPr wrap="square">
            <a:spAutoFit/>
          </a:bodyPr>
          <a:lstStyle/>
          <a:p>
            <a:pPr algn="just">
              <a:lnSpc>
                <a:spcPct val="150000"/>
              </a:lnSpc>
            </a:pPr>
            <a:r>
              <a:rPr lang="en-US" sz="2400" b="1" dirty="0" smtClean="0"/>
              <a:t>Distribution Records- </a:t>
            </a:r>
          </a:p>
          <a:p>
            <a:pPr algn="just">
              <a:lnSpc>
                <a:spcPct val="150000"/>
              </a:lnSpc>
            </a:pPr>
            <a:r>
              <a:rPr lang="en-US" sz="2400" dirty="0" smtClean="0"/>
              <a:t>Records of sale and distribution of each batch of Ayurveda, Siddha and Unani Drugs shall be maintained in order to facilitate prompt and complete recall of the batch, if necessary. The duration of record keeping should be the date of expiry of the batch, Certain categories of Ayurvedic, Siddha and Unani medicines like Bhasma, Rasa, </a:t>
            </a:r>
            <a:r>
              <a:rPr lang="en-US" sz="2400" dirty="0" err="1" smtClean="0"/>
              <a:t>Kupi</a:t>
            </a:r>
            <a:r>
              <a:rPr lang="en-US" sz="2400" dirty="0" smtClean="0"/>
              <a:t>- </a:t>
            </a:r>
            <a:r>
              <a:rPr lang="en-US" sz="2400" dirty="0" err="1" smtClean="0"/>
              <a:t>pakva</a:t>
            </a:r>
            <a:r>
              <a:rPr lang="en-US" sz="2400" dirty="0" smtClean="0"/>
              <a:t>, </a:t>
            </a:r>
            <a:r>
              <a:rPr lang="en-US" sz="2400" dirty="0" err="1" smtClean="0"/>
              <a:t>Parpati</a:t>
            </a:r>
            <a:r>
              <a:rPr lang="en-US" sz="2400" dirty="0" smtClean="0"/>
              <a:t>, </a:t>
            </a:r>
            <a:r>
              <a:rPr lang="en-US" sz="2400" dirty="0" err="1" smtClean="0"/>
              <a:t>Sindura</a:t>
            </a:r>
            <a:r>
              <a:rPr lang="en-US" sz="2400" dirty="0" smtClean="0"/>
              <a:t>, </a:t>
            </a:r>
            <a:r>
              <a:rPr lang="en-US" sz="2400" dirty="0" err="1" smtClean="0"/>
              <a:t>Karpu</a:t>
            </a:r>
            <a:r>
              <a:rPr lang="en-US" sz="2400" dirty="0" smtClean="0"/>
              <a:t>/Uppu/</a:t>
            </a:r>
            <a:r>
              <a:rPr lang="en-US" sz="2400" dirty="0" err="1" smtClean="0"/>
              <a:t>Puram</a:t>
            </a:r>
            <a:r>
              <a:rPr lang="en-US" sz="2400" dirty="0" smtClean="0"/>
              <a:t>, </a:t>
            </a:r>
            <a:r>
              <a:rPr lang="en-US" sz="2400" dirty="0" err="1" smtClean="0"/>
              <a:t>Kushta</a:t>
            </a:r>
            <a:r>
              <a:rPr lang="en-US" sz="2400" dirty="0" smtClean="0"/>
              <a:t>, Asava-</a:t>
            </a:r>
            <a:r>
              <a:rPr lang="en-US" sz="2400" dirty="0" err="1" smtClean="0"/>
              <a:t>arista</a:t>
            </a:r>
            <a:r>
              <a:rPr lang="en-US" sz="2400" dirty="0" smtClean="0"/>
              <a:t>, etc. do not have expiry date, in contrast their efficacy increases with the passage of time. Hence, records need to be maintained up to 5 years of the exhausting of stock.</a:t>
            </a:r>
            <a:endParaRPr lang="en-US" sz="24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370975"/>
          </a:xfrm>
          <a:prstGeom prst="rect">
            <a:avLst/>
          </a:prstGeom>
        </p:spPr>
        <p:txBody>
          <a:bodyPr wrap="square">
            <a:spAutoFit/>
          </a:bodyPr>
          <a:lstStyle/>
          <a:p>
            <a:pPr algn="just"/>
            <a:r>
              <a:rPr lang="en-US" sz="2400" b="1" dirty="0" smtClean="0"/>
              <a:t>Record of Market Complaints- </a:t>
            </a:r>
          </a:p>
          <a:p>
            <a:pPr algn="just"/>
            <a:endParaRPr lang="en-US" sz="2400" b="1" dirty="0" smtClean="0"/>
          </a:p>
          <a:p>
            <a:pPr algn="just">
              <a:lnSpc>
                <a:spcPct val="150000"/>
              </a:lnSpc>
            </a:pPr>
            <a:r>
              <a:rPr lang="en-US" sz="2400" dirty="0" smtClean="0"/>
              <a:t>Manufacturers shall maintain a register to record all reports of market complaints received regarding the products sold in the market. </a:t>
            </a:r>
          </a:p>
          <a:p>
            <a:pPr algn="just">
              <a:lnSpc>
                <a:spcPct val="150000"/>
              </a:lnSpc>
            </a:pPr>
            <a:r>
              <a:rPr lang="en-US" sz="2400" dirty="0" smtClean="0"/>
              <a:t>The manufacturer shall enter all data received on such market complaints, investigations carried out by the manufacturers regarding the complaint as well as any corrective action initiated to prevent recurrence of such market complaints shall also be recorded. </a:t>
            </a:r>
          </a:p>
          <a:p>
            <a:pPr algn="just">
              <a:lnSpc>
                <a:spcPct val="150000"/>
              </a:lnSpc>
            </a:pPr>
            <a:r>
              <a:rPr lang="en-US" sz="2400" dirty="0" smtClean="0"/>
              <a:t>Once in a period of six months the manufacturer shall submit the record such complaints to the Licensing Authority. </a:t>
            </a:r>
          </a:p>
          <a:p>
            <a:pPr algn="just">
              <a:lnSpc>
                <a:spcPct val="150000"/>
              </a:lnSpc>
            </a:pPr>
            <a:r>
              <a:rPr lang="en-US" sz="2400" dirty="0" smtClean="0"/>
              <a:t>The Register shall also be available for inspection during any inspection of the premises.</a:t>
            </a:r>
            <a:endParaRPr lang="en-US" sz="24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3913059"/>
          </a:xfrm>
          <a:prstGeom prst="rect">
            <a:avLst/>
          </a:prstGeom>
        </p:spPr>
        <p:txBody>
          <a:bodyPr wrap="square">
            <a:spAutoFit/>
          </a:bodyPr>
          <a:lstStyle/>
          <a:p>
            <a:pPr algn="just">
              <a:lnSpc>
                <a:spcPct val="150000"/>
              </a:lnSpc>
            </a:pPr>
            <a:endParaRPr lang="en-US" sz="2400" dirty="0" smtClean="0"/>
          </a:p>
          <a:p>
            <a:pPr algn="just">
              <a:lnSpc>
                <a:spcPct val="150000"/>
              </a:lnSpc>
            </a:pPr>
            <a:r>
              <a:rPr lang="en-US" sz="2400" dirty="0" smtClean="0"/>
              <a:t>Reports of any adverse reaction resulting from the use of Ayurvedic, Siddha and Unani drugs shall also be maintained in a separate register by each manufacturer. The manufacturer shall investigate any of the adverse reaction to find if the same is due to any defect in the product, and whether such reactions are already reported in the literature or</a:t>
            </a:r>
          </a:p>
          <a:p>
            <a:pPr algn="just">
              <a:lnSpc>
                <a:spcPct val="150000"/>
              </a:lnSpc>
            </a:pPr>
            <a:r>
              <a:rPr lang="en-US" sz="2400" dirty="0" smtClean="0"/>
              <a:t>it is a new observation.</a:t>
            </a:r>
            <a:endParaRPr lang="en-US" sz="24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2286000"/>
            <a:ext cx="7093032" cy="1015663"/>
          </a:xfrm>
          <a:prstGeom prst="rect">
            <a:avLst/>
          </a:prstGeom>
        </p:spPr>
        <p:txBody>
          <a:bodyPr wrap="none">
            <a:spAutoFit/>
          </a:bodyPr>
          <a:lstStyle/>
          <a:p>
            <a:r>
              <a:rPr lang="en-US" sz="6000" dirty="0" smtClean="0">
                <a:solidFill>
                  <a:srgbClr val="0070C0"/>
                </a:solidFill>
              </a:rPr>
              <a:t>Herbal Drug Patenting</a:t>
            </a:r>
            <a:endParaRPr lang="en-US" sz="6000" dirty="0">
              <a:solidFill>
                <a:srgbClr val="0070C0"/>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5366" y="0"/>
            <a:ext cx="9154731" cy="685799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5366" y="0"/>
            <a:ext cx="9154731" cy="6857999"/>
          </a:xfrm>
          <a:prstGeom prst="rect">
            <a:avLst/>
          </a:prstGeom>
          <a:noFill/>
          <a:ln w="9525">
            <a:noFill/>
            <a:miter lim="800000"/>
            <a:headEnd/>
            <a:tailEnd/>
          </a:ln>
          <a:effec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5366" y="0"/>
            <a:ext cx="9154731" cy="6857999"/>
          </a:xfrm>
          <a:prstGeom prst="rect">
            <a:avLst/>
          </a:prstGeom>
          <a:noFill/>
          <a:ln w="9525">
            <a:noFill/>
            <a:miter lim="800000"/>
            <a:headEnd/>
            <a:tailEnd/>
          </a:ln>
          <a:effec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509588" y="385763"/>
            <a:ext cx="8124825" cy="6086475"/>
          </a:xfrm>
          <a:prstGeom prst="rect">
            <a:avLst/>
          </a:prstGeom>
          <a:noFill/>
          <a:ln w="9525">
            <a:noFill/>
            <a:miter lim="800000"/>
            <a:headEnd/>
            <a:tailEnd/>
          </a:ln>
          <a:effec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0" y="4020"/>
            <a:ext cx="9149365" cy="6853979"/>
          </a:xfrm>
          <a:prstGeom prst="rect">
            <a:avLst/>
          </a:prstGeom>
          <a:noFill/>
          <a:ln w="9525">
            <a:noFill/>
            <a:miter lim="800000"/>
            <a:headEnd/>
            <a:tailEnd/>
          </a:ln>
          <a:effec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a:stretch>
            <a:fillRect/>
          </a:stretch>
        </p:blipFill>
        <p:spPr bwMode="auto">
          <a:xfrm>
            <a:off x="-5366" y="0"/>
            <a:ext cx="9154731" cy="6857999"/>
          </a:xfrm>
          <a:prstGeom prst="rect">
            <a:avLst/>
          </a:prstGeom>
          <a:noFill/>
          <a:ln w="9525">
            <a:noFill/>
            <a:miter lim="800000"/>
            <a:headEnd/>
            <a:tailEnd/>
          </a:ln>
          <a:effec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srcRect/>
          <a:stretch>
            <a:fillRect/>
          </a:stretch>
        </p:blipFill>
        <p:spPr bwMode="auto">
          <a:xfrm>
            <a:off x="-5366" y="0"/>
            <a:ext cx="9154731" cy="6857999"/>
          </a:xfrm>
          <a:prstGeom prst="rect">
            <a:avLst/>
          </a:prstGeom>
          <a:noFill/>
          <a:ln w="9525">
            <a:noFill/>
            <a:miter lim="800000"/>
            <a:headEnd/>
            <a:tailEnd/>
          </a:ln>
          <a:effec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srcRect/>
          <a:stretch>
            <a:fillRect/>
          </a:stretch>
        </p:blipFill>
        <p:spPr bwMode="auto">
          <a:xfrm>
            <a:off x="-5366" y="0"/>
            <a:ext cx="9154731" cy="6857999"/>
          </a:xfrm>
          <a:prstGeom prst="rect">
            <a:avLst/>
          </a:prstGeom>
          <a:noFill/>
          <a:ln w="9525">
            <a:noFill/>
            <a:miter lim="800000"/>
            <a:headEnd/>
            <a:tailEnd/>
          </a:ln>
          <a:effec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srcRect/>
          <a:stretch>
            <a:fillRect/>
          </a:stretch>
        </p:blipFill>
        <p:spPr bwMode="auto">
          <a:xfrm>
            <a:off x="-5368" y="0"/>
            <a:ext cx="9154733" cy="6858000"/>
          </a:xfrm>
          <a:prstGeom prst="rect">
            <a:avLst/>
          </a:prstGeom>
          <a:noFill/>
          <a:ln w="9525">
            <a:noFill/>
            <a:miter lim="800000"/>
            <a:headEnd/>
            <a:tailEnd/>
          </a:ln>
          <a:effec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srcRect/>
          <a:stretch>
            <a:fillRect/>
          </a:stretch>
        </p:blipFill>
        <p:spPr bwMode="auto">
          <a:xfrm>
            <a:off x="-5366" y="0"/>
            <a:ext cx="9154731" cy="6857999"/>
          </a:xfrm>
          <a:prstGeom prst="rect">
            <a:avLst/>
          </a:prstGeom>
          <a:noFill/>
          <a:ln w="9525">
            <a:noFill/>
            <a:miter lim="800000"/>
            <a:headEnd/>
            <a:tailEnd/>
          </a:ln>
          <a:effec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srcRect/>
          <a:stretch>
            <a:fillRect/>
          </a:stretch>
        </p:blipFill>
        <p:spPr bwMode="auto">
          <a:xfrm>
            <a:off x="-5366" y="0"/>
            <a:ext cx="9154731" cy="6857999"/>
          </a:xfrm>
          <a:prstGeom prst="rect">
            <a:avLst/>
          </a:prstGeom>
          <a:noFill/>
          <a:ln w="9525">
            <a:noFill/>
            <a:miter lim="800000"/>
            <a:headEnd/>
            <a:tailEnd/>
          </a:ln>
          <a:effec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srcRect/>
          <a:stretch>
            <a:fillRect/>
          </a:stretch>
        </p:blipFill>
        <p:spPr bwMode="auto">
          <a:xfrm>
            <a:off x="-5364" y="4023"/>
            <a:ext cx="9149364" cy="6853978"/>
          </a:xfrm>
          <a:prstGeom prst="rect">
            <a:avLst/>
          </a:prstGeom>
          <a:noFill/>
          <a:ln w="9525">
            <a:noFill/>
            <a:miter lim="800000"/>
            <a:headEnd/>
            <a:tailEnd/>
          </a:ln>
          <a:effec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srcRect/>
          <a:stretch>
            <a:fillRect/>
          </a:stretch>
        </p:blipFill>
        <p:spPr bwMode="auto">
          <a:xfrm>
            <a:off x="-5366" y="0"/>
            <a:ext cx="9154731" cy="6857999"/>
          </a:xfrm>
          <a:prstGeom prst="rect">
            <a:avLst/>
          </a:prstGeom>
          <a:noFill/>
          <a:ln w="9525">
            <a:noFill/>
            <a:miter lim="800000"/>
            <a:headEnd/>
            <a:tailEnd/>
          </a:ln>
          <a:effec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srcRect/>
          <a:stretch>
            <a:fillRect/>
          </a:stretch>
        </p:blipFill>
        <p:spPr bwMode="auto">
          <a:xfrm>
            <a:off x="-5366" y="0"/>
            <a:ext cx="9154731" cy="6857999"/>
          </a:xfrm>
          <a:prstGeom prst="rect">
            <a:avLst/>
          </a:prstGeom>
          <a:noFill/>
          <a:ln w="9525">
            <a:noFill/>
            <a:miter lim="800000"/>
            <a:headEnd/>
            <a:tailEnd/>
          </a:ln>
          <a:effec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srcRect/>
          <a:stretch>
            <a:fillRect/>
          </a:stretch>
        </p:blipFill>
        <p:spPr bwMode="auto">
          <a:xfrm>
            <a:off x="-5366" y="0"/>
            <a:ext cx="9154731" cy="6857999"/>
          </a:xfrm>
          <a:prstGeom prst="rect">
            <a:avLst/>
          </a:prstGeom>
          <a:noFill/>
          <a:ln w="9525">
            <a:noFill/>
            <a:miter lim="800000"/>
            <a:headEnd/>
            <a:tailEnd/>
          </a:ln>
          <a:effec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srcRect/>
          <a:stretch>
            <a:fillRect/>
          </a:stretch>
        </p:blipFill>
        <p:spPr bwMode="auto">
          <a:xfrm>
            <a:off x="-5366" y="0"/>
            <a:ext cx="9154731" cy="6857999"/>
          </a:xfrm>
          <a:prstGeom prst="rect">
            <a:avLst/>
          </a:prstGeom>
          <a:noFill/>
          <a:ln w="9525">
            <a:noFill/>
            <a:miter lim="800000"/>
            <a:headEnd/>
            <a:tailEnd/>
          </a:ln>
          <a:effec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srcRect/>
          <a:stretch>
            <a:fillRect/>
          </a:stretch>
        </p:blipFill>
        <p:spPr bwMode="auto">
          <a:xfrm>
            <a:off x="0" y="4020"/>
            <a:ext cx="9149365" cy="6853979"/>
          </a:xfrm>
          <a:prstGeom prst="rect">
            <a:avLst/>
          </a:prstGeom>
          <a:noFill/>
          <a:ln w="9525">
            <a:noFill/>
            <a:miter lim="800000"/>
            <a:headEnd/>
            <a:tailEnd/>
          </a:ln>
          <a:effec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srcRect/>
          <a:stretch>
            <a:fillRect/>
          </a:stretch>
        </p:blipFill>
        <p:spPr bwMode="auto">
          <a:xfrm>
            <a:off x="-5366" y="0"/>
            <a:ext cx="9154731" cy="6857999"/>
          </a:xfrm>
          <a:prstGeom prst="rect">
            <a:avLst/>
          </a:prstGeom>
          <a:noFill/>
          <a:ln w="9525">
            <a:noFill/>
            <a:miter lim="800000"/>
            <a:headEnd/>
            <a:tailEnd/>
          </a:ln>
          <a:effec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srcRect/>
          <a:stretch>
            <a:fillRect/>
          </a:stretch>
        </p:blipFill>
        <p:spPr bwMode="auto">
          <a:xfrm>
            <a:off x="-5366" y="0"/>
            <a:ext cx="9154731" cy="6857999"/>
          </a:xfrm>
          <a:prstGeom prst="rect">
            <a:avLst/>
          </a:prstGeom>
          <a:noFill/>
          <a:ln w="9525">
            <a:noFill/>
            <a:miter lim="800000"/>
            <a:headEnd/>
            <a:tailEnd/>
          </a:ln>
          <a:effec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srcRect/>
          <a:stretch>
            <a:fillRect/>
          </a:stretch>
        </p:blipFill>
        <p:spPr bwMode="auto">
          <a:xfrm>
            <a:off x="-5366" y="0"/>
            <a:ext cx="9154731" cy="6857999"/>
          </a:xfrm>
          <a:prstGeom prst="rect">
            <a:avLst/>
          </a:prstGeom>
          <a:noFill/>
          <a:ln w="9525">
            <a:noFill/>
            <a:miter lim="800000"/>
            <a:headEnd/>
            <a:tailEnd/>
          </a:ln>
          <a:effec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srcRect/>
          <a:stretch>
            <a:fillRect/>
          </a:stretch>
        </p:blipFill>
        <p:spPr bwMode="auto">
          <a:xfrm>
            <a:off x="-5364" y="1"/>
            <a:ext cx="9154732" cy="6858000"/>
          </a:xfrm>
          <a:prstGeom prst="rect">
            <a:avLst/>
          </a:prstGeom>
          <a:noFill/>
          <a:ln w="9525">
            <a:noFill/>
            <a:miter lim="800000"/>
            <a:headEnd/>
            <a:tailEnd/>
          </a:ln>
          <a:effec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srcRect/>
          <a:stretch>
            <a:fillRect/>
          </a:stretch>
        </p:blipFill>
        <p:spPr bwMode="auto">
          <a:xfrm>
            <a:off x="509588" y="385763"/>
            <a:ext cx="8124825" cy="6086475"/>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197</TotalTime>
  <Words>1976</Words>
  <Application>Microsoft Office PowerPoint</Application>
  <PresentationFormat>On-screen Show (4:3)</PresentationFormat>
  <Paragraphs>98</Paragraphs>
  <Slides>64</Slides>
  <Notes>0</Notes>
  <HiddenSlides>0</HiddenSlides>
  <MMClips>0</MMClips>
  <ScaleCrop>false</ScaleCrop>
  <HeadingPairs>
    <vt:vector size="4" baseType="variant">
      <vt:variant>
        <vt:lpstr>Theme</vt:lpstr>
      </vt:variant>
      <vt:variant>
        <vt:i4>1</vt:i4>
      </vt:variant>
      <vt:variant>
        <vt:lpstr>Slide Titles</vt:lpstr>
      </vt:variant>
      <vt:variant>
        <vt:i4>64</vt:i4>
      </vt:variant>
    </vt:vector>
  </HeadingPairs>
  <TitlesOfParts>
    <vt:vector size="65"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cp:lastModifiedBy>admin</cp:lastModifiedBy>
  <cp:revision>30</cp:revision>
  <dcterms:created xsi:type="dcterms:W3CDTF">2006-08-16T00:00:00Z</dcterms:created>
  <dcterms:modified xsi:type="dcterms:W3CDTF">2022-08-02T09:22:18Z</dcterms:modified>
</cp:coreProperties>
</file>