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3E212-A1A9-4CD6-9A82-D4A79C2B8B7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03F22-9B46-44E3-BB68-26E9FA76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07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3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2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72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0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0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2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56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9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3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7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14D34-32B8-47FA-B4EE-F17FA732031C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453B5-7E00-49F7-93A9-537B0DCBD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3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4038600"/>
            <a:ext cx="6781800" cy="10890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dirty="0" smtClean="0">
                <a:latin typeface="Adobe Kaiti Std R" pitchFamily="18" charset="-128"/>
                <a:ea typeface="Adobe Kaiti Std R" pitchFamily="18" charset="-128"/>
              </a:rPr>
              <a:t>Topic  : Reactions of Benzene</a:t>
            </a:r>
            <a:endParaRPr lang="en-US" sz="3600" dirty="0"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90600" y="1769771"/>
            <a:ext cx="7315200" cy="15980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itchFamily="18" charset="0"/>
              </a:rPr>
              <a:t>UNIT I : Benzene &amp; its derivatives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5715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mbria" pitchFamily="18" charset="0"/>
              </a:rPr>
              <a:t>PART -II</a:t>
            </a:r>
            <a:endParaRPr lang="en-US" sz="36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4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Benzene shows following reactions →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G:\Bagul Tushar P\Online Classes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610600" cy="567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01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pPr marL="571500" indent="-571500" algn="l">
              <a:buFont typeface="Wingdings" pitchFamily="2" charset="2"/>
              <a:buChar char="v"/>
            </a:pPr>
            <a:r>
              <a:rPr lang="en-US" sz="3600" b="1" u="sng" dirty="0" smtClean="0">
                <a:solidFill>
                  <a:srgbClr val="FF0000"/>
                </a:solidFill>
                <a:latin typeface="Cambria" pitchFamily="18" charset="0"/>
              </a:rPr>
              <a:t>General </a:t>
            </a:r>
            <a:r>
              <a:rPr lang="en-US" sz="3600" b="1" u="sng" dirty="0">
                <a:solidFill>
                  <a:srgbClr val="FF0000"/>
                </a:solidFill>
                <a:latin typeface="Cambria" pitchFamily="18" charset="0"/>
              </a:rPr>
              <a:t>Mechanism </a:t>
            </a:r>
            <a:r>
              <a:rPr lang="en-US" sz="3600" b="1" u="sng" dirty="0" smtClean="0">
                <a:solidFill>
                  <a:srgbClr val="FF0000"/>
                </a:solidFill>
                <a:latin typeface="Cambria" pitchFamily="18" charset="0"/>
              </a:rPr>
              <a:t>for ESR</a:t>
            </a:r>
            <a:r>
              <a:rPr lang="en-US" sz="3600" b="1" dirty="0" smtClean="0">
                <a:solidFill>
                  <a:srgbClr val="FF0000"/>
                </a:solidFill>
                <a:latin typeface="Cambria" pitchFamily="18" charset="0"/>
              </a:rPr>
              <a:t> :</a:t>
            </a:r>
            <a:endParaRPr lang="en-US" sz="3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>
                <a:solidFill>
                  <a:srgbClr val="FF0000"/>
                </a:solidFill>
              </a:rPr>
              <a:t>step 1: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electrophile reacts with two p electrons from the aromatic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800" i="1" dirty="0" smtClean="0">
              <a:solidFill>
                <a:srgbClr val="3366FF"/>
              </a:solidFill>
            </a:endParaRPr>
          </a:p>
          <a:p>
            <a:pPr marL="0" indent="0">
              <a:buNone/>
            </a:pPr>
            <a:r>
              <a:rPr lang="en-US" sz="2800" i="1" dirty="0" smtClean="0">
                <a:solidFill>
                  <a:srgbClr val="3366FF"/>
                </a:solidFill>
              </a:rPr>
              <a:t>The </a:t>
            </a:r>
            <a:r>
              <a:rPr lang="en-US" sz="2800" i="1" dirty="0">
                <a:solidFill>
                  <a:srgbClr val="3366FF"/>
                </a:solidFill>
              </a:rPr>
              <a:t>arenium ion is stabilized by </a:t>
            </a:r>
            <a:r>
              <a:rPr lang="en-US" sz="2800" i="1" dirty="0" smtClean="0">
                <a:solidFill>
                  <a:srgbClr val="3366FF"/>
                </a:solidFill>
              </a:rPr>
              <a:t>resonance </a:t>
            </a:r>
            <a:r>
              <a:rPr lang="en-US" sz="2800" i="1" dirty="0">
                <a:solidFill>
                  <a:srgbClr val="3366FF"/>
                </a:solidFill>
              </a:rPr>
              <a:t>which delocalizes the </a:t>
            </a:r>
            <a:r>
              <a:rPr lang="en-US" sz="2800" i="1" dirty="0" smtClean="0">
                <a:solidFill>
                  <a:srgbClr val="3366FF"/>
                </a:solidFill>
              </a:rPr>
              <a:t>charge</a:t>
            </a:r>
            <a:endParaRPr lang="en-US" sz="2800" i="1" dirty="0">
              <a:solidFill>
                <a:srgbClr val="3366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" y="2819400"/>
            <a:ext cx="84582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step 2, a proton is removed and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aromatic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system is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regenerated.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image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250" y="2209800"/>
            <a:ext cx="6019800" cy="204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0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1524000"/>
          </a:xfrm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4</a:t>
            </a: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. </a:t>
            </a:r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Friedel-Crafts Alkylation:</a:t>
            </a: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</a:b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An aromatic ring can be alkylated by an alkyl halide in the presence of a Lewis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acid.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  <p:pic>
        <p:nvPicPr>
          <p:cNvPr id="5" name="image12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4425" y="2590800"/>
            <a:ext cx="6915150" cy="200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1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Mechanism :</a:t>
            </a:r>
            <a:endParaRPr lang="en-US" sz="3200" dirty="0"/>
          </a:p>
        </p:txBody>
      </p:sp>
      <p:pic>
        <p:nvPicPr>
          <p:cNvPr id="1026" name="Picture 2" descr="D:\Users\Nine.SERVER_NCOMPUTI\Desktop\rthrth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4" y="533401"/>
            <a:ext cx="8353425" cy="601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22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Any compound that can form a carbocation can be used to alkylate an aromatic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image15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676400"/>
            <a:ext cx="64008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0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038600" y="4648200"/>
            <a:ext cx="38862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18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28700" y="1905000"/>
            <a:ext cx="70866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010834"/>
            <a:ext cx="28956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 acyl group has a carbonyl attached to some R group</a:t>
            </a:r>
          </a:p>
        </p:txBody>
      </p:sp>
      <p:pic>
        <p:nvPicPr>
          <p:cNvPr id="6" name="image17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8600" y="4648200"/>
            <a:ext cx="3886200" cy="2057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5. Friedel-Crafts </a:t>
            </a:r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Acylation</a:t>
            </a: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:</a:t>
            </a:r>
            <a:b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</a:b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Friedel-Crafts acylation requires reaction of an acid chloride or acid anhydride with a Lewis acid such as aluminium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chloride.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4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Mechanism :</a:t>
            </a:r>
            <a:endParaRPr lang="en-US" sz="3200" dirty="0"/>
          </a:p>
        </p:txBody>
      </p:sp>
      <p:pic>
        <p:nvPicPr>
          <p:cNvPr id="4" name="image21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143000"/>
            <a:ext cx="8229600" cy="369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67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22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457200"/>
            <a:ext cx="8534400" cy="62484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9378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Mechanism </a:t>
            </a: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(continued):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9834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0" lvl="2" indent="0" algn="just">
              <a:buNone/>
            </a:pPr>
            <a:r>
              <a:rPr lang="en-US" dirty="0" smtClean="0">
                <a:solidFill>
                  <a:srgbClr val="FF0000"/>
                </a:solidFill>
                <a:latin typeface="Cambria" pitchFamily="18" charset="0"/>
              </a:rPr>
              <a:t>1.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In Friedel-Crafts alkylation, the alkyl carbocation intermediate may rearrange to a more stable carbocation prior to alkylation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  <a:p>
            <a:pPr marL="0" indent="0" algn="just">
              <a:buNone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600" y="9378"/>
            <a:ext cx="8229600" cy="11336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Limitations of </a:t>
            </a:r>
            <a:r>
              <a:rPr lang="en-US" sz="3200" b="1" dirty="0">
                <a:solidFill>
                  <a:srgbClr val="FF0000"/>
                </a:solidFill>
                <a:latin typeface="Cambria" pitchFamily="18" charset="0"/>
              </a:rPr>
              <a:t>Friedel-Crafts Reactions</a:t>
            </a:r>
            <a:r>
              <a:rPr lang="en-US" sz="3200" b="1" dirty="0" smtClean="0">
                <a:solidFill>
                  <a:srgbClr val="FF0000"/>
                </a:solidFill>
                <a:latin typeface="Cambria" pitchFamily="18" charset="0"/>
              </a:rPr>
              <a:t>:</a:t>
            </a:r>
            <a:endParaRPr lang="en-US" sz="3200" dirty="0"/>
          </a:p>
        </p:txBody>
      </p:sp>
      <p:pic>
        <p:nvPicPr>
          <p:cNvPr id="5" name="image2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905001"/>
            <a:ext cx="78486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8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marL="0" lvl="2" indent="0">
              <a:buNone/>
            </a:pPr>
            <a:r>
              <a:rPr lang="en-US" sz="2800" dirty="0" smtClean="0">
                <a:solidFill>
                  <a:srgbClr val="FF0000"/>
                </a:solidFill>
                <a:latin typeface="Cambria" pitchFamily="18" charset="0"/>
              </a:rPr>
              <a:t>2. 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Powerful electron-withdrawing groups make an aromatic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ring 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much less reactive toward Friedel-Crafts alkylation or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acylation.</a:t>
            </a:r>
          </a:p>
          <a:p>
            <a:pPr marL="0" lvl="2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36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3600" dirty="0">
              <a:latin typeface="Cambria" pitchFamily="18" charset="0"/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FF0000"/>
              </a:solidFill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rgbClr val="FF0000"/>
                </a:solidFill>
                <a:latin typeface="Cambria" pitchFamily="18" charset="0"/>
              </a:rPr>
              <a:t>3. 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Aryl and vinyl halides cannot be used in Friedel-Crafts reactions because they do not form </a:t>
            </a:r>
            <a:r>
              <a:rPr 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carbocations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readily,</a:t>
            </a:r>
          </a:p>
          <a:p>
            <a:pPr marL="0" indent="0" algn="just">
              <a:buNone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  <p:pic>
        <p:nvPicPr>
          <p:cNvPr id="4" name="image24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676400"/>
            <a:ext cx="7620000" cy="2057400"/>
          </a:xfrm>
          <a:prstGeom prst="rect">
            <a:avLst/>
          </a:prstGeom>
        </p:spPr>
      </p:pic>
      <p:pic>
        <p:nvPicPr>
          <p:cNvPr id="5" name="image25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5000" y="4876800"/>
            <a:ext cx="5334000" cy="163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2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4.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Polyalkylation 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occurs frequently with Friedel-Crafts alkylation because the first alkyl group introduced activates the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ring 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toward further substitution. (Polyacylation does not occur because the acyl group deactivates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aromatic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ring 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 further substitution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0" indent="0" algn="just">
              <a:buNone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image27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2827606"/>
            <a:ext cx="7010400" cy="319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5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Nine.SERVER_NCOMPUTI\Desktop\we4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74" y="934873"/>
            <a:ext cx="5744852" cy="498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17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206</Words>
  <Application>Microsoft Office PowerPoint</Application>
  <PresentationFormat>On-screen Show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Topic  : Reactions of Benzene</vt:lpstr>
      <vt:lpstr>PowerPoint Presentation</vt:lpstr>
      <vt:lpstr>General Mechanism for ESR :</vt:lpstr>
      <vt:lpstr>PowerPoint Presentation</vt:lpstr>
      <vt:lpstr>4. Friedel-Crafts Alkylation: An aromatic ring can be alkylated by an alkyl halide in the presence of a Lewis acid.</vt:lpstr>
      <vt:lpstr>Mechanism :</vt:lpstr>
      <vt:lpstr>PowerPoint Presentation</vt:lpstr>
      <vt:lpstr> 5. Friedel-Crafts Acylation: Friedel-Crafts acylation requires reaction of an acid chloride or acid anhydride with a Lewis acid such as aluminium chloride. </vt:lpstr>
      <vt:lpstr>Mechanism :</vt:lpstr>
      <vt:lpstr>Mechanism (continued):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Reactions of Benzene</dc:title>
  <dc:creator>Nine</dc:creator>
  <cp:lastModifiedBy>Nine</cp:lastModifiedBy>
  <cp:revision>12</cp:revision>
  <dcterms:created xsi:type="dcterms:W3CDTF">2020-07-23T07:33:45Z</dcterms:created>
  <dcterms:modified xsi:type="dcterms:W3CDTF">2020-07-27T09:56:33Z</dcterms:modified>
</cp:coreProperties>
</file>