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6" d="100"/>
          <a:sy n="66" d="100"/>
        </p:scale>
        <p:origin x="-642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3E212-A1A9-4CD6-9A82-D4A79C2B8B75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03F22-9B46-44E3-BB68-26E9FA76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0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03F22-9B46-44E3-BB68-26E9FA7637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3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2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72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0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0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2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5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9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3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7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14D34-32B8-47FA-B4EE-F17FA732031C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3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4038600"/>
            <a:ext cx="6781800" cy="1089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 smtClean="0">
                <a:latin typeface="Adobe Kaiti Std R" pitchFamily="18" charset="-128"/>
                <a:ea typeface="Adobe Kaiti Std R" pitchFamily="18" charset="-128"/>
              </a:rPr>
              <a:t>Topic  : Reactions of Benzene</a:t>
            </a:r>
            <a:endParaRPr lang="en-US" sz="3600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0600" y="1769771"/>
            <a:ext cx="7315200" cy="15980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itchFamily="18" charset="0"/>
              </a:rPr>
              <a:t>UNIT I : Benzene &amp; its derivatives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5715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mbria" pitchFamily="18" charset="0"/>
              </a:rPr>
              <a:t>PART -I</a:t>
            </a:r>
            <a:endParaRPr lang="en-US" sz="36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4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Electrophilic Aromatic </a:t>
            </a:r>
            <a:r>
              <a:rPr lang="en-US" sz="3600" b="1" dirty="0" smtClean="0">
                <a:solidFill>
                  <a:srgbClr val="FF0000"/>
                </a:solidFill>
              </a:rPr>
              <a:t>Substitution Reactions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Aromatic compounds (Benzene)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undergo electrophilic aromatic substitution (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EAS).</a:t>
            </a:r>
          </a:p>
          <a:p>
            <a:pPr algn="just">
              <a:lnSpc>
                <a:spcPct val="110000"/>
              </a:lnSpc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Arene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-H) is the generic term for an aromatic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hydrocarbon.</a:t>
            </a:r>
          </a:p>
          <a:p>
            <a:pPr marL="0" indent="0" algn="just">
              <a:buNone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The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aryl group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) is derived by removal of a H atom from an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arene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.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marL="0" indent="0" algn="just">
              <a:buNone/>
            </a:pPr>
            <a:endParaRPr lang="en-US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5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Benzene shows following reactions →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G:\Bagul Tushar P\Online Classes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610600" cy="567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01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pPr marL="571500" indent="-571500" algn="l">
              <a:buFont typeface="Wingdings" pitchFamily="2" charset="2"/>
              <a:buChar char="v"/>
            </a:pPr>
            <a:r>
              <a:rPr lang="en-US" sz="3600" b="1" u="sng" dirty="0" smtClean="0">
                <a:solidFill>
                  <a:srgbClr val="FF0000"/>
                </a:solidFill>
                <a:latin typeface="Cambria" pitchFamily="18" charset="0"/>
              </a:rPr>
              <a:t>General </a:t>
            </a:r>
            <a:r>
              <a:rPr lang="en-US" sz="3600" b="1" u="sng" dirty="0">
                <a:solidFill>
                  <a:srgbClr val="FF0000"/>
                </a:solidFill>
                <a:latin typeface="Cambria" pitchFamily="18" charset="0"/>
              </a:rPr>
              <a:t>Mechanism </a:t>
            </a:r>
            <a:r>
              <a:rPr lang="en-US" sz="3600" b="1" u="sng" dirty="0" smtClean="0">
                <a:solidFill>
                  <a:srgbClr val="FF0000"/>
                </a:solidFill>
                <a:latin typeface="Cambria" pitchFamily="18" charset="0"/>
              </a:rPr>
              <a:t>for ESR</a:t>
            </a:r>
            <a:r>
              <a:rPr lang="en-US" sz="3600" b="1" dirty="0" smtClean="0">
                <a:solidFill>
                  <a:srgbClr val="FF0000"/>
                </a:solidFill>
                <a:latin typeface="Cambria" pitchFamily="18" charset="0"/>
              </a:rPr>
              <a:t> :</a:t>
            </a:r>
            <a:endParaRPr lang="en-US" sz="3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>
                <a:solidFill>
                  <a:srgbClr val="FF0000"/>
                </a:solidFill>
              </a:rPr>
              <a:t>step 1: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electrophile reacts with two p electrons from the aromatic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800" i="1" dirty="0" smtClean="0">
              <a:solidFill>
                <a:srgbClr val="3366FF"/>
              </a:solidFill>
            </a:endParaRPr>
          </a:p>
          <a:p>
            <a:pPr marL="0" indent="0">
              <a:buNone/>
            </a:pPr>
            <a:r>
              <a:rPr lang="en-US" sz="2800" i="1" dirty="0" smtClean="0">
                <a:solidFill>
                  <a:srgbClr val="3366FF"/>
                </a:solidFill>
              </a:rPr>
              <a:t>The </a:t>
            </a:r>
            <a:r>
              <a:rPr lang="en-US" sz="2800" i="1" dirty="0">
                <a:solidFill>
                  <a:srgbClr val="3366FF"/>
                </a:solidFill>
              </a:rPr>
              <a:t>arenium ion is stabilized by </a:t>
            </a:r>
            <a:r>
              <a:rPr lang="en-US" sz="2800" i="1" dirty="0" smtClean="0">
                <a:solidFill>
                  <a:srgbClr val="3366FF"/>
                </a:solidFill>
              </a:rPr>
              <a:t>resonance </a:t>
            </a:r>
            <a:r>
              <a:rPr lang="en-US" sz="2800" i="1" dirty="0">
                <a:solidFill>
                  <a:srgbClr val="3366FF"/>
                </a:solidFill>
              </a:rPr>
              <a:t>which delocalizes the </a:t>
            </a:r>
            <a:r>
              <a:rPr lang="en-US" sz="2800" i="1" dirty="0" smtClean="0">
                <a:solidFill>
                  <a:srgbClr val="3366FF"/>
                </a:solidFill>
              </a:rPr>
              <a:t>charge</a:t>
            </a:r>
            <a:endParaRPr lang="en-US" sz="2800" i="1" dirty="0">
              <a:solidFill>
                <a:srgbClr val="3366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" y="2819400"/>
            <a:ext cx="84582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step 2, a proton is removed and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aromatic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system is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regenerated.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image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250" y="2209800"/>
            <a:ext cx="6019800" cy="20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0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3600"/>
          </a:xfrm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1. Halogenation </a:t>
            </a: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of Benzene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:</a:t>
            </a:r>
            <a:b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Benzene reacts with chlorine or bromine in an electrophilic substitution reaction, but only in the presence of a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catalyst and gives halobenzene.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pic>
        <p:nvPicPr>
          <p:cNvPr id="4" name="image6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514600"/>
            <a:ext cx="6858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1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Mechanism :</a:t>
            </a:r>
            <a:endParaRPr lang="en-US" sz="3200" dirty="0"/>
          </a:p>
        </p:txBody>
      </p:sp>
      <p:pic>
        <p:nvPicPr>
          <p:cNvPr id="4" name="image7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533400"/>
            <a:ext cx="86106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1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 should know;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Halogenation of benzene requires the presence of a Lewis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acid.</a:t>
            </a:r>
          </a:p>
          <a:p>
            <a:pPr algn="just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Fluorination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occurs so rapidly it is hard  to  stop  at  mono-  fluorination of the ring (A special apparatus is used to perform this reaction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).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Iodine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is so unreactive that an alternative method must be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used.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98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  <a:latin typeface="Cambria" pitchFamily="18" charset="0"/>
              </a:rPr>
              <a:t>2. </a:t>
            </a: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Nitration of 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Benzene</a:t>
            </a: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:</a:t>
            </a:r>
            <a:b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Nitration of benzene occurs with a mixture of concentrated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nitric and sulfuric acids.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pic>
        <p:nvPicPr>
          <p:cNvPr id="1026" name="Picture 2" descr="D:\Users\Nine.SERVER_NCOMPUTI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62200"/>
            <a:ext cx="6858000" cy="265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33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9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457200"/>
            <a:ext cx="8458200" cy="61722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19050"/>
            <a:ext cx="8229600" cy="74295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Mechanism 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8735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2087562"/>
          </a:xfrm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3. Sulphonation </a:t>
            </a: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of Benzene:</a:t>
            </a:r>
            <a:r>
              <a:rPr lang="en-US" b="1" u="heavy" dirty="0">
                <a:solidFill>
                  <a:srgbClr val="FF0000"/>
                </a:solidFill>
              </a:rPr>
              <a:t/>
            </a:r>
            <a:br>
              <a:rPr lang="en-US" b="1" u="heavy" dirty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Sulphonation 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occurs most rapidly using fuming sulfuric acid (concentrated </a:t>
            </a:r>
            <a:r>
              <a:rPr lang="en-US" sz="3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sulfuric 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acid that contains SO</a:t>
            </a:r>
            <a:r>
              <a:rPr lang="en-US" sz="3100" baseline="-250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3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)</a:t>
            </a:r>
          </a:p>
        </p:txBody>
      </p:sp>
      <p:pic>
        <p:nvPicPr>
          <p:cNvPr id="4" name="image11.jpe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19175" y="2667000"/>
            <a:ext cx="71056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2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487362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Mechanism :</a:t>
            </a:r>
            <a:endParaRPr lang="en-US" sz="3200" dirty="0"/>
          </a:p>
        </p:txBody>
      </p:sp>
      <p:pic>
        <p:nvPicPr>
          <p:cNvPr id="4" name="image10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533400"/>
            <a:ext cx="8458199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6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Nine.SERVER_NCOMPUTI\Desktop\we4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74" y="934873"/>
            <a:ext cx="5744852" cy="498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17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191</Words>
  <Application>Microsoft Office PowerPoint</Application>
  <PresentationFormat>On-screen Show (4:3)</PresentationFormat>
  <Paragraphs>32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Topic  : Reactions of Benzene</vt:lpstr>
      <vt:lpstr>Electrophilic Aromatic Substitution Reactions</vt:lpstr>
      <vt:lpstr>PowerPoint Presentation</vt:lpstr>
      <vt:lpstr>General Mechanism for ESR :</vt:lpstr>
      <vt:lpstr>PowerPoint Presentation</vt:lpstr>
      <vt:lpstr>1. Halogenation of Benzene: Benzene reacts with chlorine or bromine in an electrophilic substitution reaction, but only in the presence of a catalyst and gives halobenzene.</vt:lpstr>
      <vt:lpstr>Mechanism :</vt:lpstr>
      <vt:lpstr>PowerPoint Presentation</vt:lpstr>
      <vt:lpstr>2. Nitration of Benzene : Nitration of benzene occurs with a mixture of concentrated nitric and sulfuric acids.</vt:lpstr>
      <vt:lpstr>Mechanism :</vt:lpstr>
      <vt:lpstr>3. Sulphonation of Benzene: Sulphonation occurs most rapidly using fuming sulfuric acid (concentrated sulfuric acid that contains SO3)</vt:lpstr>
      <vt:lpstr>Mechanism :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Reactions of Benzene</dc:title>
  <dc:creator>Nine</dc:creator>
  <cp:lastModifiedBy>Nine</cp:lastModifiedBy>
  <cp:revision>7</cp:revision>
  <dcterms:created xsi:type="dcterms:W3CDTF">2020-07-23T07:33:45Z</dcterms:created>
  <dcterms:modified xsi:type="dcterms:W3CDTF">2020-07-23T10:14:45Z</dcterms:modified>
</cp:coreProperties>
</file>