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6" r:id="rId7"/>
    <p:sldId id="270" r:id="rId8"/>
    <p:sldId id="271" r:id="rId9"/>
    <p:sldId id="278" r:id="rId10"/>
    <p:sldId id="279" r:id="rId11"/>
    <p:sldId id="282" r:id="rId12"/>
    <p:sldId id="283" r:id="rId13"/>
    <p:sldId id="280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4572000"/>
            <a:ext cx="7010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Mrs. Bharati M. Sonawane</a:t>
            </a:r>
          </a:p>
          <a:p>
            <a:pPr algn="ctr">
              <a:buNone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Department of Pharmacognosy</a:t>
            </a:r>
          </a:p>
          <a:p>
            <a:pPr algn="ctr">
              <a:buNone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Loknete Dr. J. D. Pawar College of Pharmacy, Manur. Kalwan.</a:t>
            </a:r>
            <a:endParaRPr lang="en-IN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533400"/>
            <a:ext cx="8534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latin typeface="Algerian" pitchFamily="82" charset="0"/>
              </a:rPr>
              <a:t>Overview of means &amp; methods used in structural elucidation of natural products</a:t>
            </a:r>
            <a:endParaRPr lang="en-US" sz="4800" dirty="0">
              <a:solidFill>
                <a:schemeClr val="bg2">
                  <a:lumMod val="25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4770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Physical methods of characterization: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1.REFRACTIVE INDEX &amp; SPECIFIC OPTICAL ROTATION</a:t>
            </a:r>
          </a:p>
          <a:p>
            <a:pPr>
              <a:buNone/>
            </a:pPr>
            <a:r>
              <a:rPr lang="en-US" b="1" dirty="0" smtClean="0"/>
              <a:t>		Refractive index ???</a:t>
            </a:r>
          </a:p>
          <a:p>
            <a:pPr>
              <a:buNone/>
            </a:pPr>
            <a:r>
              <a:rPr lang="en-US" dirty="0" smtClean="0"/>
              <a:t>• The refractive index or index of</a:t>
            </a:r>
          </a:p>
          <a:p>
            <a:pPr>
              <a:buNone/>
            </a:pPr>
            <a:r>
              <a:rPr lang="en-US" dirty="0" smtClean="0"/>
              <a:t> refraction of a substance is a </a:t>
            </a:r>
          </a:p>
          <a:p>
            <a:pPr>
              <a:buNone/>
            </a:pPr>
            <a:r>
              <a:rPr lang="en-US" dirty="0" smtClean="0"/>
              <a:t>measure  of the speed of light in</a:t>
            </a:r>
          </a:p>
          <a:p>
            <a:pPr>
              <a:buNone/>
            </a:pPr>
            <a:r>
              <a:rPr lang="en-US" dirty="0" smtClean="0"/>
              <a:t> that substance. It is expressed as </a:t>
            </a:r>
          </a:p>
          <a:p>
            <a:pPr>
              <a:buNone/>
            </a:pPr>
            <a:r>
              <a:rPr lang="en-US" dirty="0" err="1" smtClean="0"/>
              <a:t>aratio</a:t>
            </a:r>
            <a:r>
              <a:rPr lang="en-US" dirty="0" smtClean="0"/>
              <a:t> of the speed of light in</a:t>
            </a:r>
          </a:p>
          <a:p>
            <a:pPr>
              <a:buNone/>
            </a:pPr>
            <a:r>
              <a:rPr lang="en-US" dirty="0" smtClean="0"/>
              <a:t>vacuum relative to that in the</a:t>
            </a:r>
          </a:p>
          <a:p>
            <a:pPr>
              <a:buNone/>
            </a:pPr>
            <a:r>
              <a:rPr lang="en-US" dirty="0" smtClean="0"/>
              <a:t>considered medium.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 simplified, mathematical description of refractive index is:</a:t>
            </a:r>
          </a:p>
          <a:p>
            <a:pPr>
              <a:buNone/>
            </a:pPr>
            <a:r>
              <a:rPr lang="en-US" b="1" dirty="0" smtClean="0"/>
              <a:t>n = velocity of light in a vacuum / velocity of light in medium</a:t>
            </a:r>
          </a:p>
          <a:p>
            <a:pPr>
              <a:buNone/>
            </a:pPr>
            <a:r>
              <a:rPr lang="en-US" dirty="0" smtClean="0"/>
              <a:t>Hence, the refractive index of water is 1.33, meaning that</a:t>
            </a:r>
          </a:p>
          <a:p>
            <a:pPr>
              <a:buNone/>
            </a:pPr>
            <a:r>
              <a:rPr lang="en-US" dirty="0" smtClean="0"/>
              <a:t>light travels 1.33 times as fast in a vacuum than it does in</a:t>
            </a:r>
          </a:p>
          <a:p>
            <a:pPr>
              <a:buNone/>
            </a:pPr>
            <a:r>
              <a:rPr lang="en-US" dirty="0" smtClean="0"/>
              <a:t>water.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143000"/>
            <a:ext cx="4114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477000"/>
          </a:xfrm>
        </p:spPr>
        <p:txBody>
          <a:bodyPr>
            <a:normAutofit fontScale="47500" lnSpcReduction="20000"/>
          </a:bodyPr>
          <a:lstStyle/>
          <a:p>
            <a:r>
              <a:rPr lang="en-US" sz="4600" b="1" dirty="0" smtClean="0"/>
              <a:t>Why Refractive index is Important ?</a:t>
            </a:r>
            <a:endParaRPr lang="en-US" sz="3600" b="1" dirty="0" smtClean="0"/>
          </a:p>
          <a:p>
            <a:pPr algn="just">
              <a:lnSpc>
                <a:spcPct val="170000"/>
              </a:lnSpc>
              <a:buNone/>
            </a:pPr>
            <a:r>
              <a:rPr lang="en-US" dirty="0" smtClean="0"/>
              <a:t>• </a:t>
            </a:r>
            <a:r>
              <a:rPr lang="en-US" sz="4400" dirty="0" smtClean="0"/>
              <a:t>The refractive index of a material medium is an important optical parameter since it exhibits the </a:t>
            </a:r>
            <a:r>
              <a:rPr lang="en-US" sz="4400" b="1" dirty="0" smtClean="0"/>
              <a:t>optical properties of the material.</a:t>
            </a:r>
          </a:p>
          <a:p>
            <a:pPr algn="just">
              <a:lnSpc>
                <a:spcPct val="170000"/>
              </a:lnSpc>
              <a:buNone/>
            </a:pPr>
            <a:r>
              <a:rPr lang="en-US" sz="4400" dirty="0" smtClean="0"/>
              <a:t>• Its values are often required to interpret various types of </a:t>
            </a:r>
            <a:r>
              <a:rPr lang="en-US" sz="4400" b="1" dirty="0" smtClean="0"/>
              <a:t>spectroscopic data. Such as DOAS, ES, RPFTS, IRRS,PWMS.</a:t>
            </a:r>
          </a:p>
          <a:p>
            <a:pPr algn="just">
              <a:lnSpc>
                <a:spcPct val="170000"/>
              </a:lnSpc>
              <a:buNone/>
            </a:pPr>
            <a:r>
              <a:rPr lang="en-US" sz="4400" dirty="0" smtClean="0"/>
              <a:t>• It is used to calculate the focusing </a:t>
            </a:r>
            <a:r>
              <a:rPr lang="en-US" sz="4400" b="1" dirty="0" smtClean="0"/>
              <a:t>power of lenses, and the </a:t>
            </a:r>
            <a:r>
              <a:rPr lang="en-US" sz="4400" dirty="0" smtClean="0"/>
              <a:t>dispersive </a:t>
            </a:r>
            <a:r>
              <a:rPr lang="en-US" sz="4400" b="1" dirty="0" smtClean="0"/>
              <a:t>power of prisms.</a:t>
            </a:r>
          </a:p>
          <a:p>
            <a:pPr algn="just">
              <a:lnSpc>
                <a:spcPct val="170000"/>
              </a:lnSpc>
              <a:buNone/>
            </a:pPr>
            <a:r>
              <a:rPr lang="en-US" sz="4400" dirty="0" smtClean="0"/>
              <a:t>• The refractive index coefficients are important parameters in the design of a </a:t>
            </a:r>
            <a:r>
              <a:rPr lang="en-US" sz="4400" b="1" dirty="0" smtClean="0"/>
              <a:t>solid state laser.</a:t>
            </a:r>
          </a:p>
          <a:p>
            <a:pPr algn="just">
              <a:lnSpc>
                <a:spcPct val="170000"/>
              </a:lnSpc>
              <a:buNone/>
            </a:pPr>
            <a:r>
              <a:rPr lang="en-US" sz="4400" dirty="0" smtClean="0"/>
              <a:t>• The </a:t>
            </a:r>
            <a:r>
              <a:rPr lang="en-US" sz="4400" b="1" dirty="0" smtClean="0"/>
              <a:t>adulteration problem is increasing day by day and hence </a:t>
            </a:r>
            <a:r>
              <a:rPr lang="en-US" sz="4400" dirty="0" smtClean="0"/>
              <a:t>simple, automatic and accurate measurement of the refractive index of materials is of great importance these days.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553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Refractive Index (RI) Detector is designed for high-performance</a:t>
            </a:r>
          </a:p>
          <a:p>
            <a:pPr>
              <a:buNone/>
            </a:pPr>
            <a:r>
              <a:rPr lang="en-US" dirty="0" smtClean="0"/>
              <a:t>liquid chromatography (HPLC) applications. It provides</a:t>
            </a:r>
          </a:p>
          <a:p>
            <a:pPr>
              <a:buNone/>
            </a:pPr>
            <a:r>
              <a:rPr lang="en-US" dirty="0" smtClean="0"/>
              <a:t>sensitivity, stability, and reproducibility for the analysis of</a:t>
            </a:r>
          </a:p>
          <a:p>
            <a:pPr>
              <a:buNone/>
            </a:pPr>
            <a:r>
              <a:rPr lang="en-US" dirty="0" smtClean="0"/>
              <a:t>components with limited or no UV absorption</a:t>
            </a:r>
          </a:p>
          <a:p>
            <a:pPr>
              <a:buNone/>
            </a:pPr>
            <a:r>
              <a:rPr lang="en-US" dirty="0" smtClean="0"/>
              <a:t>• Various methods and techniques for the measurement of</a:t>
            </a:r>
          </a:p>
          <a:p>
            <a:pPr>
              <a:buNone/>
            </a:pPr>
            <a:r>
              <a:rPr lang="en-US" dirty="0" smtClean="0"/>
              <a:t>refractive indices of liquids, solids and gases. Sensitive</a:t>
            </a:r>
          </a:p>
          <a:p>
            <a:pPr>
              <a:buNone/>
            </a:pPr>
            <a:r>
              <a:rPr lang="en-US" dirty="0" smtClean="0"/>
              <a:t>determination of the refractive indices of certain materials is</a:t>
            </a:r>
          </a:p>
          <a:p>
            <a:pPr>
              <a:buNone/>
            </a:pPr>
            <a:r>
              <a:rPr lang="en-US" dirty="0" smtClean="0"/>
              <a:t>very important in many fields of research such as material</a:t>
            </a:r>
          </a:p>
          <a:p>
            <a:pPr>
              <a:buNone/>
            </a:pPr>
            <a:r>
              <a:rPr lang="en-US" dirty="0" smtClean="0"/>
              <a:t>analysis and environmental pollution monitoring.</a:t>
            </a:r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 err="1" smtClean="0"/>
              <a:t>Refractometric</a:t>
            </a:r>
            <a:r>
              <a:rPr lang="en-US" dirty="0" smtClean="0"/>
              <a:t> measurements are used for </a:t>
            </a:r>
            <a:r>
              <a:rPr lang="en-US" b="1" dirty="0" smtClean="0"/>
              <a:t>qualitative analysis</a:t>
            </a:r>
          </a:p>
          <a:p>
            <a:pPr>
              <a:buNone/>
            </a:pPr>
            <a:r>
              <a:rPr lang="en-US" dirty="0" smtClean="0"/>
              <a:t>for different type of packaging material like glass, plastics,</a:t>
            </a:r>
          </a:p>
          <a:p>
            <a:pPr>
              <a:buNone/>
            </a:pPr>
            <a:r>
              <a:rPr lang="en-US" dirty="0" smtClean="0"/>
              <a:t>rubber, silk 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admin\Desktop\NDT PPT\overview-6\refractive-index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398"/>
            <a:ext cx="9088639" cy="682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Users\admin\Desktop\NDT PPT\overview-6\refractive-index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696200" cy="5778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admin\Desktop\NDT PPT\overview-6\refractive-index-1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760" y="152400"/>
            <a:ext cx="8326639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admin\Desktop\NDT PPT\overview-6\refractive-index-1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2" y="0"/>
            <a:ext cx="9139227" cy="68615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Users\admin\Desktop\NDT PPT\overview-6\refractive-index-2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67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4770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Thin layer chromatography (TLC)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a method for identifying substances and testing the purity of compounds.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TLC is a useful technique because it is relatively quick and requires small quantities of material.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Separations in TLC involve distributing a mixture of two or more substances between a stationary phase and a mobile phase.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stationary phase: is a thin layer of adsorbent (usually silica gel or alumina) coated on a plate.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mobile phase: is a developing liquid which travels up the stationary phase, carrying the samples with it.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Components of the samples will separate on the stationary phase according to how much they adsorb on the stationary phase versus how much they dissolve in the mobile phase.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4770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Analytical methods of characterization: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Users\admin\Desktop\NDT PPT\overview-of-means-and-methods-used-in-structural-elucidation-of-natural-products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263" y="838200"/>
            <a:ext cx="9208525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admin\Desktop\NDT PPT\overview-of-means-and-methods-used-in-structural-elucidation-of-natural-products-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235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77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HPTLC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• HPTLC is the improved method of TLC which utilizes the conventional technique of TLC in more optimized way.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• It is also known as planar chromatography or Flatbed chromatography</a:t>
            </a:r>
          </a:p>
          <a:p>
            <a:pPr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Principle: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• Chromatography is a physical process of separation in which the components to be separated are distributed between two immiscible i.e. the principle of separation is adsorption.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609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Spectroscopic methods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of characterization: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Users\admin\Desktop\NDT PPT\overview-6\ir-and-nmr-spectroscopy-3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838200"/>
            <a:ext cx="8763000" cy="54563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admin\Desktop\NDT PPT\overview-6\ir-and-nmr-spectroscopy-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admin\Desktop\NDT PPT\overview-6\ir-and-nmr-spectroscopy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3"/>
            <a:ext cx="9144000" cy="68651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Users\admin\Desktop\NDT PPT\overview-6\ir-and-nmr-spectroscopy-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Users\admin\Desktop\NDT PPT\overview-6\ir-and-nmr-spectroscopy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Users\admin\Desktop\NDT PPT\overview-6\ir-and-nmr-spectroscopy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Users\admin\Desktop\NDT PPT\overview-6\ir-and-nmr-spectroscopy-1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Users\admin\Desktop\NDT PPT\overview-6\ir-and-nmr-spectroscopy-1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Users\admin\Desktop\NDT PPT\overview-6\ir-and-nmr-spectroscopy-1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Users\admin\Desktop\NDT PPT\overview-6\ir-and-nmr-spectroscopy-2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Users\admin\Desktop\NDT PPT\overview-6\ir-and-nmr-spectroscopy-2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Users\admin\Desktop\NDT PPT\overview-6\ir-and-nmr-spectroscopy-2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Users\admin\Desktop\NDT PPT\overview-6\ir-and-nmr-spectroscopy-3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Users\admin\Desktop\NDT PPT\overview-6\ir-and-nmr-spectroscopy-3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BHARATI\ACADEMIC\ndt notes &amp; ppt\In-vitro Screening Methods &amp; its Applications for Natural Products\bharti\0914_thank_you_note_with_blue_pen_on_white_background_stock_photo_Slide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71600"/>
            <a:ext cx="7380997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344</Words>
  <Application>Microsoft Office PowerPoint</Application>
  <PresentationFormat>On-screen Show (4:3)</PresentationFormat>
  <Paragraphs>53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Spectroscopic methods of characterization: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admin</cp:lastModifiedBy>
  <cp:revision>38</cp:revision>
  <dcterms:created xsi:type="dcterms:W3CDTF">2006-08-16T00:00:00Z</dcterms:created>
  <dcterms:modified xsi:type="dcterms:W3CDTF">2020-12-01T05:54:38Z</dcterms:modified>
</cp:coreProperties>
</file>