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70" r:id="rId2"/>
    <p:sldId id="256" r:id="rId3"/>
    <p:sldId id="257" r:id="rId4"/>
    <p:sldId id="272" r:id="rId5"/>
    <p:sldId id="273" r:id="rId6"/>
    <p:sldId id="274" r:id="rId7"/>
    <p:sldId id="275" r:id="rId8"/>
    <p:sldId id="276" r:id="rId9"/>
    <p:sldId id="258" r:id="rId10"/>
    <p:sldId id="259" r:id="rId11"/>
    <p:sldId id="260" r:id="rId12"/>
    <p:sldId id="261" r:id="rId13"/>
    <p:sldId id="280" r:id="rId14"/>
    <p:sldId id="262" r:id="rId15"/>
    <p:sldId id="263" r:id="rId16"/>
    <p:sldId id="277" r:id="rId17"/>
    <p:sldId id="264" r:id="rId18"/>
    <p:sldId id="281" r:id="rId19"/>
    <p:sldId id="279" r:id="rId20"/>
    <p:sldId id="283" r:id="rId21"/>
    <p:sldId id="284" r:id="rId22"/>
    <p:sldId id="285" r:id="rId23"/>
    <p:sldId id="293" r:id="rId24"/>
    <p:sldId id="286" r:id="rId25"/>
    <p:sldId id="287" r:id="rId26"/>
    <p:sldId id="292" r:id="rId27"/>
    <p:sldId id="288" r:id="rId28"/>
    <p:sldId id="291" r:id="rId29"/>
    <p:sldId id="289" r:id="rId30"/>
    <p:sldId id="29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8149F9-1A94-40C6-8771-04174DEFBA96}" type="datetimeFigureOut">
              <a:rPr lang="en-US" smtClean="0"/>
              <a:pPr/>
              <a:t>8/4/2020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1F36F5-7727-4CD0-AA95-04DADDC6E3F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1F36F5-7727-4CD0-AA95-04DADDC6E3FF}" type="slidenum">
              <a:rPr lang="en-US" smtClean="0"/>
              <a:pPr/>
              <a:t>20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 You </a:t>
            </a:r>
            <a:endParaRPr lang="en-US" dirty="0"/>
          </a:p>
        </p:txBody>
      </p:sp>
      <p:sp>
        <p:nvSpPr>
          <p:cNvPr id="4" name="Slide Number Placeholder 3"/>
          <p:cNvSpPr>
            <a:spLocks noGrp="1"/>
          </p:cNvSpPr>
          <p:nvPr>
            <p:ph type="sldNum" sz="quarter" idx="10"/>
          </p:nvPr>
        </p:nvSpPr>
        <p:spPr/>
        <p:txBody>
          <a:bodyPr/>
          <a:lstStyle/>
          <a:p>
            <a:fld id="{191F36F5-7727-4CD0-AA95-04DADDC6E3FF}"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buNone/>
              <a:defRPr/>
            </a:pPr>
            <a:r>
              <a:rPr lang="en-US" sz="2800" dirty="0" smtClean="0">
                <a:solidFill>
                  <a:srgbClr val="00B050"/>
                </a:solidFill>
                <a:latin typeface="Elephant" pitchFamily="18" charset="0"/>
                <a:cs typeface="Times New Roman" pitchFamily="18" charset="0"/>
              </a:rPr>
              <a:t>NOVEL DRUG DELIVERY SYSTEM FOR HERBAL DRUGS</a:t>
            </a: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r>
              <a:rPr lang="en-US" sz="2400" dirty="0" smtClean="0">
                <a:latin typeface="Times New Roman" pitchFamily="18" charset="0"/>
                <a:cs typeface="Times New Roman" pitchFamily="18" charset="0"/>
              </a:rPr>
              <a:t>Mrs. Bharati M. Sonawane</a:t>
            </a:r>
          </a:p>
          <a:p>
            <a:pPr algn="ctr">
              <a:buNone/>
              <a:defRPr/>
            </a:pPr>
            <a:r>
              <a:rPr lang="en-US" sz="2400" dirty="0" smtClean="0">
                <a:latin typeface="Times New Roman" pitchFamily="18" charset="0"/>
                <a:cs typeface="Times New Roman" pitchFamily="18" charset="0"/>
              </a:rPr>
              <a:t>Department of Pharmacognosy</a:t>
            </a:r>
          </a:p>
          <a:p>
            <a:pPr algn="ctr">
              <a:buNone/>
              <a:defRPr/>
            </a:pPr>
            <a:r>
              <a:rPr lang="en-US" sz="2400" dirty="0" smtClean="0">
                <a:latin typeface="Times New Roman" pitchFamily="18" charset="0"/>
                <a:cs typeface="Times New Roman" pitchFamily="18" charset="0"/>
              </a:rPr>
              <a:t>Loknete Dr. J. D. Pawar College of Pharmacy, Manur. Kalwan.</a:t>
            </a:r>
            <a:endParaRPr lang="en-IN" sz="2400" dirty="0" smtClean="0">
              <a:latin typeface="Times New Roman" pitchFamily="18" charset="0"/>
              <a:cs typeface="Times New Roman" pitchFamily="18" charset="0"/>
            </a:endParaRPr>
          </a:p>
          <a:p>
            <a:endParaRPr lang="en-US" dirty="0" smtClean="0"/>
          </a:p>
          <a:p>
            <a:pPr>
              <a:buNone/>
            </a:pPr>
            <a:endParaRPr lang="en-US" dirty="0"/>
          </a:p>
        </p:txBody>
      </p:sp>
      <p:pic>
        <p:nvPicPr>
          <p:cNvPr id="1026" name="Picture 2" descr="d:\Users\admin\Desktop\NDT PPT\NDDS\1-s2.0-S2212429216300529-gr3.jpg"/>
          <p:cNvPicPr>
            <a:picLocks noChangeAspect="1" noChangeArrowheads="1"/>
          </p:cNvPicPr>
          <p:nvPr/>
        </p:nvPicPr>
        <p:blipFill>
          <a:blip r:embed="rId2"/>
          <a:srcRect/>
          <a:stretch>
            <a:fillRect/>
          </a:stretch>
        </p:blipFill>
        <p:spPr bwMode="auto">
          <a:xfrm>
            <a:off x="3200400" y="1676400"/>
            <a:ext cx="2895600" cy="2514600"/>
          </a:xfrm>
          <a:prstGeom prst="rect">
            <a:avLst/>
          </a:prstGeom>
          <a:noFill/>
        </p:spPr>
      </p:pic>
      <p:pic>
        <p:nvPicPr>
          <p:cNvPr id="1027" name="Picture 3" descr="d:\Users\admin\Desktop\NDT PPT\NDDS\800px-Liposome_scheme-en.svg.png"/>
          <p:cNvPicPr>
            <a:picLocks noChangeAspect="1" noChangeArrowheads="1"/>
          </p:cNvPicPr>
          <p:nvPr/>
        </p:nvPicPr>
        <p:blipFill>
          <a:blip r:embed="rId3"/>
          <a:srcRect/>
          <a:stretch>
            <a:fillRect/>
          </a:stretch>
        </p:blipFill>
        <p:spPr bwMode="auto">
          <a:xfrm>
            <a:off x="304800" y="1828800"/>
            <a:ext cx="2666999" cy="2238375"/>
          </a:xfrm>
          <a:prstGeom prst="rect">
            <a:avLst/>
          </a:prstGeom>
          <a:noFill/>
        </p:spPr>
      </p:pic>
      <p:pic>
        <p:nvPicPr>
          <p:cNvPr id="1028" name="Picture 4" descr="d:\Users\admin\Desktop\NDT PPT\NDDS\transferosome.png"/>
          <p:cNvPicPr>
            <a:picLocks noChangeAspect="1" noChangeArrowheads="1"/>
          </p:cNvPicPr>
          <p:nvPr/>
        </p:nvPicPr>
        <p:blipFill>
          <a:blip r:embed="rId4" cstate="print"/>
          <a:srcRect/>
          <a:stretch>
            <a:fillRect/>
          </a:stretch>
        </p:blipFill>
        <p:spPr bwMode="auto">
          <a:xfrm>
            <a:off x="6096000" y="1905000"/>
            <a:ext cx="3048000" cy="2133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839200" cy="6553200"/>
          </a:xfrm>
        </p:spPr>
        <p:txBody>
          <a:bodyPr>
            <a:normAutofit/>
          </a:bodyPr>
          <a:lstStyle/>
          <a:p>
            <a:pPr algn="just"/>
            <a:r>
              <a:rPr lang="en-US" sz="2400" b="1" dirty="0" smtClean="0">
                <a:solidFill>
                  <a:schemeClr val="tx1"/>
                </a:solidFill>
                <a:latin typeface="Times New Roman" pitchFamily="18" charset="0"/>
                <a:cs typeface="Times New Roman" pitchFamily="18" charset="0"/>
              </a:rPr>
              <a:t> </a:t>
            </a:r>
            <a:r>
              <a:rPr lang="en-US" sz="2800" b="1" dirty="0" smtClean="0">
                <a:solidFill>
                  <a:schemeClr val="tx1"/>
                </a:solidFill>
                <a:latin typeface="Times New Roman" pitchFamily="18" charset="0"/>
                <a:cs typeface="Times New Roman" pitchFamily="18" charset="0"/>
              </a:rPr>
              <a:t>INTRODUCTION:</a:t>
            </a:r>
          </a:p>
          <a:p>
            <a:pPr algn="just"/>
            <a:r>
              <a:rPr lang="en-US" sz="2400" dirty="0" smtClean="0">
                <a:solidFill>
                  <a:schemeClr val="tx1"/>
                </a:solidFill>
                <a:latin typeface="Times New Roman" pitchFamily="18" charset="0"/>
                <a:cs typeface="Times New Roman" pitchFamily="18" charset="0"/>
              </a:rPr>
              <a:t>			In modern era we have the option to use them over the synthetic molecules because herbal drugs have lesser side effects. It is very clear that herbal drugs show their pharmacological action either due to specific constituent or due to blend of constituents. But the amount of constituents varies batch to batch due to ecological factors, tome of collection of plant. </a:t>
            </a:r>
          </a:p>
          <a:p>
            <a:pPr algn="just"/>
            <a:r>
              <a:rPr lang="en-US" sz="2400" dirty="0" smtClean="0">
                <a:solidFill>
                  <a:schemeClr val="tx1"/>
                </a:solidFill>
                <a:latin typeface="Times New Roman" pitchFamily="18" charset="0"/>
                <a:cs typeface="Times New Roman" pitchFamily="18" charset="0"/>
              </a:rPr>
              <a:t>Pharmacological effect of the drug can be obtained only when its concentration ranges with in the therapeutic range. Any fluctuations above or below the therapeutic concentration lead to either toxic effects or no response. </a:t>
            </a:r>
          </a:p>
          <a:p>
            <a:pPr algn="just"/>
            <a:r>
              <a:rPr lang="en-US" sz="2400" dirty="0" smtClean="0">
                <a:solidFill>
                  <a:schemeClr val="tx1"/>
                </a:solidFill>
                <a:latin typeface="Times New Roman" pitchFamily="18" charset="0"/>
                <a:cs typeface="Times New Roman" pitchFamily="18" charset="0"/>
              </a:rPr>
              <a:t> 			To overcome such cases and to enhance the efficacy of the herbal drug Novel Drug Delivery System (NDDS) play important role, which is a unique blend of various branches of science such as polymer technology, pharmaceutics, immunology, molecular biology, etc.</a:t>
            </a:r>
            <a:endParaRPr lang="en-US"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00800"/>
          </a:xfrm>
        </p:spPr>
        <p:txBody>
          <a:bodyPr>
            <a:normAutofit/>
          </a:bodyPr>
          <a:lstStyle/>
          <a:p>
            <a:pPr algn="just">
              <a:buNone/>
            </a:pPr>
            <a:r>
              <a:rPr lang="en-US" sz="2800" dirty="0" smtClean="0">
                <a:latin typeface="Times New Roman" pitchFamily="18" charset="0"/>
                <a:cs typeface="Times New Roman" pitchFamily="18" charset="0"/>
              </a:rPr>
              <a:t>					</a:t>
            </a:r>
          </a:p>
          <a:p>
            <a:pPr algn="just">
              <a:buNone/>
            </a:pPr>
            <a:endParaRPr lang="en-US" sz="2800" dirty="0" smtClean="0">
              <a:latin typeface="Times New Roman" pitchFamily="18" charset="0"/>
              <a:cs typeface="Times New Roman" pitchFamily="18" charset="0"/>
            </a:endParaRPr>
          </a:p>
          <a:p>
            <a:pPr algn="just">
              <a:buNone/>
            </a:pPr>
            <a:r>
              <a:rPr lang="en-US" sz="2800" dirty="0" smtClean="0">
                <a:latin typeface="Times New Roman" pitchFamily="18" charset="0"/>
                <a:cs typeface="Times New Roman" pitchFamily="18" charset="0"/>
              </a:rPr>
              <a:t>				Various novel drug delivery systems such as liposomes, niosomes, microspheres and phytosomes have been reported for the delivery of herbal drugs. Incorporation of herbal drugs in the delivery system also aids to increase in solubility, enhanced stability, protection from toxicity, enhanced pharmacological activity, improved tissue macrophage distribution, sustained delivery and protection from physical and chemical degradation.</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p:spPr>
        <p:txBody>
          <a:bodyPr>
            <a:normAutofit/>
          </a:bodyPr>
          <a:lstStyle/>
          <a:p>
            <a:pPr algn="just">
              <a:buNone/>
            </a:pPr>
            <a:r>
              <a:rPr lang="en-US" sz="24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Novel drug delivery approaches:</a:t>
            </a:r>
          </a:p>
          <a:p>
            <a:pPr algn="just">
              <a:buNone/>
            </a:pPr>
            <a:endParaRPr lang="en-US" sz="2800" b="1"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Novel approach of delivering herbal drugs will increase the efficacy and safety of herbal medicines along with the increased stability of the drug product. </a:t>
            </a:r>
          </a:p>
          <a:p>
            <a:pPr algn="just">
              <a:buFont typeface="Wingdings" pitchFamily="2" charset="2"/>
              <a:buChar char="Ø"/>
            </a:pPr>
            <a:endParaRPr lang="en-US" sz="2400"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These techniques provide improved patient compliance, sustained release and targeted action of plant actives and extracts.</a:t>
            </a:r>
          </a:p>
          <a:p>
            <a:pPr algn="just">
              <a:buFont typeface="Wingdings" pitchFamily="2" charset="2"/>
              <a:buChar char="Ø"/>
            </a:pPr>
            <a:endParaRPr lang="en-US" sz="2400"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Incorporation of sophisticated technology in delivering herbal or plant based products increased drug product stability, reduces pre systemic metabolism and toxic effects by accumulation of drugs to the non targeted areas and also increase patient compliance due to ease in drug administration and acceptability.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normAutofit/>
          </a:bodyPr>
          <a:lstStyle/>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The complexity of active constituents makes it very challenging to the development of novel drug delivery system for herbal products.</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Hence, for enhancing the bioavailability of the drugs, there should be novel drug delivery systems and those can protect the drug from the other distractions of the body such acidic pH, reticuloendothelial system, metabolic process, etc. </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So, for better therapeutic outcome, it is important to incorporate herbal drugs or natural products in novel drug delivery systems .</a:t>
            </a:r>
            <a:r>
              <a:rPr lang="en-US" sz="2400" dirty="0" smtClean="0"/>
              <a:t>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477000"/>
          </a:xfrm>
        </p:spPr>
        <p:txBody>
          <a:bodyPr>
            <a:normAutofit/>
          </a:bodyPr>
          <a:lstStyle/>
          <a:p>
            <a:pPr algn="just">
              <a:buNone/>
            </a:pPr>
            <a:r>
              <a:rPr lang="en-US" sz="2800" b="1" dirty="0" smtClean="0">
                <a:latin typeface="Times New Roman" pitchFamily="18" charset="0"/>
                <a:cs typeface="Times New Roman" pitchFamily="18" charset="0"/>
              </a:rPr>
              <a:t>Potentials of </a:t>
            </a:r>
            <a:r>
              <a:rPr lang="da-DK" sz="2800" b="1" dirty="0" smtClean="0">
                <a:latin typeface="Times New Roman" pitchFamily="18" charset="0"/>
                <a:cs typeface="Times New Roman" pitchFamily="18" charset="0"/>
              </a:rPr>
              <a:t>Novel Drug Delivery for Herbal drugs:</a:t>
            </a:r>
          </a:p>
          <a:p>
            <a:pPr algn="just">
              <a:buNone/>
            </a:pPr>
            <a:endParaRPr lang="da-DK" sz="2800" b="1"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Recently the use of herbal medicines has been increased all over the world due to their miraculous therapeutic effects and fewer adverse effects as compared to the modern medicines.</a:t>
            </a:r>
          </a:p>
          <a:p>
            <a:pPr algn="just">
              <a:buFont typeface="Wingdings" pitchFamily="2" charset="2"/>
              <a:buChar char="Ø"/>
            </a:pPr>
            <a:endParaRPr lang="en-US" sz="2400"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 However, delivery of herbal drugs also requires modifications with the purpose to achieve sustained release, to increase patient compliance etc.</a:t>
            </a:r>
          </a:p>
          <a:p>
            <a:pPr algn="just">
              <a:buFont typeface="Wingdings" pitchFamily="2" charset="2"/>
              <a:buChar char="Ø"/>
            </a:pPr>
            <a:endParaRPr lang="en-US" sz="2400" dirty="0" smtClean="0">
              <a:latin typeface="Times New Roman" pitchFamily="18" charset="0"/>
              <a:cs typeface="Times New Roman" pitchFamily="18" charset="0"/>
            </a:endParaRPr>
          </a:p>
          <a:p>
            <a:pPr algn="just">
              <a:buFont typeface="Wingdings" pitchFamily="2" charset="2"/>
              <a:buChar char="Ø"/>
            </a:pPr>
            <a:r>
              <a:rPr lang="en-US" sz="2400" dirty="0" smtClean="0">
                <a:latin typeface="Times New Roman" pitchFamily="18" charset="0"/>
                <a:cs typeface="Times New Roman" pitchFamily="18" charset="0"/>
              </a:rPr>
              <a:t> Previously herbal drugs could not attract scientists towards the development of novel drug delivery systems due to processing, </a:t>
            </a:r>
            <a:r>
              <a:rPr lang="en-US" sz="2400" dirty="0" err="1" smtClean="0">
                <a:latin typeface="Times New Roman" pitchFamily="18" charset="0"/>
                <a:cs typeface="Times New Roman" pitchFamily="18" charset="0"/>
              </a:rPr>
              <a:t>standardising</a:t>
            </a:r>
            <a:r>
              <a:rPr lang="en-US" sz="2400" dirty="0" smtClean="0">
                <a:latin typeface="Times New Roman" pitchFamily="18" charset="0"/>
                <a:cs typeface="Times New Roman" pitchFamily="18" charset="0"/>
              </a:rPr>
              <a:t>, extracting and identification difficulties.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5821363"/>
          </a:xfrm>
        </p:spPr>
        <p:txBody>
          <a:bodyPr>
            <a:normAutofit/>
          </a:bodyPr>
          <a:lstStyle/>
          <a:p>
            <a:pPr algn="just">
              <a:lnSpc>
                <a:spcPct val="120000"/>
              </a:lnSpc>
              <a:buFont typeface="Wingdings" pitchFamily="2" charset="2"/>
              <a:buChar char="Ø"/>
            </a:pPr>
            <a:r>
              <a:rPr lang="en-US" sz="2400" dirty="0" smtClean="0">
                <a:latin typeface="Times New Roman" pitchFamily="18" charset="0"/>
                <a:cs typeface="Times New Roman" pitchFamily="18" charset="0"/>
              </a:rPr>
              <a:t> But now days with the advancement in the technology, novel drug delivery systems opens the door towards the development of herbal drug delivery systems. </a:t>
            </a:r>
          </a:p>
          <a:p>
            <a:pPr algn="just">
              <a:lnSpc>
                <a:spcPct val="120000"/>
              </a:lnSpc>
              <a:buFont typeface="Wingdings" pitchFamily="2" charset="2"/>
              <a:buChar char="Ø"/>
            </a:pPr>
            <a:endParaRPr lang="en-US" sz="2400" dirty="0" smtClean="0">
              <a:latin typeface="Times New Roman" pitchFamily="18" charset="0"/>
              <a:cs typeface="Times New Roman" pitchFamily="18" charset="0"/>
            </a:endParaRPr>
          </a:p>
          <a:p>
            <a:pPr algn="just">
              <a:lnSpc>
                <a:spcPct val="120000"/>
              </a:lnSpc>
              <a:buFont typeface="Wingdings" pitchFamily="2" charset="2"/>
              <a:buChar char="Ø"/>
            </a:pPr>
            <a:r>
              <a:rPr lang="en-US" sz="2400" dirty="0" smtClean="0">
                <a:latin typeface="Times New Roman" pitchFamily="18" charset="0"/>
                <a:cs typeface="Times New Roman" pitchFamily="18" charset="0"/>
              </a:rPr>
              <a:t>Novel drug delivery technologies have gained the importance to achieve modified delivery of herbal drugs thereby increasing the therapeutic value as well as reducing toxicity.</a:t>
            </a:r>
          </a:p>
          <a:p>
            <a:pPr algn="just">
              <a:lnSpc>
                <a:spcPct val="120000"/>
              </a:lnSpc>
              <a:buFont typeface="Wingdings" pitchFamily="2" charset="2"/>
              <a:buChar char="Ø"/>
            </a:pPr>
            <a:endParaRPr lang="en-US" sz="2400" dirty="0" smtClean="0">
              <a:latin typeface="Times New Roman" pitchFamily="18" charset="0"/>
              <a:cs typeface="Times New Roman" pitchFamily="18" charset="0"/>
            </a:endParaRPr>
          </a:p>
          <a:p>
            <a:pPr algn="just">
              <a:lnSpc>
                <a:spcPct val="120000"/>
              </a:lnSpc>
              <a:buFont typeface="Wingdings" pitchFamily="2" charset="2"/>
              <a:buChar char="Ø"/>
            </a:pPr>
            <a:r>
              <a:rPr lang="en-US" sz="2400" dirty="0" smtClean="0">
                <a:latin typeface="Times New Roman" pitchFamily="18" charset="0"/>
                <a:cs typeface="Times New Roman" pitchFamily="18" charset="0"/>
              </a:rPr>
              <a:t>For last one decade many novel carriers such as liposomes, nanoparticles, phytosomes and implants have been reported for successful modified delivery of various herbal drugs e.g. curcumin, </a:t>
            </a:r>
            <a:r>
              <a:rPr lang="en-US" sz="2400" dirty="0" err="1" smtClean="0">
                <a:latin typeface="Times New Roman" pitchFamily="18" charset="0"/>
                <a:cs typeface="Times New Roman" pitchFamily="18" charset="0"/>
              </a:rPr>
              <a:t>quercetin</a:t>
            </a:r>
            <a:r>
              <a:rPr lang="en-US" sz="2400" dirty="0" smtClean="0">
                <a:latin typeface="Times New Roman" pitchFamily="18" charset="0"/>
                <a:cs typeface="Times New Roman" pitchFamily="18" charset="0"/>
              </a:rPr>
              <a:t>, silybin, ginkgo etc. </a:t>
            </a:r>
          </a:p>
          <a:p>
            <a:pPr algn="just">
              <a:lnSpc>
                <a:spcPct val="120000"/>
              </a:lnSpc>
              <a:buNone/>
            </a:pP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buNone/>
              <a:defRPr/>
            </a:pPr>
            <a:r>
              <a:rPr lang="en-US" sz="2800" dirty="0" smtClean="0">
                <a:solidFill>
                  <a:srgbClr val="00B050"/>
                </a:solidFill>
                <a:latin typeface="Elephant" pitchFamily="18" charset="0"/>
                <a:cs typeface="Times New Roman" pitchFamily="18" charset="0"/>
              </a:rPr>
              <a:t>NOVEL DRUG DELIVERY SYSTEM FOR HERBAL DRUGS</a:t>
            </a: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r>
              <a:rPr lang="en-US" sz="2400" dirty="0" smtClean="0">
                <a:latin typeface="Times New Roman" pitchFamily="18" charset="0"/>
                <a:cs typeface="Times New Roman" pitchFamily="18" charset="0"/>
              </a:rPr>
              <a:t>Mrs. Bharati M. Sonawane</a:t>
            </a:r>
          </a:p>
          <a:p>
            <a:pPr algn="ctr">
              <a:buNone/>
              <a:defRPr/>
            </a:pPr>
            <a:r>
              <a:rPr lang="en-US" sz="2400" dirty="0" smtClean="0">
                <a:latin typeface="Times New Roman" pitchFamily="18" charset="0"/>
                <a:cs typeface="Times New Roman" pitchFamily="18" charset="0"/>
              </a:rPr>
              <a:t>Department of Pharmacognosy</a:t>
            </a:r>
          </a:p>
          <a:p>
            <a:pPr algn="ctr">
              <a:buNone/>
              <a:defRPr/>
            </a:pPr>
            <a:r>
              <a:rPr lang="en-US" sz="2400" dirty="0" smtClean="0">
                <a:latin typeface="Times New Roman" pitchFamily="18" charset="0"/>
                <a:cs typeface="Times New Roman" pitchFamily="18" charset="0"/>
              </a:rPr>
              <a:t>Loknete Dr. J. D. Pawar College of Pharmacy, Manur. Kalwan.</a:t>
            </a:r>
            <a:endParaRPr lang="en-IN" sz="2400" dirty="0" smtClean="0">
              <a:latin typeface="Times New Roman" pitchFamily="18" charset="0"/>
              <a:cs typeface="Times New Roman" pitchFamily="18" charset="0"/>
            </a:endParaRPr>
          </a:p>
          <a:p>
            <a:endParaRPr lang="en-US" dirty="0" smtClean="0"/>
          </a:p>
          <a:p>
            <a:pPr>
              <a:buNone/>
            </a:pPr>
            <a:endParaRPr lang="en-US" dirty="0"/>
          </a:p>
        </p:txBody>
      </p:sp>
      <p:pic>
        <p:nvPicPr>
          <p:cNvPr id="1026" name="Picture 2" descr="d:\Users\admin\Desktop\NDT PPT\NDDS\1-s2.0-S2212429216300529-gr3.jpg"/>
          <p:cNvPicPr>
            <a:picLocks noChangeAspect="1" noChangeArrowheads="1"/>
          </p:cNvPicPr>
          <p:nvPr/>
        </p:nvPicPr>
        <p:blipFill>
          <a:blip r:embed="rId2"/>
          <a:srcRect/>
          <a:stretch>
            <a:fillRect/>
          </a:stretch>
        </p:blipFill>
        <p:spPr bwMode="auto">
          <a:xfrm>
            <a:off x="3200400" y="1676400"/>
            <a:ext cx="2895600" cy="2514600"/>
          </a:xfrm>
          <a:prstGeom prst="rect">
            <a:avLst/>
          </a:prstGeom>
          <a:noFill/>
        </p:spPr>
      </p:pic>
      <p:pic>
        <p:nvPicPr>
          <p:cNvPr id="1027" name="Picture 3" descr="d:\Users\admin\Desktop\NDT PPT\NDDS\800px-Liposome_scheme-en.svg.png"/>
          <p:cNvPicPr>
            <a:picLocks noChangeAspect="1" noChangeArrowheads="1"/>
          </p:cNvPicPr>
          <p:nvPr/>
        </p:nvPicPr>
        <p:blipFill>
          <a:blip r:embed="rId3"/>
          <a:srcRect/>
          <a:stretch>
            <a:fillRect/>
          </a:stretch>
        </p:blipFill>
        <p:spPr bwMode="auto">
          <a:xfrm>
            <a:off x="304800" y="1828800"/>
            <a:ext cx="2666999" cy="2238375"/>
          </a:xfrm>
          <a:prstGeom prst="rect">
            <a:avLst/>
          </a:prstGeom>
          <a:noFill/>
        </p:spPr>
      </p:pic>
      <p:pic>
        <p:nvPicPr>
          <p:cNvPr id="1028" name="Picture 4" descr="d:\Users\admin\Desktop\NDT PPT\NDDS\transferosome.png"/>
          <p:cNvPicPr>
            <a:picLocks noChangeAspect="1" noChangeArrowheads="1"/>
          </p:cNvPicPr>
          <p:nvPr/>
        </p:nvPicPr>
        <p:blipFill>
          <a:blip r:embed="rId4" cstate="print"/>
          <a:srcRect/>
          <a:stretch>
            <a:fillRect/>
          </a:stretch>
        </p:blipFill>
        <p:spPr bwMode="auto">
          <a:xfrm>
            <a:off x="6096000" y="1905000"/>
            <a:ext cx="3048000" cy="2133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a:buNone/>
            </a:pPr>
            <a:r>
              <a:rPr lang="en-US" dirty="0" smtClean="0">
                <a:latin typeface="Times New Roman" pitchFamily="18" charset="0"/>
                <a:cs typeface="Times New Roman" pitchFamily="18" charset="0"/>
              </a:rPr>
              <a:t>LIPOSOMES:</a:t>
            </a:r>
          </a:p>
          <a:p>
            <a:pPr>
              <a:buFont typeface="Wingdings" pitchFamily="2" charset="2"/>
              <a:buChar char="Ø"/>
            </a:pPr>
            <a:r>
              <a:rPr lang="en-US" sz="2400" dirty="0" smtClean="0">
                <a:latin typeface="Times New Roman" pitchFamily="18" charset="0"/>
                <a:cs typeface="Times New Roman" pitchFamily="18" charset="0"/>
              </a:rPr>
              <a:t>Liposomes are spherical, colloidal bilayered vesicular systems made up of biodegradable material i.e. Phospholipids.</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Phospholipids are the main structural units of these vesicles.</a:t>
            </a:r>
          </a:p>
          <a:p>
            <a:pPr>
              <a:buFont typeface="Wingdings" pitchFamily="2" charset="2"/>
              <a:buChar char="Ø"/>
            </a:pPr>
            <a:endParaRPr lang="en-US" dirty="0" smtClean="0">
              <a:latin typeface="Times New Roman" pitchFamily="18" charset="0"/>
              <a:cs typeface="Times New Roman" pitchFamily="18" charset="0"/>
            </a:endParaRPr>
          </a:p>
        </p:txBody>
      </p:sp>
      <p:pic>
        <p:nvPicPr>
          <p:cNvPr id="1026" name="Picture 2" descr="D:\BHARATI\ACADEMIC\ndt\NDDS\800px-Liposome_scheme-en.svg.png"/>
          <p:cNvPicPr>
            <a:picLocks noChangeAspect="1" noChangeArrowheads="1"/>
          </p:cNvPicPr>
          <p:nvPr/>
        </p:nvPicPr>
        <p:blipFill>
          <a:blip r:embed="rId2"/>
          <a:srcRect/>
          <a:stretch>
            <a:fillRect/>
          </a:stretch>
        </p:blipFill>
        <p:spPr bwMode="auto">
          <a:xfrm>
            <a:off x="1600200" y="1828800"/>
            <a:ext cx="5334000" cy="377380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p:spPr>
        <p:txBody>
          <a:bodyPr>
            <a:normAutofit fontScale="85000" lnSpcReduction="10000"/>
          </a:bodyPr>
          <a:lstStyle/>
          <a:p>
            <a:pPr>
              <a:buFont typeface="Wingdings" pitchFamily="2" charset="2"/>
              <a:buChar char="Ø"/>
            </a:pPr>
            <a:r>
              <a:rPr lang="en-US" sz="2800" dirty="0" smtClean="0">
                <a:latin typeface="Times New Roman" pitchFamily="18" charset="0"/>
                <a:cs typeface="Times New Roman" pitchFamily="18" charset="0"/>
              </a:rPr>
              <a:t>They are an </a:t>
            </a:r>
            <a:r>
              <a:rPr lang="en-US" sz="2800" dirty="0" err="1" smtClean="0">
                <a:latin typeface="Times New Roman" pitchFamily="18" charset="0"/>
                <a:cs typeface="Times New Roman" pitchFamily="18" charset="0"/>
              </a:rPr>
              <a:t>amphipathic</a:t>
            </a:r>
            <a:r>
              <a:rPr lang="en-US" sz="2800" dirty="0" smtClean="0">
                <a:latin typeface="Times New Roman" pitchFamily="18" charset="0"/>
                <a:cs typeface="Times New Roman" pitchFamily="18" charset="0"/>
              </a:rPr>
              <a:t> molecules having bipolarity in their</a:t>
            </a:r>
          </a:p>
          <a:p>
            <a:pPr>
              <a:buNone/>
            </a:pPr>
            <a:r>
              <a:rPr lang="en-US" sz="2800" dirty="0" smtClean="0">
                <a:latin typeface="Times New Roman" pitchFamily="18" charset="0"/>
                <a:cs typeface="Times New Roman" pitchFamily="18" charset="0"/>
              </a:rPr>
              <a:t>     structure. Due to this, upon hydration with aqueous media they</a:t>
            </a:r>
          </a:p>
          <a:p>
            <a:pPr>
              <a:buNone/>
            </a:pPr>
            <a:r>
              <a:rPr lang="en-US" sz="2800" dirty="0" smtClean="0">
                <a:latin typeface="Times New Roman" pitchFamily="18" charset="0"/>
                <a:cs typeface="Times New Roman" pitchFamily="18" charset="0"/>
              </a:rPr>
              <a:t>     adopt a characteristic spherical shape and construct an aqueous</a:t>
            </a:r>
          </a:p>
          <a:p>
            <a:pPr>
              <a:buNone/>
            </a:pPr>
            <a:r>
              <a:rPr lang="en-US" sz="2800" dirty="0" smtClean="0">
                <a:latin typeface="Times New Roman" pitchFamily="18" charset="0"/>
                <a:cs typeface="Times New Roman" pitchFamily="18" charset="0"/>
              </a:rPr>
              <a:t>     core with in them.</a:t>
            </a:r>
          </a:p>
          <a:p>
            <a:pPr>
              <a:buNone/>
            </a:pPr>
            <a:endParaRPr lang="en-US" sz="2800" dirty="0" smtClean="0">
              <a:latin typeface="Times New Roman" pitchFamily="18" charset="0"/>
              <a:cs typeface="Times New Roman" pitchFamily="18" charset="0"/>
            </a:endParaRPr>
          </a:p>
          <a:p>
            <a:pPr>
              <a:buFont typeface="Wingdings" pitchFamily="2" charset="2"/>
              <a:buChar char="Ø"/>
            </a:pPr>
            <a:r>
              <a:rPr lang="en-US" sz="2800" dirty="0" smtClean="0">
                <a:latin typeface="Times New Roman" pitchFamily="18" charset="0"/>
                <a:cs typeface="Times New Roman" pitchFamily="18" charset="0"/>
              </a:rPr>
              <a:t>The polar head of phospholipid orient itself towards the aqueous media while the hydrophobic tails constitutes the inner region of the membrane.</a:t>
            </a:r>
          </a:p>
          <a:p>
            <a:pPr>
              <a:buNone/>
            </a:pPr>
            <a:r>
              <a:rPr lang="en-US" sz="2800" dirty="0" smtClean="0">
                <a:latin typeface="Times New Roman" pitchFamily="18" charset="0"/>
                <a:cs typeface="Times New Roman" pitchFamily="18" charset="0"/>
              </a:rPr>
              <a:t> </a:t>
            </a:r>
          </a:p>
          <a:p>
            <a:pPr>
              <a:buFont typeface="Wingdings" pitchFamily="2" charset="2"/>
              <a:buChar char="Ø"/>
            </a:pPr>
            <a:r>
              <a:rPr lang="en-US" sz="2800" dirty="0" smtClean="0">
                <a:latin typeface="Times New Roman" pitchFamily="18" charset="0"/>
                <a:cs typeface="Times New Roman" pitchFamily="18" charset="0"/>
              </a:rPr>
              <a:t>From here we can see that there is both hydrophilic region as well as hydrophobic region within the liposomal vesicle. </a:t>
            </a:r>
          </a:p>
          <a:p>
            <a:pPr algn="just">
              <a:buNone/>
            </a:pPr>
            <a:endParaRPr lang="en-US" sz="2800" dirty="0" smtClean="0">
              <a:latin typeface="Times New Roman" pitchFamily="18" charset="0"/>
              <a:cs typeface="Times New Roman" pitchFamily="18" charset="0"/>
            </a:endParaRPr>
          </a:p>
          <a:p>
            <a:pPr algn="just">
              <a:buFont typeface="Wingdings" pitchFamily="2" charset="2"/>
              <a:buChar char="Ø"/>
            </a:pPr>
            <a:r>
              <a:rPr lang="en-US" sz="2800" dirty="0" smtClean="0">
                <a:latin typeface="Times New Roman" pitchFamily="18" charset="0"/>
                <a:cs typeface="Times New Roman" pitchFamily="18" charset="0"/>
              </a:rPr>
              <a:t>This property made them a versatile carrier system as they can entrap both hydrophilic as well as hydrophobic drug with in it. Lipophilic drug occupies the lipoidal domain with in the bilayered membrane while hydrophilic drug occupy the aqueous domain i.e. aqueous core.</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553200"/>
          </a:xfrm>
        </p:spPr>
        <p:txBody>
          <a:bodyPr>
            <a:normAutofit/>
          </a:bodyPr>
          <a:lstStyle/>
          <a:p>
            <a:pPr>
              <a:buNone/>
            </a:pPr>
            <a:r>
              <a:rPr lang="en-US" sz="2800" dirty="0" smtClean="0">
                <a:latin typeface="Times New Roman" pitchFamily="18" charset="0"/>
                <a:cs typeface="Times New Roman" pitchFamily="18" charset="0"/>
              </a:rPr>
              <a:t>Among various </a:t>
            </a:r>
            <a:r>
              <a:rPr lang="en-US" sz="2800" b="1" dirty="0" smtClean="0">
                <a:latin typeface="Times New Roman" pitchFamily="18" charset="0"/>
                <a:cs typeface="Times New Roman" pitchFamily="18" charset="0"/>
              </a:rPr>
              <a:t>advantages</a:t>
            </a:r>
            <a:r>
              <a:rPr lang="en-US" sz="2800" dirty="0" smtClean="0">
                <a:latin typeface="Times New Roman" pitchFamily="18" charset="0"/>
                <a:cs typeface="Times New Roman" pitchFamily="18" charset="0"/>
              </a:rPr>
              <a:t> associated with liposomes the noteworthy are: </a:t>
            </a:r>
          </a:p>
          <a:p>
            <a:pPr>
              <a:buNone/>
            </a:pPr>
            <a:r>
              <a:rPr lang="en-US" sz="2800" dirty="0" smtClean="0">
                <a:latin typeface="Times New Roman" pitchFamily="18" charset="0"/>
                <a:cs typeface="Times New Roman" pitchFamily="18" charset="0"/>
              </a:rPr>
              <a:t>a) Solubility enhancement </a:t>
            </a:r>
          </a:p>
          <a:p>
            <a:pPr>
              <a:buNone/>
            </a:pPr>
            <a:r>
              <a:rPr lang="en-US" sz="2800" dirty="0" smtClean="0">
                <a:latin typeface="Times New Roman" pitchFamily="18" charset="0"/>
                <a:cs typeface="Times New Roman" pitchFamily="18" charset="0"/>
              </a:rPr>
              <a:t>b) Enhancement of bioavailability </a:t>
            </a:r>
          </a:p>
          <a:p>
            <a:pPr>
              <a:buNone/>
            </a:pPr>
            <a:r>
              <a:rPr lang="en-US" sz="2800" dirty="0" smtClean="0">
                <a:latin typeface="Times New Roman" pitchFamily="18" charset="0"/>
                <a:cs typeface="Times New Roman" pitchFamily="18" charset="0"/>
              </a:rPr>
              <a:t>c) Programmed targeting </a:t>
            </a:r>
          </a:p>
          <a:p>
            <a:pPr>
              <a:buNone/>
            </a:pPr>
            <a:r>
              <a:rPr lang="en-US" sz="2800" dirty="0" smtClean="0">
                <a:latin typeface="Times New Roman" pitchFamily="18" charset="0"/>
                <a:cs typeface="Times New Roman" pitchFamily="18" charset="0"/>
              </a:rPr>
              <a:t>d) Prolongation of duration of action </a:t>
            </a:r>
          </a:p>
          <a:p>
            <a:pPr>
              <a:buNone/>
            </a:pPr>
            <a:r>
              <a:rPr lang="en-US" sz="2800" dirty="0" smtClean="0">
                <a:latin typeface="Times New Roman" pitchFamily="18" charset="0"/>
                <a:cs typeface="Times New Roman" pitchFamily="18" charset="0"/>
              </a:rPr>
              <a:t>e) As they are lipoidal in constitution they enhance the tissue macrophagial uptake of the entrapped constituents. </a:t>
            </a:r>
          </a:p>
          <a:p>
            <a:pPr>
              <a:buNone/>
            </a:pPr>
            <a:r>
              <a:rPr lang="en-US" sz="2800" dirty="0" smtClean="0">
                <a:latin typeface="Times New Roman" pitchFamily="18" charset="0"/>
                <a:cs typeface="Times New Roman" pitchFamily="18" charset="0"/>
              </a:rPr>
              <a:t>f) Stability associated problems can also be solved </a:t>
            </a:r>
          </a:p>
          <a:p>
            <a:pPr>
              <a:buNone/>
            </a:pPr>
            <a:r>
              <a:rPr lang="en-US" sz="2800" dirty="0" smtClean="0">
                <a:latin typeface="Times New Roman" pitchFamily="18" charset="0"/>
                <a:cs typeface="Times New Roman" pitchFamily="18" charset="0"/>
              </a:rPr>
              <a:t>g) Absorption and disposition of the constituents can also be tailored. </a:t>
            </a:r>
          </a:p>
          <a:p>
            <a:pPr>
              <a:buNone/>
            </a:pPr>
            <a:endParaRPr lang="en-US" sz="2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ctr">
              <a:buNone/>
            </a:pPr>
            <a:r>
              <a:rPr lang="en-US" sz="2800" dirty="0" smtClean="0">
                <a:latin typeface="Times New Roman" pitchFamily="18" charset="0"/>
                <a:cs typeface="Times New Roman" pitchFamily="18" charset="0"/>
              </a:rPr>
              <a:t>Table 1: Herbal Formulations Based On Liposomal Drug Delivery System </a:t>
            </a:r>
            <a:r>
              <a:rPr lang="en-US" sz="2800" dirty="0" smtClean="0"/>
              <a:t>	</a:t>
            </a:r>
          </a:p>
          <a:p>
            <a:pPr>
              <a:buNone/>
            </a:pPr>
            <a:endParaRPr lang="en-US" sz="2800" dirty="0">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228600" y="1143000"/>
          <a:ext cx="8686800" cy="5316659"/>
        </p:xfrm>
        <a:graphic>
          <a:graphicData uri="http://schemas.openxmlformats.org/drawingml/2006/table">
            <a:tbl>
              <a:tblPr firstRow="1" bandRow="1">
                <a:tableStyleId>{912C8C85-51F0-491E-9774-3900AFEF0FD7}</a:tableStyleId>
              </a:tblPr>
              <a:tblGrid>
                <a:gridCol w="557868"/>
                <a:gridCol w="1992385"/>
                <a:gridCol w="2390862"/>
                <a:gridCol w="3745685"/>
              </a:tblGrid>
              <a:tr h="958019">
                <a:tc>
                  <a:txBody>
                    <a:bodyPr/>
                    <a:lstStyle/>
                    <a:p>
                      <a:r>
                        <a:rPr lang="en-US" sz="2000" dirty="0" smtClean="0"/>
                        <a:t>Sr. no.</a:t>
                      </a:r>
                      <a:endParaRPr lang="en-US" sz="2000" dirty="0" smtClean="0">
                        <a:latin typeface="Times New Roman" pitchFamily="18" charset="0"/>
                        <a:cs typeface="Times New Roman" pitchFamily="18" charset="0"/>
                      </a:endParaRPr>
                    </a:p>
                  </a:txBody>
                  <a:tcPr/>
                </a:tc>
                <a:tc>
                  <a:txBody>
                    <a:bodyPr/>
                    <a:lstStyle/>
                    <a:p>
                      <a:r>
                        <a:rPr lang="en-US" sz="2000" dirty="0" smtClean="0"/>
                        <a:t>Plant / Constituents</a:t>
                      </a:r>
                      <a:endParaRPr lang="en-US" sz="2000" dirty="0" smtClean="0">
                        <a:latin typeface="Times New Roman" pitchFamily="18" charset="0"/>
                        <a:cs typeface="Times New Roman" pitchFamily="18" charset="0"/>
                      </a:endParaRPr>
                    </a:p>
                  </a:txBody>
                  <a:tcPr/>
                </a:tc>
                <a:tc>
                  <a:txBody>
                    <a:bodyPr/>
                    <a:lstStyle/>
                    <a:p>
                      <a:r>
                        <a:rPr lang="en-US" sz="2000" dirty="0" smtClean="0"/>
                        <a:t>Biological activity</a:t>
                      </a:r>
                      <a:endParaRPr lang="en-US" sz="2000" dirty="0" smtClean="0">
                        <a:latin typeface="Times New Roman" pitchFamily="18" charset="0"/>
                        <a:cs typeface="Times New Roman" pitchFamily="18" charset="0"/>
                      </a:endParaRPr>
                    </a:p>
                  </a:txBody>
                  <a:tcPr/>
                </a:tc>
                <a:tc>
                  <a:txBody>
                    <a:bodyPr/>
                    <a:lstStyle/>
                    <a:p>
                      <a:r>
                        <a:rPr lang="en-US" sz="2000" dirty="0" smtClean="0"/>
                        <a:t>Application of Liposomal technology</a:t>
                      </a:r>
                      <a:endParaRPr lang="en-US" sz="2000" dirty="0">
                        <a:latin typeface="Times New Roman" pitchFamily="18" charset="0"/>
                        <a:cs typeface="Times New Roman" pitchFamily="18" charset="0"/>
                      </a:endParaRPr>
                    </a:p>
                  </a:txBody>
                  <a:tcPr/>
                </a:tc>
              </a:tr>
              <a:tr h="822960">
                <a:tc>
                  <a:txBody>
                    <a:bodyPr/>
                    <a:lstStyle/>
                    <a:p>
                      <a:r>
                        <a:rPr lang="en-US" sz="2000" dirty="0" smtClean="0"/>
                        <a:t>1.</a:t>
                      </a:r>
                      <a:endParaRPr lang="en-US" sz="2000" dirty="0">
                        <a:latin typeface="Times New Roman" pitchFamily="18" charset="0"/>
                        <a:cs typeface="Times New Roman" pitchFamily="18" charset="0"/>
                      </a:endParaRPr>
                    </a:p>
                  </a:txBody>
                  <a:tcPr/>
                </a:tc>
                <a:tc>
                  <a:txBody>
                    <a:bodyPr/>
                    <a:lstStyle/>
                    <a:p>
                      <a:r>
                        <a:rPr lang="en-US" sz="2000" dirty="0" smtClean="0"/>
                        <a:t>Capsaicin</a:t>
                      </a:r>
                      <a:endParaRPr lang="en-US" sz="2000" dirty="0">
                        <a:latin typeface="Times New Roman" pitchFamily="18" charset="0"/>
                        <a:cs typeface="Times New Roman" pitchFamily="18" charset="0"/>
                      </a:endParaRPr>
                    </a:p>
                  </a:txBody>
                  <a:tcPr/>
                </a:tc>
                <a:tc>
                  <a:txBody>
                    <a:bodyPr/>
                    <a:lstStyle/>
                    <a:p>
                      <a:r>
                        <a:rPr lang="en-US" sz="2000" dirty="0" smtClean="0"/>
                        <a:t>Analgesic</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Prolong action, permeation enhancement 	</a:t>
                      </a:r>
                    </a:p>
                    <a:p>
                      <a:endParaRPr lang="en-US" sz="2000" dirty="0">
                        <a:latin typeface="Times New Roman" pitchFamily="18" charset="0"/>
                        <a:cs typeface="Times New Roman" pitchFamily="18" charset="0"/>
                      </a:endParaRPr>
                    </a:p>
                  </a:txBody>
                  <a:tcPr/>
                </a:tc>
              </a:tr>
              <a:tr h="1036320">
                <a:tc>
                  <a:txBody>
                    <a:bodyPr/>
                    <a:lstStyle/>
                    <a:p>
                      <a:r>
                        <a:rPr lang="en-US" sz="2000" dirty="0" smtClean="0"/>
                        <a:t>2.</a:t>
                      </a:r>
                      <a:endParaRPr lang="en-US" sz="2000" dirty="0">
                        <a:latin typeface="Times New Roman" pitchFamily="18" charset="0"/>
                        <a:cs typeface="Times New Roman" pitchFamily="18" charset="0"/>
                      </a:endParaRPr>
                    </a:p>
                  </a:txBody>
                  <a:tcPr/>
                </a:tc>
                <a:tc>
                  <a:txBody>
                    <a:bodyPr/>
                    <a:lstStyle/>
                    <a:p>
                      <a:r>
                        <a:rPr lang="en-US" sz="2000" dirty="0" smtClean="0"/>
                        <a:t>Curcumin</a:t>
                      </a:r>
                      <a:endParaRPr lang="en-US" sz="2000" dirty="0">
                        <a:latin typeface="Times New Roman" pitchFamily="18" charset="0"/>
                        <a:cs typeface="Times New Roman" pitchFamily="18" charset="0"/>
                      </a:endParaRPr>
                    </a:p>
                  </a:txBody>
                  <a:tcPr/>
                </a:tc>
                <a:tc>
                  <a:txBody>
                    <a:bodyPr/>
                    <a:lstStyle/>
                    <a:p>
                      <a:r>
                        <a:rPr lang="en-US" sz="2000" dirty="0" smtClean="0"/>
                        <a:t>Anti cancer</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Long systemic residence time and high entrapment efficiency 	</a:t>
                      </a:r>
                      <a:endParaRPr lang="en-US" sz="2000" kern="1200" baseline="0" dirty="0" smtClean="0">
                        <a:latin typeface="Times New Roman" pitchFamily="18" charset="0"/>
                        <a:cs typeface="Times New Roman" pitchFamily="18" charset="0"/>
                      </a:endParaRPr>
                    </a:p>
                  </a:txBody>
                  <a:tcPr/>
                </a:tc>
              </a:tr>
              <a:tr h="983135">
                <a:tc>
                  <a:txBody>
                    <a:bodyPr/>
                    <a:lstStyle/>
                    <a:p>
                      <a:r>
                        <a:rPr lang="en-US" sz="2000" dirty="0" smtClean="0"/>
                        <a:t>3.</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err="1" smtClean="0"/>
                        <a:t>Garlicin</a:t>
                      </a:r>
                      <a:r>
                        <a:rPr lang="en-US" sz="2000" kern="1200" baseline="0" dirty="0" smtClean="0"/>
                        <a:t> 	</a:t>
                      </a: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Lungs 	</a:t>
                      </a: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Enhanced therapeutic outcomes 	</a:t>
                      </a:r>
                    </a:p>
                    <a:p>
                      <a:endParaRPr lang="en-US" sz="2000" dirty="0">
                        <a:latin typeface="Times New Roman" pitchFamily="18" charset="0"/>
                        <a:cs typeface="Times New Roman" pitchFamily="18" charset="0"/>
                      </a:endParaRPr>
                    </a:p>
                  </a:txBody>
                  <a:tcPr/>
                </a:tc>
              </a:tr>
              <a:tr h="1281055">
                <a:tc>
                  <a:txBody>
                    <a:bodyPr/>
                    <a:lstStyle/>
                    <a:p>
                      <a:r>
                        <a:rPr lang="en-US" sz="2000" dirty="0" smtClean="0"/>
                        <a:t>4.</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Nux vomica 	</a:t>
                      </a: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Anti neoplastic, anti inflammatory and analgesic 	</a:t>
                      </a: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Improved stability 	</a:t>
                      </a:r>
                    </a:p>
                    <a:p>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buNone/>
              <a:defRPr/>
            </a:pPr>
            <a:r>
              <a:rPr lang="en-US" sz="2800" dirty="0" smtClean="0">
                <a:solidFill>
                  <a:srgbClr val="00B050"/>
                </a:solidFill>
                <a:latin typeface="Elephant" pitchFamily="18" charset="0"/>
                <a:cs typeface="Times New Roman" pitchFamily="18" charset="0"/>
              </a:rPr>
              <a:t>NOVEL DRUG DELIVERY SYSTEM FOR HERBAL DRUGS</a:t>
            </a: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r>
              <a:rPr lang="en-US" sz="2400" dirty="0" smtClean="0">
                <a:latin typeface="Times New Roman" pitchFamily="18" charset="0"/>
                <a:cs typeface="Times New Roman" pitchFamily="18" charset="0"/>
              </a:rPr>
              <a:t>Mrs. Bharati M. Sonawane</a:t>
            </a:r>
          </a:p>
          <a:p>
            <a:pPr algn="ctr">
              <a:buNone/>
              <a:defRPr/>
            </a:pPr>
            <a:r>
              <a:rPr lang="en-US" sz="2400" dirty="0" smtClean="0">
                <a:latin typeface="Times New Roman" pitchFamily="18" charset="0"/>
                <a:cs typeface="Times New Roman" pitchFamily="18" charset="0"/>
              </a:rPr>
              <a:t>Department of Pharmacognosy</a:t>
            </a:r>
          </a:p>
          <a:p>
            <a:pPr algn="ctr">
              <a:buNone/>
              <a:defRPr/>
            </a:pPr>
            <a:r>
              <a:rPr lang="en-US" sz="2400" dirty="0" smtClean="0">
                <a:latin typeface="Times New Roman" pitchFamily="18" charset="0"/>
                <a:cs typeface="Times New Roman" pitchFamily="18" charset="0"/>
              </a:rPr>
              <a:t>Loknete Dr. J. D. Pawar College of Pharmacy, Manur. Kalwan.</a:t>
            </a:r>
            <a:endParaRPr lang="en-IN" sz="2400" dirty="0" smtClean="0">
              <a:latin typeface="Times New Roman" pitchFamily="18" charset="0"/>
              <a:cs typeface="Times New Roman" pitchFamily="18" charset="0"/>
            </a:endParaRPr>
          </a:p>
          <a:p>
            <a:endParaRPr lang="en-US" dirty="0" smtClean="0"/>
          </a:p>
          <a:p>
            <a:pPr>
              <a:buNone/>
            </a:pPr>
            <a:endParaRPr lang="en-US" dirty="0"/>
          </a:p>
        </p:txBody>
      </p:sp>
      <p:pic>
        <p:nvPicPr>
          <p:cNvPr id="1026" name="Picture 2" descr="d:\Users\admin\Desktop\NDT PPT\NDDS\1-s2.0-S2212429216300529-gr3.jpg"/>
          <p:cNvPicPr>
            <a:picLocks noChangeAspect="1" noChangeArrowheads="1"/>
          </p:cNvPicPr>
          <p:nvPr/>
        </p:nvPicPr>
        <p:blipFill>
          <a:blip r:embed="rId2"/>
          <a:srcRect/>
          <a:stretch>
            <a:fillRect/>
          </a:stretch>
        </p:blipFill>
        <p:spPr bwMode="auto">
          <a:xfrm>
            <a:off x="3200400" y="1676400"/>
            <a:ext cx="2895600" cy="2514600"/>
          </a:xfrm>
          <a:prstGeom prst="rect">
            <a:avLst/>
          </a:prstGeom>
          <a:noFill/>
        </p:spPr>
      </p:pic>
      <p:pic>
        <p:nvPicPr>
          <p:cNvPr id="1027" name="Picture 3" descr="d:\Users\admin\Desktop\NDT PPT\NDDS\800px-Liposome_scheme-en.svg.png"/>
          <p:cNvPicPr>
            <a:picLocks noChangeAspect="1" noChangeArrowheads="1"/>
          </p:cNvPicPr>
          <p:nvPr/>
        </p:nvPicPr>
        <p:blipFill>
          <a:blip r:embed="rId3"/>
          <a:srcRect/>
          <a:stretch>
            <a:fillRect/>
          </a:stretch>
        </p:blipFill>
        <p:spPr bwMode="auto">
          <a:xfrm>
            <a:off x="304800" y="1828800"/>
            <a:ext cx="2666999" cy="2238375"/>
          </a:xfrm>
          <a:prstGeom prst="rect">
            <a:avLst/>
          </a:prstGeom>
          <a:noFill/>
        </p:spPr>
      </p:pic>
      <p:pic>
        <p:nvPicPr>
          <p:cNvPr id="1028" name="Picture 4" descr="d:\Users\admin\Desktop\NDT PPT\NDDS\transferosome.png"/>
          <p:cNvPicPr>
            <a:picLocks noChangeAspect="1" noChangeArrowheads="1"/>
          </p:cNvPicPr>
          <p:nvPr/>
        </p:nvPicPr>
        <p:blipFill>
          <a:blip r:embed="rId4" cstate="print"/>
          <a:srcRect/>
          <a:stretch>
            <a:fillRect/>
          </a:stretch>
        </p:blipFill>
        <p:spPr bwMode="auto">
          <a:xfrm>
            <a:off x="6096000" y="1905000"/>
            <a:ext cx="3048000" cy="2133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just">
              <a:buNone/>
            </a:pPr>
            <a:r>
              <a:rPr lang="en-US" sz="2400" b="1" dirty="0" smtClean="0">
                <a:latin typeface="Times New Roman" pitchFamily="18" charset="0"/>
                <a:cs typeface="Times New Roman" pitchFamily="18" charset="0"/>
              </a:rPr>
              <a:t>PHYTOSOMES :</a:t>
            </a:r>
          </a:p>
          <a:p>
            <a:pPr algn="just">
              <a:buNone/>
            </a:pPr>
            <a:r>
              <a:rPr lang="en-US" sz="2400" dirty="0" smtClean="0">
                <a:latin typeface="Times New Roman" pitchFamily="18" charset="0"/>
                <a:cs typeface="Times New Roman" pitchFamily="18" charset="0"/>
              </a:rPr>
              <a:t>	They are bilayered system designed for the delivery of those drugs from which proper therapeutic outcomes can not be leached because of either of their high molecular weight or of their polar nature (e.g. flavonoids). </a:t>
            </a:r>
          </a:p>
          <a:p>
            <a:pPr algn="just">
              <a:buNone/>
            </a:pPr>
            <a:endParaRPr lang="en-US" sz="2400" dirty="0" smtClean="0">
              <a:latin typeface="Times New Roman" pitchFamily="18" charset="0"/>
              <a:cs typeface="Times New Roman" pitchFamily="18" charset="0"/>
            </a:endParaRPr>
          </a:p>
        </p:txBody>
      </p:sp>
      <p:pic>
        <p:nvPicPr>
          <p:cNvPr id="1026" name="Picture 2" descr="D:\BHARATI\ACADEMIC\ndt\NDDS\Difference-between-phytosome-and-liposome-The-molecular-organization-of-phytosomes.png"/>
          <p:cNvPicPr>
            <a:picLocks noChangeAspect="1" noChangeArrowheads="1"/>
          </p:cNvPicPr>
          <p:nvPr/>
        </p:nvPicPr>
        <p:blipFill>
          <a:blip r:embed="rId2"/>
          <a:srcRect/>
          <a:stretch>
            <a:fillRect/>
          </a:stretch>
        </p:blipFill>
        <p:spPr bwMode="auto">
          <a:xfrm>
            <a:off x="1981200" y="2667000"/>
            <a:ext cx="5181600" cy="35814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Autofit/>
          </a:bodyPr>
          <a:lstStyle/>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				Phytosomes helps in overcoming these limitations in drug delivery so as to enhance the bioavailability of such chemical entity. </a:t>
            </a:r>
          </a:p>
          <a:p>
            <a:pPr algn="just">
              <a:buNone/>
            </a:pPr>
            <a:r>
              <a:rPr lang="en-US" sz="2400" dirty="0" smtClean="0">
                <a:latin typeface="Times New Roman" pitchFamily="18" charset="0"/>
                <a:cs typeface="Times New Roman" pitchFamily="18" charset="0"/>
              </a:rPr>
              <a:t>				Phytosome is a complex natural active ingredient &amp; phospholipid. They involve binding of drug molecules to phospholipids (phosphatidyl choline) in a ratio (1:1 or 1:2) so as form lipid complexes.</a:t>
            </a:r>
          </a:p>
          <a:p>
            <a:pPr algn="just">
              <a:buNone/>
            </a:pPr>
            <a:r>
              <a:rPr lang="en-US" sz="2400" dirty="0" smtClean="0">
                <a:latin typeface="Times New Roman" pitchFamily="18" charset="0"/>
                <a:cs typeface="Times New Roman" pitchFamily="18" charset="0"/>
              </a:rPr>
              <a:t>				 liposome generated both lipophilic as well as hydrophilic domains because of which they can entrap lipophilic as well as hydrophilic drugs. </a:t>
            </a:r>
          </a:p>
          <a:p>
            <a:pPr algn="just">
              <a:buNone/>
            </a:pPr>
            <a:r>
              <a:rPr lang="en-US" sz="2400" dirty="0" smtClean="0">
                <a:latin typeface="Times New Roman" pitchFamily="18" charset="0"/>
                <a:cs typeface="Times New Roman" pitchFamily="18" charset="0"/>
              </a:rPr>
              <a:t>				Work have been done on various herbal drug for making their phytosomes to make the therapy more effective such as, oxymatrin, silybin, embelin, etc. </a:t>
            </a:r>
          </a:p>
          <a:p>
            <a:pPr algn="just">
              <a:buNone/>
            </a:pPr>
            <a:r>
              <a:rPr lang="en-US" sz="2400" dirty="0" smtClean="0">
                <a:latin typeface="Times New Roman" pitchFamily="18" charset="0"/>
                <a:cs typeface="Times New Roman" pitchFamily="18" charset="0"/>
              </a:rPr>
              <a:t> </a:t>
            </a: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lnSpc>
                <a:spcPct val="200000"/>
              </a:lnSpc>
              <a:buNone/>
            </a:pPr>
            <a:r>
              <a:rPr lang="en-US" sz="2800" b="1" dirty="0" smtClean="0">
                <a:latin typeface="Times New Roman" pitchFamily="18" charset="0"/>
                <a:cs typeface="Times New Roman" pitchFamily="18" charset="0"/>
              </a:rPr>
              <a:t>Advantages:</a:t>
            </a:r>
          </a:p>
          <a:p>
            <a:pPr>
              <a:lnSpc>
                <a:spcPct val="150000"/>
              </a:lnSpc>
              <a:buFont typeface="Wingdings" pitchFamily="2" charset="2"/>
              <a:buChar char="Ø"/>
            </a:pPr>
            <a:r>
              <a:rPr lang="en-US" sz="2400" dirty="0" smtClean="0">
                <a:latin typeface="Times New Roman" pitchFamily="18" charset="0"/>
                <a:cs typeface="Times New Roman" pitchFamily="18" charset="0"/>
              </a:rPr>
              <a:t>It is able to permeat the hydrophilic botanical extract to better absorbed in intestinal lumen.</a:t>
            </a:r>
          </a:p>
          <a:p>
            <a:pPr>
              <a:lnSpc>
                <a:spcPct val="150000"/>
              </a:lnSpc>
              <a:buFont typeface="Wingdings" pitchFamily="2" charset="2"/>
              <a:buChar char="Ø"/>
            </a:pPr>
            <a:r>
              <a:rPr lang="en-US" sz="2400" dirty="0" smtClean="0">
                <a:latin typeface="Times New Roman" pitchFamily="18" charset="0"/>
                <a:cs typeface="Times New Roman" pitchFamily="18" charset="0"/>
              </a:rPr>
              <a:t>Increase absorption of active constituents.</a:t>
            </a:r>
          </a:p>
          <a:p>
            <a:pPr>
              <a:lnSpc>
                <a:spcPct val="150000"/>
              </a:lnSpc>
              <a:buFont typeface="Wingdings" pitchFamily="2" charset="2"/>
              <a:buChar char="Ø"/>
            </a:pPr>
            <a:r>
              <a:rPr lang="en-US" sz="2400" dirty="0" smtClean="0">
                <a:latin typeface="Times New Roman" pitchFamily="18" charset="0"/>
                <a:cs typeface="Times New Roman" pitchFamily="18" charset="0"/>
              </a:rPr>
              <a:t>Dose size is small.</a:t>
            </a:r>
          </a:p>
          <a:p>
            <a:pPr>
              <a:lnSpc>
                <a:spcPct val="150000"/>
              </a:lnSpc>
              <a:buFont typeface="Wingdings" pitchFamily="2" charset="2"/>
              <a:buChar char="Ø"/>
            </a:pPr>
            <a:r>
              <a:rPr lang="en-US" sz="2400" dirty="0" smtClean="0">
                <a:latin typeface="Times New Roman" pitchFamily="18" charset="0"/>
                <a:cs typeface="Times New Roman" pitchFamily="18" charset="0"/>
              </a:rPr>
              <a:t>It has appreciable drug entrapment, improvement in solubility and it can target the liver.</a:t>
            </a:r>
          </a:p>
          <a:p>
            <a:pPr>
              <a:lnSpc>
                <a:spcPct val="150000"/>
              </a:lnSpc>
              <a:buFont typeface="Wingdings" pitchFamily="2" charset="2"/>
              <a:buChar char="Ø"/>
            </a:pPr>
            <a:r>
              <a:rPr lang="en-US" sz="2400" dirty="0" smtClean="0">
                <a:latin typeface="Times New Roman" pitchFamily="18" charset="0"/>
                <a:cs typeface="Times New Roman" pitchFamily="18" charset="0"/>
              </a:rPr>
              <a:t>It has good stability.</a:t>
            </a:r>
          </a:p>
          <a:p>
            <a:pPr>
              <a:lnSpc>
                <a:spcPct val="150000"/>
              </a:lnSpc>
              <a:buFont typeface="Wingdings" pitchFamily="2" charset="2"/>
              <a:buChar char="Ø"/>
            </a:pPr>
            <a:r>
              <a:rPr lang="en-US" sz="2400" dirty="0" smtClean="0">
                <a:latin typeface="Times New Roman" pitchFamily="18" charset="0"/>
                <a:cs typeface="Times New Roman" pitchFamily="18" charset="0"/>
              </a:rPr>
              <a:t>Improves percutaneous absorption. </a:t>
            </a:r>
            <a:endParaRPr lang="en-US" sz="24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a:buNone/>
            </a:pPr>
            <a:r>
              <a:rPr lang="en-US" sz="2400" dirty="0" smtClean="0">
                <a:latin typeface="Times New Roman" pitchFamily="18" charset="0"/>
                <a:cs typeface="Times New Roman" pitchFamily="18" charset="0"/>
              </a:rPr>
              <a:t>Table 2: Herbal Formulations Based on Phytosomal Drug Delivery Systems </a:t>
            </a:r>
          </a:p>
          <a:p>
            <a:pPr>
              <a:buNone/>
            </a:pPr>
            <a:r>
              <a:rPr lang="en-US" dirty="0" smtClean="0"/>
              <a:t>	</a:t>
            </a:r>
          </a:p>
          <a:p>
            <a:pPr>
              <a:buNone/>
            </a:pPr>
            <a:endParaRPr lang="en-US" dirty="0"/>
          </a:p>
        </p:txBody>
      </p:sp>
      <p:graphicFrame>
        <p:nvGraphicFramePr>
          <p:cNvPr id="4" name="Table 3"/>
          <p:cNvGraphicFramePr>
            <a:graphicFrameLocks noGrp="1"/>
          </p:cNvGraphicFramePr>
          <p:nvPr/>
        </p:nvGraphicFramePr>
        <p:xfrm>
          <a:off x="228600" y="990600"/>
          <a:ext cx="8610600" cy="5441576"/>
        </p:xfrm>
        <a:graphic>
          <a:graphicData uri="http://schemas.openxmlformats.org/drawingml/2006/table">
            <a:tbl>
              <a:tblPr firstRow="1" bandRow="1">
                <a:tableStyleId>{912C8C85-51F0-491E-9774-3900AFEF0FD7}</a:tableStyleId>
              </a:tblPr>
              <a:tblGrid>
                <a:gridCol w="552974"/>
                <a:gridCol w="1974908"/>
                <a:gridCol w="2369890"/>
                <a:gridCol w="3712828"/>
              </a:tblGrid>
              <a:tr h="1172304">
                <a:tc>
                  <a:txBody>
                    <a:bodyPr/>
                    <a:lstStyle/>
                    <a:p>
                      <a:r>
                        <a:rPr lang="en-US" sz="2000" dirty="0" smtClean="0"/>
                        <a:t>Sr. no.</a:t>
                      </a:r>
                      <a:endParaRPr lang="en-US" sz="2000" dirty="0" smtClean="0">
                        <a:latin typeface="Times New Roman" pitchFamily="18" charset="0"/>
                        <a:cs typeface="Times New Roman" pitchFamily="18" charset="0"/>
                      </a:endParaRPr>
                    </a:p>
                  </a:txBody>
                  <a:tcPr/>
                </a:tc>
                <a:tc>
                  <a:txBody>
                    <a:bodyPr/>
                    <a:lstStyle/>
                    <a:p>
                      <a:r>
                        <a:rPr lang="en-US" sz="2000" dirty="0" smtClean="0"/>
                        <a:t>Plant / Constituents</a:t>
                      </a:r>
                      <a:endParaRPr lang="en-US" sz="2000" dirty="0" smtClean="0">
                        <a:latin typeface="Times New Roman" pitchFamily="18" charset="0"/>
                        <a:cs typeface="Times New Roman" pitchFamily="18" charset="0"/>
                      </a:endParaRPr>
                    </a:p>
                  </a:txBody>
                  <a:tcPr/>
                </a:tc>
                <a:tc>
                  <a:txBody>
                    <a:bodyPr/>
                    <a:lstStyle/>
                    <a:p>
                      <a:r>
                        <a:rPr lang="en-US" sz="2000" dirty="0" smtClean="0"/>
                        <a:t>Biological activity</a:t>
                      </a:r>
                      <a:endParaRPr lang="en-US" sz="2000" dirty="0" smtClean="0">
                        <a:latin typeface="Times New Roman" pitchFamily="18" charset="0"/>
                        <a:cs typeface="Times New Roman" pitchFamily="18" charset="0"/>
                      </a:endParaRPr>
                    </a:p>
                  </a:txBody>
                  <a:tcPr/>
                </a:tc>
                <a:tc>
                  <a:txBody>
                    <a:bodyPr/>
                    <a:lstStyle/>
                    <a:p>
                      <a:r>
                        <a:rPr lang="en-US" sz="2000" dirty="0" smtClean="0"/>
                        <a:t>Application of Phytosomal technology</a:t>
                      </a:r>
                      <a:endParaRPr lang="en-US" sz="2000" dirty="0">
                        <a:latin typeface="Times New Roman" pitchFamily="18" charset="0"/>
                        <a:cs typeface="Times New Roman" pitchFamily="18" charset="0"/>
                      </a:endParaRPr>
                    </a:p>
                  </a:txBody>
                  <a:tcPr/>
                </a:tc>
              </a:tr>
              <a:tr h="811595">
                <a:tc>
                  <a:txBody>
                    <a:bodyPr/>
                    <a:lstStyle/>
                    <a:p>
                      <a:r>
                        <a:rPr lang="en-US" sz="2000" dirty="0" smtClean="0"/>
                        <a:t>1.</a:t>
                      </a:r>
                      <a:endParaRPr lang="en-US" sz="2000" dirty="0">
                        <a:latin typeface="Times New Roman" pitchFamily="18" charset="0"/>
                        <a:cs typeface="Times New Roman" pitchFamily="18" charset="0"/>
                      </a:endParaRPr>
                    </a:p>
                  </a:txBody>
                  <a:tcPr/>
                </a:tc>
                <a:tc>
                  <a:txBody>
                    <a:bodyPr/>
                    <a:lstStyle/>
                    <a:p>
                      <a:r>
                        <a:rPr lang="en-US" sz="2000" kern="1200" baseline="0" dirty="0" smtClean="0"/>
                        <a:t>Curcumin 	</a:t>
                      </a:r>
                      <a:endParaRPr lang="en-US" sz="2000" kern="1200" baseline="0" dirty="0" smtClean="0">
                        <a:solidFill>
                          <a:schemeClr val="tx1"/>
                        </a:solidFill>
                        <a:latin typeface="Times New Roman" pitchFamily="18" charset="0"/>
                        <a:ea typeface="+mn-ea"/>
                        <a:cs typeface="Times New Roman" pitchFamily="18" charset="0"/>
                      </a:endParaRPr>
                    </a:p>
                  </a:txBody>
                  <a:tcPr/>
                </a:tc>
                <a:tc>
                  <a:txBody>
                    <a:bodyPr/>
                    <a:lstStyle/>
                    <a:p>
                      <a:r>
                        <a:rPr lang="en-US" sz="2000" kern="1200" baseline="0" dirty="0" smtClean="0"/>
                        <a:t>Anti cancer and Anti oxidant 	</a:t>
                      </a:r>
                      <a:endParaRPr lang="en-US" sz="2000" kern="1200" baseline="0" dirty="0" smtClean="0">
                        <a:solidFill>
                          <a:schemeClr val="tx1"/>
                        </a:solidFill>
                        <a:latin typeface="Times New Roman" pitchFamily="18" charset="0"/>
                        <a:ea typeface="+mn-ea"/>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Improved anti oxidant activity and bioavailability 		</a:t>
                      </a:r>
                      <a:endParaRPr lang="en-US" sz="2000" kern="1200" baseline="0" dirty="0" smtClean="0">
                        <a:latin typeface="Times New Roman" pitchFamily="18" charset="0"/>
                        <a:cs typeface="Times New Roman" pitchFamily="18" charset="0"/>
                      </a:endParaRPr>
                    </a:p>
                  </a:txBody>
                  <a:tcPr/>
                </a:tc>
              </a:tr>
              <a:tr h="1022009">
                <a:tc>
                  <a:txBody>
                    <a:bodyPr/>
                    <a:lstStyle/>
                    <a:p>
                      <a:r>
                        <a:rPr lang="en-US" sz="2000" dirty="0" smtClean="0"/>
                        <a:t>2.</a:t>
                      </a:r>
                      <a:endParaRPr lang="en-US" sz="2000" dirty="0">
                        <a:latin typeface="Times New Roman" pitchFamily="18" charset="0"/>
                        <a:cs typeface="Times New Roman" pitchFamily="18" charset="0"/>
                      </a:endParaRPr>
                    </a:p>
                  </a:txBody>
                  <a:tcPr/>
                </a:tc>
                <a:tc>
                  <a:txBody>
                    <a:bodyPr/>
                    <a:lstStyle/>
                    <a:p>
                      <a:r>
                        <a:rPr lang="en-US" sz="2000" dirty="0" smtClean="0"/>
                        <a:t>Embelin</a:t>
                      </a:r>
                      <a:endParaRPr lang="en-US" sz="2000" dirty="0">
                        <a:latin typeface="Times New Roman" pitchFamily="18" charset="0"/>
                        <a:cs typeface="Times New Roman" pitchFamily="18" charset="0"/>
                      </a:endParaRPr>
                    </a:p>
                  </a:txBody>
                  <a:tcPr/>
                </a:tc>
                <a:tc>
                  <a:txBody>
                    <a:bodyPr/>
                    <a:lstStyle/>
                    <a:p>
                      <a:r>
                        <a:rPr lang="en-US" sz="2000" dirty="0" smtClean="0"/>
                        <a:t>Anti fertility and anti Bacterial</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Solubility enhancement 		</a:t>
                      </a:r>
                      <a:endParaRPr lang="en-US" sz="2000" kern="1200" baseline="0" dirty="0" smtClean="0">
                        <a:latin typeface="Times New Roman" pitchFamily="18" charset="0"/>
                        <a:cs typeface="Times New Roman" pitchFamily="18" charset="0"/>
                      </a:endParaRPr>
                    </a:p>
                  </a:txBody>
                  <a:tcPr/>
                </a:tc>
              </a:tr>
              <a:tr h="1172304">
                <a:tc>
                  <a:txBody>
                    <a:bodyPr/>
                    <a:lstStyle/>
                    <a:p>
                      <a:r>
                        <a:rPr lang="en-US" sz="2000" dirty="0" smtClean="0"/>
                        <a:t>3.</a:t>
                      </a:r>
                      <a:endParaRPr lang="en-US" sz="2000" dirty="0">
                        <a:latin typeface="Times New Roman" pitchFamily="18" charset="0"/>
                        <a:cs typeface="Times New Roman" pitchFamily="18" charset="0"/>
                      </a:endParaRPr>
                    </a:p>
                  </a:txBody>
                  <a:tcPr/>
                </a:tc>
                <a:tc>
                  <a:txBody>
                    <a:bodyPr/>
                    <a:lstStyle/>
                    <a:p>
                      <a:r>
                        <a:rPr lang="en-US" sz="2000" kern="1200" baseline="0" dirty="0" smtClean="0"/>
                        <a:t>Ginsenosides 	</a:t>
                      </a: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Immuno modulator and neutraceutical</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Absorption enhancement</a:t>
                      </a:r>
                      <a:endParaRPr lang="en-US" sz="2000" kern="1200" baseline="0" dirty="0" smtClean="0">
                        <a:latin typeface="Times New Roman" pitchFamily="18" charset="0"/>
                        <a:cs typeface="Times New Roman" pitchFamily="18" charset="0"/>
                      </a:endParaRPr>
                    </a:p>
                  </a:txBody>
                  <a:tcPr/>
                </a:tc>
              </a:tr>
              <a:tr h="1263364">
                <a:tc>
                  <a:txBody>
                    <a:bodyPr/>
                    <a:lstStyle/>
                    <a:p>
                      <a:r>
                        <a:rPr lang="en-US" sz="2000" dirty="0" smtClean="0"/>
                        <a:t>4.</a:t>
                      </a:r>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err="1" smtClean="0"/>
                        <a:t>Naringenin</a:t>
                      </a:r>
                      <a:endParaRPr lang="en-US" sz="2000" kern="1200" baseline="0"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Anti cancer and anti inflammatory</a:t>
                      </a:r>
                      <a:endParaRPr lang="en-US" sz="2000" kern="1200" baseline="0"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baseline="0" dirty="0" smtClean="0"/>
                        <a:t>Prolong action and enhanced bioavailability </a:t>
                      </a:r>
                    </a:p>
                    <a:p>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buNone/>
              <a:defRPr/>
            </a:pPr>
            <a:r>
              <a:rPr lang="en-US" sz="2800" dirty="0" smtClean="0">
                <a:solidFill>
                  <a:srgbClr val="00B050"/>
                </a:solidFill>
                <a:latin typeface="Elephant" pitchFamily="18" charset="0"/>
                <a:cs typeface="Times New Roman" pitchFamily="18" charset="0"/>
              </a:rPr>
              <a:t>NOVEL DRUG DELIVERY SYSTEM FOR HERBAL DRUGS</a:t>
            </a: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r>
              <a:rPr lang="en-US" sz="2400" dirty="0" smtClean="0">
                <a:latin typeface="Times New Roman" pitchFamily="18" charset="0"/>
                <a:cs typeface="Times New Roman" pitchFamily="18" charset="0"/>
              </a:rPr>
              <a:t>Mrs. Bharati M. Sonawane</a:t>
            </a:r>
          </a:p>
          <a:p>
            <a:pPr algn="ctr">
              <a:buNone/>
              <a:defRPr/>
            </a:pPr>
            <a:r>
              <a:rPr lang="en-US" sz="2400" dirty="0" smtClean="0">
                <a:latin typeface="Times New Roman" pitchFamily="18" charset="0"/>
                <a:cs typeface="Times New Roman" pitchFamily="18" charset="0"/>
              </a:rPr>
              <a:t>Department of Pharmacognosy</a:t>
            </a:r>
          </a:p>
          <a:p>
            <a:pPr algn="ctr">
              <a:buNone/>
              <a:defRPr/>
            </a:pPr>
            <a:r>
              <a:rPr lang="en-US" sz="2400" dirty="0" smtClean="0">
                <a:latin typeface="Times New Roman" pitchFamily="18" charset="0"/>
                <a:cs typeface="Times New Roman" pitchFamily="18" charset="0"/>
              </a:rPr>
              <a:t>Loknete Dr. J. D. Pawar College of Pharmacy, Manur. Kalwan.</a:t>
            </a:r>
            <a:endParaRPr lang="en-IN" sz="2400" dirty="0" smtClean="0">
              <a:latin typeface="Times New Roman" pitchFamily="18" charset="0"/>
              <a:cs typeface="Times New Roman" pitchFamily="18" charset="0"/>
            </a:endParaRPr>
          </a:p>
          <a:p>
            <a:endParaRPr lang="en-US" dirty="0" smtClean="0"/>
          </a:p>
          <a:p>
            <a:pPr>
              <a:buNone/>
            </a:pPr>
            <a:endParaRPr lang="en-US" dirty="0"/>
          </a:p>
        </p:txBody>
      </p:sp>
      <p:pic>
        <p:nvPicPr>
          <p:cNvPr id="1026" name="Picture 2" descr="d:\Users\admin\Desktop\NDT PPT\NDDS\1-s2.0-S2212429216300529-gr3.jpg"/>
          <p:cNvPicPr>
            <a:picLocks noChangeAspect="1" noChangeArrowheads="1"/>
          </p:cNvPicPr>
          <p:nvPr/>
        </p:nvPicPr>
        <p:blipFill>
          <a:blip r:embed="rId2"/>
          <a:srcRect/>
          <a:stretch>
            <a:fillRect/>
          </a:stretch>
        </p:blipFill>
        <p:spPr bwMode="auto">
          <a:xfrm>
            <a:off x="3200400" y="1676400"/>
            <a:ext cx="2895600" cy="2514600"/>
          </a:xfrm>
          <a:prstGeom prst="rect">
            <a:avLst/>
          </a:prstGeom>
          <a:noFill/>
        </p:spPr>
      </p:pic>
      <p:pic>
        <p:nvPicPr>
          <p:cNvPr id="1027" name="Picture 3" descr="d:\Users\admin\Desktop\NDT PPT\NDDS\800px-Liposome_scheme-en.svg.png"/>
          <p:cNvPicPr>
            <a:picLocks noChangeAspect="1" noChangeArrowheads="1"/>
          </p:cNvPicPr>
          <p:nvPr/>
        </p:nvPicPr>
        <p:blipFill>
          <a:blip r:embed="rId3"/>
          <a:srcRect/>
          <a:stretch>
            <a:fillRect/>
          </a:stretch>
        </p:blipFill>
        <p:spPr bwMode="auto">
          <a:xfrm>
            <a:off x="304800" y="1828800"/>
            <a:ext cx="2666999" cy="2238375"/>
          </a:xfrm>
          <a:prstGeom prst="rect">
            <a:avLst/>
          </a:prstGeom>
          <a:noFill/>
        </p:spPr>
      </p:pic>
      <p:pic>
        <p:nvPicPr>
          <p:cNvPr id="1028" name="Picture 4" descr="d:\Users\admin\Desktop\NDT PPT\NDDS\transferosome.png"/>
          <p:cNvPicPr>
            <a:picLocks noChangeAspect="1" noChangeArrowheads="1"/>
          </p:cNvPicPr>
          <p:nvPr/>
        </p:nvPicPr>
        <p:blipFill>
          <a:blip r:embed="rId4" cstate="print"/>
          <a:srcRect/>
          <a:stretch>
            <a:fillRect/>
          </a:stretch>
        </p:blipFill>
        <p:spPr bwMode="auto">
          <a:xfrm>
            <a:off x="6096000" y="1905000"/>
            <a:ext cx="3048000" cy="21336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52400"/>
            <a:ext cx="8686800" cy="6705600"/>
          </a:xfrm>
        </p:spPr>
        <p:txBody>
          <a:bodyPr>
            <a:normAutofit/>
          </a:bodyPr>
          <a:lstStyle/>
          <a:p>
            <a:pPr algn="l"/>
            <a:r>
              <a:rPr lang="en-US" sz="2800" b="1" dirty="0" smtClean="0">
                <a:solidFill>
                  <a:schemeClr val="tx1"/>
                </a:solidFill>
                <a:latin typeface="Times New Roman" pitchFamily="18" charset="0"/>
                <a:cs typeface="Times New Roman" pitchFamily="18" charset="0"/>
              </a:rPr>
              <a:t>Nanoparticles:</a:t>
            </a:r>
          </a:p>
          <a:p>
            <a:pPr algn="just"/>
            <a:r>
              <a:rPr lang="en-US" sz="2400" b="1" dirty="0" smtClean="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	Phytotherapeutics </a:t>
            </a:r>
            <a:r>
              <a:rPr lang="en-US" sz="2400" dirty="0">
                <a:solidFill>
                  <a:schemeClr val="tx1"/>
                </a:solidFill>
                <a:latin typeface="Times New Roman" pitchFamily="18" charset="0"/>
                <a:cs typeface="Times New Roman" pitchFamily="18" charset="0"/>
              </a:rPr>
              <a:t>need a scientific approach to deliver the components in a sustained manner to increase patient compliance and avoid repeated administration. This can be achieved by designing novel drug delivery systems (NDDSs) for herbal constituents</a:t>
            </a:r>
            <a:r>
              <a:rPr lang="en-US" sz="2400" dirty="0" smtClean="0">
                <a:solidFill>
                  <a:schemeClr val="tx1"/>
                </a:solidFill>
                <a:latin typeface="Times New Roman" pitchFamily="18" charset="0"/>
                <a:cs typeface="Times New Roman" pitchFamily="18" charset="0"/>
              </a:rPr>
              <a:t>.</a:t>
            </a:r>
          </a:p>
          <a:p>
            <a:pPr algn="just"/>
            <a:r>
              <a:rPr lang="en-US" sz="2400" dirty="0" smtClean="0">
                <a:solidFill>
                  <a:schemeClr val="tx1"/>
                </a:solidFill>
                <a:latin typeface="Times New Roman" pitchFamily="18" charset="0"/>
                <a:cs typeface="Times New Roman" pitchFamily="18" charset="0"/>
              </a:rPr>
              <a:t> 			NDDSs </a:t>
            </a:r>
            <a:r>
              <a:rPr lang="en-US" sz="2400" dirty="0">
                <a:solidFill>
                  <a:schemeClr val="tx1"/>
                </a:solidFill>
                <a:latin typeface="Times New Roman" pitchFamily="18" charset="0"/>
                <a:cs typeface="Times New Roman" pitchFamily="18" charset="0"/>
              </a:rPr>
              <a:t>not only reduce the repeated administration to overcome non-compliance, but also help to increase the therapeutic value by reducing </a:t>
            </a:r>
            <a:r>
              <a:rPr lang="en-US" sz="2400" dirty="0" smtClean="0">
                <a:solidFill>
                  <a:schemeClr val="tx1"/>
                </a:solidFill>
                <a:latin typeface="Times New Roman" pitchFamily="18" charset="0"/>
                <a:cs typeface="Times New Roman" pitchFamily="18" charset="0"/>
              </a:rPr>
              <a:t>toxicity </a:t>
            </a:r>
            <a:r>
              <a:rPr lang="en-US" sz="2400" dirty="0">
                <a:solidFill>
                  <a:schemeClr val="tx1"/>
                </a:solidFill>
                <a:latin typeface="Times New Roman" pitchFamily="18" charset="0"/>
                <a:cs typeface="Times New Roman" pitchFamily="18" charset="0"/>
              </a:rPr>
              <a:t>and increasing the bioavailability, and so on</a:t>
            </a:r>
            <a:r>
              <a:rPr lang="en-US" sz="2400" dirty="0" smtClean="0">
                <a:solidFill>
                  <a:schemeClr val="tx1"/>
                </a:solidFill>
                <a:latin typeface="Times New Roman" pitchFamily="18" charset="0"/>
                <a:cs typeface="Times New Roman" pitchFamily="18" charset="0"/>
              </a:rPr>
              <a:t>.</a:t>
            </a:r>
          </a:p>
          <a:p>
            <a:pPr algn="just"/>
            <a:r>
              <a:rPr lang="en-US" sz="2400" dirty="0" smtClean="0">
                <a:solidFill>
                  <a:schemeClr val="tx1"/>
                </a:solidFill>
                <a:latin typeface="Times New Roman" pitchFamily="18" charset="0"/>
                <a:cs typeface="Times New Roman" pitchFamily="18" charset="0"/>
              </a:rPr>
              <a:t>			Nanotechnology </a:t>
            </a:r>
            <a:r>
              <a:rPr lang="en-US" sz="2400" dirty="0">
                <a:solidFill>
                  <a:schemeClr val="tx1"/>
                </a:solidFill>
                <a:latin typeface="Times New Roman" pitchFamily="18" charset="0"/>
                <a:cs typeface="Times New Roman" pitchFamily="18" charset="0"/>
              </a:rPr>
              <a:t>is a field of applied science and technology which aims to develop devices and dosage forms in the range of 1 to </a:t>
            </a:r>
            <a:r>
              <a:rPr lang="en-US" sz="2400" dirty="0" smtClean="0">
                <a:solidFill>
                  <a:schemeClr val="tx1"/>
                </a:solidFill>
                <a:latin typeface="Times New Roman" pitchFamily="18" charset="0"/>
                <a:cs typeface="Times New Roman" pitchFamily="18" charset="0"/>
              </a:rPr>
              <a:t>1000 </a:t>
            </a:r>
            <a:r>
              <a:rPr lang="en-US" sz="2400" dirty="0">
                <a:solidFill>
                  <a:schemeClr val="tx1"/>
                </a:solidFill>
                <a:latin typeface="Times New Roman" pitchFamily="18" charset="0"/>
                <a:cs typeface="Times New Roman" pitchFamily="18" charset="0"/>
              </a:rPr>
              <a:t>nm. </a:t>
            </a:r>
            <a:r>
              <a:rPr lang="en-US" sz="2400" dirty="0" smtClean="0">
                <a:solidFill>
                  <a:schemeClr val="tx1"/>
                </a:solidFill>
                <a:latin typeface="Times New Roman" pitchFamily="18" charset="0"/>
                <a:cs typeface="Times New Roman" pitchFamily="18" charset="0"/>
              </a:rPr>
              <a:t>The </a:t>
            </a:r>
            <a:r>
              <a:rPr lang="en-US" sz="2400" dirty="0">
                <a:solidFill>
                  <a:schemeClr val="tx1"/>
                </a:solidFill>
                <a:latin typeface="Times New Roman" pitchFamily="18" charset="0"/>
                <a:cs typeface="Times New Roman" pitchFamily="18" charset="0"/>
              </a:rPr>
              <a:t>nanocarriers have been made of safe materials, including synthetic biodegradable polymers, lipids, and polysaccharides.</a:t>
            </a:r>
          </a:p>
          <a:p>
            <a:pPr algn="just"/>
            <a:endParaRPr lang="en-US"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734421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marL="0" indent="0" algn="just">
              <a:buNone/>
            </a:pPr>
            <a:r>
              <a:rPr lang="en-US" sz="2400" dirty="0" smtClean="0">
                <a:latin typeface="Times New Roman" pitchFamily="18" charset="0"/>
                <a:cs typeface="Times New Roman" pitchFamily="18" charset="0"/>
              </a:rPr>
              <a:t>			</a:t>
            </a:r>
          </a:p>
          <a:p>
            <a:pPr marL="0" indent="0" algn="just">
              <a:buNone/>
            </a:pPr>
            <a:r>
              <a:rPr lang="en-US" sz="2400" dirty="0" smtClean="0">
                <a:latin typeface="Times New Roman" pitchFamily="18" charset="0"/>
                <a:cs typeface="Times New Roman" pitchFamily="18" charset="0"/>
              </a:rPr>
              <a:t>			The </a:t>
            </a:r>
            <a:r>
              <a:rPr lang="en-US" sz="2400" dirty="0">
                <a:latin typeface="Times New Roman" pitchFamily="18" charset="0"/>
                <a:cs typeface="Times New Roman" pitchFamily="18" charset="0"/>
              </a:rPr>
              <a:t>effectiveness of many species of medicinal plants depends on the supply of active compounds. </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			Most </a:t>
            </a:r>
            <a:r>
              <a:rPr lang="en-US" sz="2400" dirty="0">
                <a:latin typeface="Times New Roman" pitchFamily="18" charset="0"/>
                <a:cs typeface="Times New Roman" pitchFamily="18" charset="0"/>
              </a:rPr>
              <a:t>of the biologically active constituents of extracts, such as flavonoids, tannins, and terpenoids, are highly soluble in water, but have low absorption, because they are unable to cross the lipid membranes of the cells, have excessively high molecular size, or are poorly absorbed, resulting in loss of bioavailability and efficacy. </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			NPs contain </a:t>
            </a:r>
            <a:r>
              <a:rPr lang="en-US" sz="2400" dirty="0">
                <a:latin typeface="Times New Roman" pitchFamily="18" charset="0"/>
                <a:cs typeface="Times New Roman" pitchFamily="18" charset="0"/>
              </a:rPr>
              <a:t>the drug embedded in the matrix or </a:t>
            </a:r>
            <a:r>
              <a:rPr lang="en-US" sz="2400" dirty="0" smtClean="0">
                <a:latin typeface="Times New Roman" pitchFamily="18" charset="0"/>
                <a:cs typeface="Times New Roman" pitchFamily="18" charset="0"/>
              </a:rPr>
              <a:t>absorbed onto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surface.</a:t>
            </a:r>
          </a:p>
          <a:p>
            <a:pPr marL="0" indent="0" algn="just">
              <a:buNone/>
            </a:pPr>
            <a:r>
              <a:rPr lang="en-US" sz="2400" dirty="0" smtClean="0">
                <a:latin typeface="Times New Roman" pitchFamily="18" charset="0"/>
                <a:cs typeface="Times New Roman" pitchFamily="18" charset="0"/>
              </a:rPr>
              <a:t>			Microencapsulation of herbal extracts in nanoparticulate is an effective way used to protect drug or food ingredients against deterioration, volatile losses or premature interaction with other ingredients.</a:t>
            </a: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68178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buNone/>
            </a:pPr>
            <a:r>
              <a:rPr lang="en-US" sz="2800" b="1" dirty="0" smtClean="0">
                <a:latin typeface="Times New Roman" pitchFamily="18" charset="0"/>
                <a:cs typeface="Times New Roman" pitchFamily="18" charset="0"/>
              </a:rPr>
              <a:t>Advantages:</a:t>
            </a:r>
          </a:p>
          <a:p>
            <a:pPr>
              <a:buNone/>
            </a:pPr>
            <a:endParaRPr lang="en-US" sz="2800" b="1"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This system delivers the herbal formulations directly to the site of action.</a:t>
            </a:r>
          </a:p>
          <a:p>
            <a:pPr>
              <a:buFont typeface="Wingdings" pitchFamily="2" charset="2"/>
              <a:buChar char="Ø"/>
            </a:pPr>
            <a:r>
              <a:rPr lang="en-US" sz="2400" dirty="0" smtClean="0">
                <a:latin typeface="Times New Roman" pitchFamily="18" charset="0"/>
                <a:cs typeface="Times New Roman" pitchFamily="18" charset="0"/>
              </a:rPr>
              <a:t>Encapsulating drug within nanoparticles can improve solubility and pharmacokinetic of drugs.</a:t>
            </a:r>
          </a:p>
          <a:p>
            <a:pPr>
              <a:buFont typeface="Wingdings" pitchFamily="2" charset="2"/>
              <a:buChar char="Ø"/>
            </a:pPr>
            <a:r>
              <a:rPr lang="en-US" sz="2400" dirty="0" smtClean="0">
                <a:latin typeface="Times New Roman" pitchFamily="18" charset="0"/>
                <a:cs typeface="Times New Roman" pitchFamily="18" charset="0"/>
              </a:rPr>
              <a:t>It reach to the choice of formulation, promote the drugs through the biological barrier and increase bioavailability.</a:t>
            </a:r>
          </a:p>
          <a:p>
            <a:pPr>
              <a:buFont typeface="Wingdings" pitchFamily="2" charset="2"/>
              <a:buChar char="Ø"/>
            </a:pPr>
            <a:r>
              <a:rPr lang="en-US" sz="2400" dirty="0" smtClean="0">
                <a:latin typeface="Times New Roman" pitchFamily="18" charset="0"/>
                <a:cs typeface="Times New Roman" pitchFamily="18" charset="0"/>
              </a:rPr>
              <a:t>It can drug directly at the site of action without </a:t>
            </a:r>
            <a:r>
              <a:rPr lang="en-US" sz="2400" dirty="0" err="1" smtClean="0">
                <a:latin typeface="Times New Roman" pitchFamily="18" charset="0"/>
                <a:cs typeface="Times New Roman" pitchFamily="18" charset="0"/>
              </a:rPr>
              <a:t>destroing</a:t>
            </a:r>
            <a:r>
              <a:rPr lang="en-US" sz="2400" dirty="0" smtClean="0">
                <a:latin typeface="Times New Roman" pitchFamily="18" charset="0"/>
                <a:cs typeface="Times New Roman" pitchFamily="18" charset="0"/>
              </a:rPr>
              <a:t> surrounding environment.</a:t>
            </a:r>
          </a:p>
          <a:p>
            <a:pPr>
              <a:buFont typeface="Wingdings" pitchFamily="2" charset="2"/>
              <a:buChar char="Ø"/>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1676400"/>
          <a:ext cx="8534400" cy="3557974"/>
        </p:xfrm>
        <a:graphic>
          <a:graphicData uri="http://schemas.openxmlformats.org/drawingml/2006/table">
            <a:tbl>
              <a:tblPr firstRow="1" bandRow="1">
                <a:tableStyleId>{912C8C85-51F0-491E-9774-3900AFEF0FD7}</a:tableStyleId>
              </a:tblPr>
              <a:tblGrid>
                <a:gridCol w="2844800"/>
                <a:gridCol w="2844800"/>
                <a:gridCol w="2844800"/>
              </a:tblGrid>
              <a:tr h="1027000">
                <a:tc>
                  <a:txBody>
                    <a:bodyPr/>
                    <a:lstStyle/>
                    <a:p>
                      <a:r>
                        <a:rPr lang="en-US" sz="2400" dirty="0" smtClean="0">
                          <a:latin typeface="Times New Roman" pitchFamily="18" charset="0"/>
                          <a:cs typeface="Times New Roman" pitchFamily="18" charset="0"/>
                        </a:rPr>
                        <a:t>Chemical constituents</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Use </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Application </a:t>
                      </a:r>
                      <a:endParaRPr lang="en-US" sz="2400" dirty="0">
                        <a:latin typeface="Times New Roman" pitchFamily="18" charset="0"/>
                        <a:cs typeface="Times New Roman" pitchFamily="18" charset="0"/>
                      </a:endParaRPr>
                    </a:p>
                  </a:txBody>
                  <a:tcPr/>
                </a:tc>
              </a:tr>
              <a:tr h="808287">
                <a:tc>
                  <a:txBody>
                    <a:bodyPr/>
                    <a:lstStyle/>
                    <a:p>
                      <a:r>
                        <a:rPr lang="en-US" dirty="0" smtClean="0"/>
                        <a:t>Paclitaxel </a:t>
                      </a:r>
                      <a:endParaRPr lang="en-US" dirty="0"/>
                    </a:p>
                  </a:txBody>
                  <a:tcPr/>
                </a:tc>
                <a:tc>
                  <a:txBody>
                    <a:bodyPr/>
                    <a:lstStyle/>
                    <a:p>
                      <a:r>
                        <a:rPr lang="en-US" dirty="0" smtClean="0"/>
                        <a:t>Anti-neoplastic</a:t>
                      </a:r>
                      <a:endParaRPr lang="en-US" dirty="0"/>
                    </a:p>
                  </a:txBody>
                  <a:tcPr/>
                </a:tc>
                <a:tc>
                  <a:txBody>
                    <a:bodyPr/>
                    <a:lstStyle/>
                    <a:p>
                      <a:r>
                        <a:rPr lang="en-US" dirty="0" smtClean="0"/>
                        <a:t>Show sustained release</a:t>
                      </a:r>
                      <a:endParaRPr lang="en-US" dirty="0"/>
                    </a:p>
                  </a:txBody>
                  <a:tcPr/>
                </a:tc>
              </a:tr>
              <a:tr h="808287">
                <a:tc>
                  <a:txBody>
                    <a:bodyPr/>
                    <a:lstStyle/>
                    <a:p>
                      <a:r>
                        <a:rPr lang="en-US" dirty="0" smtClean="0"/>
                        <a:t>Quercitrin </a:t>
                      </a:r>
                      <a:endParaRPr lang="en-US" dirty="0"/>
                    </a:p>
                  </a:txBody>
                  <a:tcPr/>
                </a:tc>
                <a:tc>
                  <a:txBody>
                    <a:bodyPr/>
                    <a:lstStyle/>
                    <a:p>
                      <a:r>
                        <a:rPr lang="en-US" dirty="0" smtClean="0"/>
                        <a:t>Antioxidant</a:t>
                      </a:r>
                      <a:r>
                        <a:rPr lang="en-US" baseline="0" dirty="0" smtClean="0"/>
                        <a:t> </a:t>
                      </a:r>
                      <a:endParaRPr lang="en-US" dirty="0"/>
                    </a:p>
                  </a:txBody>
                  <a:tcPr/>
                </a:tc>
                <a:tc>
                  <a:txBody>
                    <a:bodyPr/>
                    <a:lstStyle/>
                    <a:p>
                      <a:r>
                        <a:rPr lang="en-US" dirty="0" smtClean="0"/>
                        <a:t>Better</a:t>
                      </a:r>
                      <a:r>
                        <a:rPr lang="en-US" baseline="0" dirty="0" smtClean="0"/>
                        <a:t> therapeutic effect for intestinal anti-inflammatory action</a:t>
                      </a:r>
                      <a:endParaRPr lang="en-US" dirty="0"/>
                    </a:p>
                  </a:txBody>
                  <a:tcPr/>
                </a:tc>
              </a:tr>
              <a:tr h="808287">
                <a:tc>
                  <a:txBody>
                    <a:bodyPr/>
                    <a:lstStyle/>
                    <a:p>
                      <a:r>
                        <a:rPr lang="en-US" dirty="0" smtClean="0"/>
                        <a:t>Silybin </a:t>
                      </a:r>
                      <a:endParaRPr lang="en-US" dirty="0"/>
                    </a:p>
                  </a:txBody>
                  <a:tcPr/>
                </a:tc>
                <a:tc>
                  <a:txBody>
                    <a:bodyPr/>
                    <a:lstStyle/>
                    <a:p>
                      <a:r>
                        <a:rPr lang="en-US" dirty="0" smtClean="0"/>
                        <a:t>Anti- hepatotoxic activity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Show sustained release</a:t>
                      </a:r>
                    </a:p>
                    <a:p>
                      <a:r>
                        <a:rPr lang="en-US" dirty="0" smtClean="0"/>
                        <a:t>and targeting system</a:t>
                      </a:r>
                      <a:endParaRPr lang="en-US" dirty="0"/>
                    </a:p>
                  </a:txBody>
                  <a:tcPr/>
                </a:tc>
              </a:tr>
            </a:tbl>
          </a:graphicData>
        </a:graphic>
      </p:graphicFrame>
      <p:sp>
        <p:nvSpPr>
          <p:cNvPr id="5" name="Rectangle 4"/>
          <p:cNvSpPr/>
          <p:nvPr/>
        </p:nvSpPr>
        <p:spPr>
          <a:xfrm>
            <a:off x="304800" y="533400"/>
            <a:ext cx="8534400" cy="523220"/>
          </a:xfrm>
          <a:prstGeom prst="rect">
            <a:avLst/>
          </a:prstGeom>
        </p:spPr>
        <p:txBody>
          <a:bodyPr wrap="square">
            <a:spAutoFit/>
          </a:bodyPr>
          <a:lstStyle/>
          <a:p>
            <a:pPr>
              <a:buNone/>
            </a:pPr>
            <a:r>
              <a:rPr lang="en-US" sz="2800" dirty="0" smtClean="0">
                <a:latin typeface="Times New Roman" pitchFamily="18" charset="0"/>
                <a:cs typeface="Times New Roman" pitchFamily="18" charset="0"/>
              </a:rPr>
              <a:t>Table 3: Herbal Formulations Based on Nanoparticles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buNone/>
              <a:defRPr/>
            </a:pPr>
            <a:r>
              <a:rPr lang="en-US" sz="2800" dirty="0" smtClean="0">
                <a:solidFill>
                  <a:srgbClr val="00B050"/>
                </a:solidFill>
                <a:latin typeface="Elephant" pitchFamily="18" charset="0"/>
                <a:cs typeface="Times New Roman" pitchFamily="18" charset="0"/>
              </a:rPr>
              <a:t>NOVEL DRUG DELIVERY SYSTEM FOR HERBAL DRUGS</a:t>
            </a: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endParaRPr lang="en-US" sz="2400" dirty="0" smtClean="0">
              <a:latin typeface="Times New Roman" pitchFamily="18" charset="0"/>
              <a:cs typeface="Times New Roman" pitchFamily="18" charset="0"/>
            </a:endParaRPr>
          </a:p>
          <a:p>
            <a:pPr algn="ctr">
              <a:buNone/>
              <a:defRPr/>
            </a:pPr>
            <a:r>
              <a:rPr lang="en-US" sz="2400" dirty="0" smtClean="0">
                <a:latin typeface="Times New Roman" pitchFamily="18" charset="0"/>
                <a:cs typeface="Times New Roman" pitchFamily="18" charset="0"/>
              </a:rPr>
              <a:t>Mrs. Bharati M. Sonawane</a:t>
            </a:r>
          </a:p>
          <a:p>
            <a:pPr algn="ctr">
              <a:buNone/>
              <a:defRPr/>
            </a:pPr>
            <a:r>
              <a:rPr lang="en-US" sz="2400" dirty="0" smtClean="0">
                <a:latin typeface="Times New Roman" pitchFamily="18" charset="0"/>
                <a:cs typeface="Times New Roman" pitchFamily="18" charset="0"/>
              </a:rPr>
              <a:t>Department of Pharmacognosy</a:t>
            </a:r>
          </a:p>
          <a:p>
            <a:pPr algn="ctr">
              <a:buNone/>
              <a:defRPr/>
            </a:pPr>
            <a:r>
              <a:rPr lang="en-US" sz="2400" dirty="0" smtClean="0">
                <a:latin typeface="Times New Roman" pitchFamily="18" charset="0"/>
                <a:cs typeface="Times New Roman" pitchFamily="18" charset="0"/>
              </a:rPr>
              <a:t>Loknete Dr. J. D. Pawar College of Pharmacy, Manur. Kalwan.</a:t>
            </a:r>
            <a:endParaRPr lang="en-IN" sz="2400" dirty="0" smtClean="0">
              <a:latin typeface="Times New Roman" pitchFamily="18" charset="0"/>
              <a:cs typeface="Times New Roman" pitchFamily="18" charset="0"/>
            </a:endParaRPr>
          </a:p>
          <a:p>
            <a:endParaRPr lang="en-US" dirty="0" smtClean="0"/>
          </a:p>
          <a:p>
            <a:pPr>
              <a:buNone/>
            </a:pPr>
            <a:endParaRPr lang="en-US" dirty="0"/>
          </a:p>
        </p:txBody>
      </p:sp>
      <p:pic>
        <p:nvPicPr>
          <p:cNvPr id="1026" name="Picture 2" descr="d:\Users\admin\Desktop\NDT PPT\NDDS\1-s2.0-S2212429216300529-gr3.jpg"/>
          <p:cNvPicPr>
            <a:picLocks noChangeAspect="1" noChangeArrowheads="1"/>
          </p:cNvPicPr>
          <p:nvPr/>
        </p:nvPicPr>
        <p:blipFill>
          <a:blip r:embed="rId2"/>
          <a:srcRect/>
          <a:stretch>
            <a:fillRect/>
          </a:stretch>
        </p:blipFill>
        <p:spPr bwMode="auto">
          <a:xfrm>
            <a:off x="3200400" y="1676400"/>
            <a:ext cx="2895600" cy="2514600"/>
          </a:xfrm>
          <a:prstGeom prst="rect">
            <a:avLst/>
          </a:prstGeom>
          <a:noFill/>
        </p:spPr>
      </p:pic>
      <p:pic>
        <p:nvPicPr>
          <p:cNvPr id="1027" name="Picture 3" descr="d:\Users\admin\Desktop\NDT PPT\NDDS\800px-Liposome_scheme-en.svg.png"/>
          <p:cNvPicPr>
            <a:picLocks noChangeAspect="1" noChangeArrowheads="1"/>
          </p:cNvPicPr>
          <p:nvPr/>
        </p:nvPicPr>
        <p:blipFill>
          <a:blip r:embed="rId3"/>
          <a:srcRect/>
          <a:stretch>
            <a:fillRect/>
          </a:stretch>
        </p:blipFill>
        <p:spPr bwMode="auto">
          <a:xfrm>
            <a:off x="304800" y="1828800"/>
            <a:ext cx="2666999" cy="2238375"/>
          </a:xfrm>
          <a:prstGeom prst="rect">
            <a:avLst/>
          </a:prstGeom>
          <a:noFill/>
        </p:spPr>
      </p:pic>
      <p:pic>
        <p:nvPicPr>
          <p:cNvPr id="1028" name="Picture 4" descr="d:\Users\admin\Desktop\NDT PPT\NDDS\transferosome.png"/>
          <p:cNvPicPr>
            <a:picLocks noChangeAspect="1" noChangeArrowheads="1"/>
          </p:cNvPicPr>
          <p:nvPr/>
        </p:nvPicPr>
        <p:blipFill>
          <a:blip r:embed="rId4" cstate="print"/>
          <a:srcRect/>
          <a:stretch>
            <a:fillRect/>
          </a:stretch>
        </p:blipFill>
        <p:spPr bwMode="auto">
          <a:xfrm>
            <a:off x="6096000" y="1905000"/>
            <a:ext cx="3048000" cy="2133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477000"/>
          </a:xfrm>
        </p:spPr>
        <p:txBody>
          <a:bodyPr>
            <a:normAutofit/>
          </a:bodyPr>
          <a:lstStyle/>
          <a:p>
            <a:pPr>
              <a:buNone/>
            </a:pPr>
            <a:r>
              <a:rPr lang="en-US" sz="2800" b="1" dirty="0" smtClean="0">
                <a:latin typeface="Times New Roman" pitchFamily="18" charset="0"/>
                <a:cs typeface="Times New Roman" pitchFamily="18" charset="0"/>
              </a:rPr>
              <a:t>NOVEL VESICULAR HERBAL FORMULATIONS:</a:t>
            </a:r>
          </a:p>
          <a:p>
            <a:pPr algn="just">
              <a:buNone/>
            </a:pPr>
            <a:r>
              <a:rPr lang="en-US" sz="24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				Novel drug delivery attempts to either sustain drug action at a predetermined rate, or by maintaining a relatively constant, effective drug level in the body with concomitant minimization of undesirable side effects.</a:t>
            </a:r>
          </a:p>
          <a:p>
            <a:pPr algn="just">
              <a:buNone/>
            </a:pPr>
            <a:r>
              <a:rPr lang="en-US" sz="2400" dirty="0" smtClean="0">
                <a:latin typeface="Times New Roman" pitchFamily="18" charset="0"/>
                <a:cs typeface="Times New Roman" pitchFamily="18" charset="0"/>
              </a:rPr>
              <a:t>				 The vesicular systems are highly ordered assemblies of one or several concentric lipid bilayer formed, when certain amphiphillic building blocks are confronted with water.</a:t>
            </a:r>
          </a:p>
          <a:p>
            <a:pPr algn="just">
              <a:buNone/>
            </a:pPr>
            <a:r>
              <a:rPr lang="en-US" sz="2400" dirty="0" smtClean="0">
                <a:latin typeface="Times New Roman" pitchFamily="18" charset="0"/>
                <a:cs typeface="Times New Roman" pitchFamily="18" charset="0"/>
              </a:rPr>
              <a:t>				 The vesicular system such as liposomes, niosomes, sphingosomes, ethosomes, transferosomes and pharmacosomes are used to improve the therapeutic index of both existing and new drug molecules by encapsulating an active medicament inside vesicular structure in one such system.</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buNone/>
            </a:pPr>
            <a:r>
              <a:rPr lang="en-US" sz="2800" b="1" dirty="0" smtClean="0">
                <a:latin typeface="Times New Roman" pitchFamily="18" charset="0"/>
                <a:cs typeface="Times New Roman" pitchFamily="18" charset="0"/>
              </a:rPr>
              <a:t>NOVEL VESICULAR SYSTEM – MODIFICATIONS TO LIPOSOMES:</a:t>
            </a:r>
          </a:p>
          <a:p>
            <a:pPr>
              <a:buFont typeface="Wingdings" pitchFamily="2" charset="2"/>
              <a:buChar char="Ø"/>
            </a:pPr>
            <a:r>
              <a:rPr lang="en-US" sz="2800" b="1" dirty="0" smtClean="0">
                <a:latin typeface="Times New Roman" pitchFamily="18" charset="0"/>
                <a:cs typeface="Times New Roman" pitchFamily="18" charset="0"/>
              </a:rPr>
              <a:t>Niosomes- </a:t>
            </a:r>
          </a:p>
          <a:p>
            <a:pPr algn="just">
              <a:buNone/>
            </a:pPr>
            <a:r>
              <a:rPr lang="en-US" sz="2800" dirty="0" smtClean="0"/>
              <a:t>	</a:t>
            </a:r>
            <a:r>
              <a:rPr lang="en-US" sz="2400" dirty="0" smtClean="0">
                <a:latin typeface="Times New Roman" pitchFamily="18" charset="0"/>
                <a:cs typeface="Times New Roman" pitchFamily="18" charset="0"/>
              </a:rPr>
              <a:t>Rigorous conditions required for handling liposomes under cryogenic atmosphere have prompted the use of non-ionic surfactant in vesicular drug delivery system, in place of phospholipids.</a:t>
            </a:r>
          </a:p>
          <a:p>
            <a:pPr algn="just">
              <a:buNone/>
            </a:pPr>
            <a:r>
              <a:rPr lang="en-US" sz="2400" dirty="0" smtClean="0"/>
              <a:t>	</a:t>
            </a:r>
            <a:r>
              <a:rPr lang="en-US" sz="2400" dirty="0" smtClean="0">
                <a:latin typeface="Times New Roman" pitchFamily="18" charset="0"/>
                <a:cs typeface="Times New Roman" pitchFamily="18" charset="0"/>
              </a:rPr>
              <a:t>Thus, the new vesicular delivery system consisting of unilamellar or multilamellar vesicles called niosomes, was introduced.</a:t>
            </a:r>
          </a:p>
          <a:p>
            <a:pPr algn="just">
              <a:buNone/>
            </a:pPr>
            <a:r>
              <a:rPr lang="en-US" sz="2400" dirty="0" smtClean="0">
                <a:latin typeface="Times New Roman" pitchFamily="18" charset="0"/>
                <a:cs typeface="Times New Roman" pitchFamily="18" charset="0"/>
              </a:rPr>
              <a:t>	Niosomes can be changed or modified by the incorporation of other excipients like cholesterol, into the membrane and they can possess one or more lipid bilayers encapsulating an aqueous core.</a:t>
            </a:r>
          </a:p>
          <a:p>
            <a:pPr>
              <a:buNone/>
            </a:pPr>
            <a:endParaRPr lang="en-US" sz="2400"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admin\Desktop\NDT PPT\NDDS\ethosome.jpg"/>
          <p:cNvPicPr>
            <a:picLocks noChangeAspect="1" noChangeArrowheads="1"/>
          </p:cNvPicPr>
          <p:nvPr/>
        </p:nvPicPr>
        <p:blipFill>
          <a:blip r:embed="rId2"/>
          <a:srcRect/>
          <a:stretch>
            <a:fillRect/>
          </a:stretch>
        </p:blipFill>
        <p:spPr bwMode="auto">
          <a:xfrm>
            <a:off x="685800" y="471668"/>
            <a:ext cx="7891547" cy="600533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a:buFont typeface="Wingdings" pitchFamily="2" charset="2"/>
              <a:buChar char="Ø"/>
            </a:pPr>
            <a:r>
              <a:rPr lang="en-US" sz="2800" b="1" dirty="0" smtClean="0">
                <a:latin typeface="Times New Roman" pitchFamily="18" charset="0"/>
                <a:cs typeface="Times New Roman" pitchFamily="18" charset="0"/>
              </a:rPr>
              <a:t>TRANSFEROSOMES:</a:t>
            </a:r>
          </a:p>
          <a:p>
            <a:pPr algn="just">
              <a:buNone/>
            </a:pPr>
            <a:r>
              <a:rPr lang="en-US" sz="24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Liposomal as well as niosomal systems, are not suitable for transdermal delivery, because of their poor skin permeability, breaking of vesicles, leakage of drug, aggregation, and fusion of vesicles. </a:t>
            </a:r>
          </a:p>
          <a:p>
            <a:pPr algn="just">
              <a:buNone/>
            </a:pPr>
            <a:r>
              <a:rPr lang="en-US" sz="2600" dirty="0" smtClean="0">
                <a:latin typeface="Times New Roman" pitchFamily="18" charset="0"/>
                <a:cs typeface="Times New Roman" pitchFamily="18" charset="0"/>
              </a:rPr>
              <a:t>	</a:t>
            </a:r>
          </a:p>
          <a:p>
            <a:pPr algn="just">
              <a:buNone/>
            </a:pPr>
            <a:r>
              <a:rPr lang="en-US" sz="2600" dirty="0" smtClean="0">
                <a:latin typeface="Times New Roman" pitchFamily="18" charset="0"/>
                <a:cs typeface="Times New Roman" pitchFamily="18" charset="0"/>
              </a:rPr>
              <a:t>	</a:t>
            </a:r>
            <a:endParaRPr lang="en-US" sz="2600" b="1" dirty="0">
              <a:latin typeface="Times New Roman" pitchFamily="18" charset="0"/>
              <a:cs typeface="Times New Roman" pitchFamily="18" charset="0"/>
            </a:endParaRPr>
          </a:p>
        </p:txBody>
      </p:sp>
      <p:pic>
        <p:nvPicPr>
          <p:cNvPr id="1027" name="Picture 3" descr="d:\Users\admin\Desktop\NDT PPT\NDDS\transferosome.png"/>
          <p:cNvPicPr>
            <a:picLocks noChangeAspect="1" noChangeArrowheads="1"/>
          </p:cNvPicPr>
          <p:nvPr/>
        </p:nvPicPr>
        <p:blipFill>
          <a:blip r:embed="rId2"/>
          <a:srcRect/>
          <a:stretch>
            <a:fillRect/>
          </a:stretch>
        </p:blipFill>
        <p:spPr bwMode="auto">
          <a:xfrm>
            <a:off x="152400" y="2590800"/>
            <a:ext cx="8686800" cy="39624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533400"/>
            <a:ext cx="8686800" cy="4585871"/>
          </a:xfrm>
          <a:prstGeom prst="rect">
            <a:avLst/>
          </a:prstGeom>
        </p:spPr>
        <p:txBody>
          <a:bodyPr wrap="square">
            <a:spAutoFit/>
          </a:bodyPr>
          <a:lstStyle/>
          <a:p>
            <a:pPr algn="just">
              <a:buNone/>
            </a:pPr>
            <a:r>
              <a:rPr lang="en-US" sz="2400" dirty="0" smtClean="0">
                <a:latin typeface="Times New Roman" pitchFamily="18" charset="0"/>
                <a:cs typeface="Times New Roman" pitchFamily="18" charset="0"/>
              </a:rPr>
              <a:t>			Transdermal </a:t>
            </a:r>
            <a:r>
              <a:rPr lang="en-US" sz="2400" dirty="0" smtClean="0">
                <a:latin typeface="Times New Roman" pitchFamily="18" charset="0"/>
                <a:cs typeface="Times New Roman" pitchFamily="18" charset="0"/>
              </a:rPr>
              <a:t>delivery has low as well as high molecular weight drugs.</a:t>
            </a:r>
          </a:p>
          <a:p>
            <a:pPr algn="just">
              <a:buNone/>
            </a:pPr>
            <a:r>
              <a:rPr lang="en-US" sz="2400" dirty="0" smtClean="0">
                <a:latin typeface="Times New Roman" pitchFamily="18" charset="0"/>
                <a:cs typeface="Times New Roman" pitchFamily="18" charset="0"/>
              </a:rPr>
              <a:t>			Each </a:t>
            </a:r>
            <a:r>
              <a:rPr lang="en-US" sz="2400" dirty="0" smtClean="0">
                <a:latin typeface="Times New Roman" pitchFamily="18" charset="0"/>
                <a:cs typeface="Times New Roman" pitchFamily="18" charset="0"/>
              </a:rPr>
              <a:t>transferosome consists of at least one inner aqueous compartment, which is surrounded by a lipid bilayer with specially tailored properties, due to the incorporation of "edge activators" into the vesicular membrane.</a:t>
            </a:r>
          </a:p>
          <a:p>
            <a:pPr algn="just">
              <a:buNone/>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Transferosomes </a:t>
            </a:r>
            <a:r>
              <a:rPr lang="en-US" sz="2400" dirty="0" smtClean="0">
                <a:latin typeface="Times New Roman" pitchFamily="18" charset="0"/>
                <a:cs typeface="Times New Roman" pitchFamily="18" charset="0"/>
              </a:rPr>
              <a:t>are vesicles composed by phospholipids as the main ingredient are </a:t>
            </a:r>
            <a:r>
              <a:rPr lang="en-US" sz="2400" b="1" dirty="0" smtClean="0">
                <a:latin typeface="Times New Roman" pitchFamily="18" charset="0"/>
                <a:cs typeface="Times New Roman" pitchFamily="18" charset="0"/>
              </a:rPr>
              <a:t>(soya phosphatidylcholine, egg phosphatidylcholine, dipalmityl phosphatidylcholine, etc), </a:t>
            </a:r>
            <a:r>
              <a:rPr lang="en-US" sz="2400" dirty="0" smtClean="0">
                <a:latin typeface="Times New Roman" pitchFamily="18" charset="0"/>
                <a:cs typeface="Times New Roman" pitchFamily="18" charset="0"/>
              </a:rPr>
              <a:t>10-25% surfactants for providing flexibility </a:t>
            </a:r>
            <a:r>
              <a:rPr lang="en-US" sz="2400" b="1" dirty="0" smtClean="0">
                <a:latin typeface="Times New Roman" pitchFamily="18" charset="0"/>
                <a:cs typeface="Times New Roman" pitchFamily="18" charset="0"/>
              </a:rPr>
              <a:t>(sodium cholate, tween 80, span-80),</a:t>
            </a:r>
            <a:r>
              <a:rPr lang="en-US" sz="2400" dirty="0" smtClean="0">
                <a:latin typeface="Times New Roman" pitchFamily="18" charset="0"/>
                <a:cs typeface="Times New Roman" pitchFamily="18" charset="0"/>
              </a:rPr>
              <a:t> 3-10% alcohol as a solvent </a:t>
            </a:r>
            <a:r>
              <a:rPr lang="en-US" sz="2400" b="1" dirty="0" smtClean="0">
                <a:latin typeface="Times New Roman" pitchFamily="18" charset="0"/>
                <a:cs typeface="Times New Roman" pitchFamily="18" charset="0"/>
              </a:rPr>
              <a:t>(ethanol, methanol) </a:t>
            </a:r>
            <a:r>
              <a:rPr lang="en-US" sz="2400" dirty="0" smtClean="0">
                <a:latin typeface="Times New Roman" pitchFamily="18" charset="0"/>
                <a:cs typeface="Times New Roman" pitchFamily="18" charset="0"/>
              </a:rPr>
              <a:t>and hydrating medium consisting of saline phosphate buffer </a:t>
            </a:r>
            <a:r>
              <a:rPr lang="en-US" sz="2400" b="1" dirty="0" smtClean="0">
                <a:latin typeface="Times New Roman" pitchFamily="18" charset="0"/>
                <a:cs typeface="Times New Roman" pitchFamily="18" charset="0"/>
              </a:rPr>
              <a:t>(pH 6.5-7).</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Font typeface="Wingdings" pitchFamily="2" charset="2"/>
              <a:buChar char="Ø"/>
            </a:pPr>
            <a:r>
              <a:rPr lang="en-US" sz="2800" b="1" dirty="0" smtClean="0">
                <a:latin typeface="Times New Roman" pitchFamily="18" charset="0"/>
                <a:cs typeface="Times New Roman" pitchFamily="18" charset="0"/>
              </a:rPr>
              <a:t>ETHOSOMES:</a:t>
            </a:r>
          </a:p>
          <a:p>
            <a:pPr algn="just">
              <a:buNone/>
            </a:pPr>
            <a:r>
              <a:rPr lang="en-US" sz="2800" dirty="0" smtClean="0"/>
              <a:t>	</a:t>
            </a:r>
            <a:r>
              <a:rPr lang="en-US" sz="2400" dirty="0" smtClean="0">
                <a:latin typeface="Times New Roman" pitchFamily="18" charset="0"/>
                <a:cs typeface="Times New Roman" pitchFamily="18" charset="0"/>
              </a:rPr>
              <a:t>Ethosomes are novel carrier system used for delivery of drugs having low penetration through the biological membrane mainly by skin.</a:t>
            </a:r>
          </a:p>
          <a:p>
            <a:pPr algn="just">
              <a:buNone/>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Ethosomes are lipid vesicles containing phospholipids, alcohol </a:t>
            </a:r>
            <a:r>
              <a:rPr lang="en-US" sz="2400" b="1" dirty="0" smtClean="0">
                <a:latin typeface="Times New Roman" pitchFamily="18" charset="0"/>
                <a:cs typeface="Times New Roman" pitchFamily="18" charset="0"/>
              </a:rPr>
              <a:t>(ethanol and isopropyl alcohol) </a:t>
            </a:r>
            <a:r>
              <a:rPr lang="en-US" sz="2400" dirty="0" smtClean="0">
                <a:latin typeface="Times New Roman" pitchFamily="18" charset="0"/>
                <a:cs typeface="Times New Roman" pitchFamily="18" charset="0"/>
              </a:rPr>
              <a:t>in relatively high concentration and water, which are used mainly for transdermal delivery of drugs. Ethosomes have higher penetration rate through the skin as compared to liposomes hence these can be used widely in place of liposomes.</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Ø"/>
            </a:pPr>
            <a:r>
              <a:rPr lang="en-US" sz="2800" b="1" dirty="0" smtClean="0">
                <a:latin typeface="Times New Roman" pitchFamily="18" charset="0"/>
                <a:cs typeface="Times New Roman" pitchFamily="18" charset="0"/>
              </a:rPr>
              <a:t>SPHINGOSOMES</a:t>
            </a:r>
          </a:p>
          <a:p>
            <a:pPr algn="just">
              <a:buNone/>
            </a:pPr>
            <a:endParaRPr lang="en-US" sz="2800" b="1" dirty="0" smtClean="0">
              <a:latin typeface="Times New Roman" pitchFamily="18" charset="0"/>
              <a:cs typeface="Times New Roman" pitchFamily="18" charset="0"/>
            </a:endParaRPr>
          </a:p>
          <a:p>
            <a:pPr algn="just">
              <a:buFont typeface="Wingdings" pitchFamily="2" charset="2"/>
              <a:buChar char="Ø"/>
            </a:pPr>
            <a:r>
              <a:rPr lang="en-US" sz="2800" b="1" dirty="0" smtClean="0">
                <a:latin typeface="Times New Roman" pitchFamily="18" charset="0"/>
                <a:cs typeface="Times New Roman" pitchFamily="18" charset="0"/>
              </a:rPr>
              <a:t>PHARMACOSOMES</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rcRect/>
          <a:stretch>
            <a:fillRect/>
          </a:stretch>
        </p:blipFill>
        <p:spPr bwMode="auto">
          <a:xfrm>
            <a:off x="0" y="0"/>
            <a:ext cx="9094952" cy="6858000"/>
          </a:xfrm>
          <a:prstGeom prst="rect">
            <a:avLst/>
          </a:prstGeom>
          <a:noFill/>
          <a:ln w="9525">
            <a:noFill/>
            <a:miter lim="800000"/>
            <a:headEnd/>
            <a:tailEnd/>
          </a:ln>
          <a:effectLst/>
        </p:spPr>
      </p:pic>
      <p:sp>
        <p:nvSpPr>
          <p:cNvPr id="5" name="Rectangle 4"/>
          <p:cNvSpPr/>
          <p:nvPr/>
        </p:nvSpPr>
        <p:spPr>
          <a:xfrm>
            <a:off x="4876800" y="533400"/>
            <a:ext cx="3962400" cy="2800767"/>
          </a:xfrm>
          <a:prstGeom prst="rect">
            <a:avLst/>
          </a:prstGeom>
        </p:spPr>
        <p:txBody>
          <a:bodyPr wrap="square">
            <a:spAutoFit/>
          </a:bodyPr>
          <a:lstStyle/>
          <a:p>
            <a:r>
              <a:rPr lang="en-US" sz="8800" dirty="0" smtClean="0">
                <a:solidFill>
                  <a:srgbClr val="0070C0"/>
                </a:solidFill>
                <a:latin typeface="Forte" pitchFamily="66" charset="0"/>
              </a:rPr>
              <a:t>Thank You </a:t>
            </a:r>
            <a:endParaRPr lang="en-US" sz="8800" dirty="0">
              <a:solidFill>
                <a:srgbClr val="0070C0"/>
              </a:solidFill>
              <a:latin typeface="Forte"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1724</TotalTime>
  <Words>973</Words>
  <Application>Microsoft Office PowerPoint</Application>
  <PresentationFormat>On-screen Show (4:3)</PresentationFormat>
  <Paragraphs>248</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105</cp:revision>
  <dcterms:created xsi:type="dcterms:W3CDTF">2006-08-16T00:00:00Z</dcterms:created>
  <dcterms:modified xsi:type="dcterms:W3CDTF">2020-08-04T10:08:38Z</dcterms:modified>
</cp:coreProperties>
</file>