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73" r:id="rId7"/>
    <p:sldId id="263" r:id="rId8"/>
    <p:sldId id="271" r:id="rId9"/>
    <p:sldId id="272" r:id="rId10"/>
    <p:sldId id="274" r:id="rId11"/>
    <p:sldId id="275" r:id="rId12"/>
    <p:sldId id="276" r:id="rId13"/>
    <p:sldId id="277" r:id="rId14"/>
    <p:sldId id="278" r:id="rId15"/>
    <p:sldId id="279" r:id="rId16"/>
    <p:sldId id="280" r:id="rId17"/>
    <p:sldId id="281" r:id="rId18"/>
    <p:sldId id="282" r:id="rId19"/>
    <p:sldId id="283" r:id="rId20"/>
    <p:sldId id="284" r:id="rId21"/>
    <p:sldId id="285" r:id="rId22"/>
    <p:sldId id="286" r:id="rId23"/>
    <p:sldId id="287" r:id="rId24"/>
    <p:sldId id="288" r:id="rId25"/>
    <p:sldId id="289" r:id="rId26"/>
    <p:sldId id="290" r:id="rId27"/>
    <p:sldId id="291" r:id="rId28"/>
    <p:sldId id="292" r:id="rId29"/>
    <p:sldId id="293" r:id="rId30"/>
    <p:sldId id="294" r:id="rId31"/>
    <p:sldId id="295" r:id="rId32"/>
    <p:sldId id="296" r:id="rId33"/>
    <p:sldId id="297" r:id="rId34"/>
    <p:sldId id="303"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2/4/2021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2/4/2021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2/4/2021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2/4/2021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2/4/2021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hyperlink" Target="https://www.rxlist.com/script/main/art.asp?articlekey=4743" TargetMode="External"/><Relationship Id="rId13" Type="http://schemas.openxmlformats.org/officeDocument/2006/relationships/hyperlink" Target="https://www.rxlist.com/script/main/art.asp?articlekey=4074" TargetMode="External"/><Relationship Id="rId18" Type="http://schemas.openxmlformats.org/officeDocument/2006/relationships/hyperlink" Target="https://www.rxlist.com/script/main/art.asp?articlekey=21288" TargetMode="External"/><Relationship Id="rId3" Type="http://schemas.openxmlformats.org/officeDocument/2006/relationships/hyperlink" Target="https://www.rxlist.com/script/main/art.asp?articlekey=33422" TargetMode="External"/><Relationship Id="rId7" Type="http://schemas.openxmlformats.org/officeDocument/2006/relationships/hyperlink" Target="https://www.rxlist.com/script/main/art.asp?articlekey=4723" TargetMode="External"/><Relationship Id="rId12" Type="http://schemas.openxmlformats.org/officeDocument/2006/relationships/hyperlink" Target="https://www.rxlist.com/script/main/art.asp?articlekey=7021" TargetMode="External"/><Relationship Id="rId17" Type="http://schemas.openxmlformats.org/officeDocument/2006/relationships/hyperlink" Target="https://www.rxlist.com/script/main/art.asp?articlekey=4607" TargetMode="External"/><Relationship Id="rId2" Type="http://schemas.openxmlformats.org/officeDocument/2006/relationships/hyperlink" Target="https://www.rxlist.com/script/main/art.asp?articlekey=3950" TargetMode="External"/><Relationship Id="rId16" Type="http://schemas.openxmlformats.org/officeDocument/2006/relationships/hyperlink" Target="https://www.rxlist.com/script/main/art.asp?articlekey=4675" TargetMode="External"/><Relationship Id="rId20" Type="http://schemas.openxmlformats.org/officeDocument/2006/relationships/hyperlink" Target="https://www.rxlist.com/script/main/art.asp?articlekey=3979" TargetMode="External"/><Relationship Id="rId1" Type="http://schemas.openxmlformats.org/officeDocument/2006/relationships/slideLayout" Target="../slideLayouts/slideLayout7.xml"/><Relationship Id="rId6" Type="http://schemas.openxmlformats.org/officeDocument/2006/relationships/hyperlink" Target="https://www.rxlist.com/script/main/art.asp?articlekey=11148" TargetMode="External"/><Relationship Id="rId11" Type="http://schemas.openxmlformats.org/officeDocument/2006/relationships/hyperlink" Target="https://www.rxlist.com/script/main/art.asp?articlekey=5560" TargetMode="External"/><Relationship Id="rId5" Type="http://schemas.openxmlformats.org/officeDocument/2006/relationships/hyperlink" Target="https://www.rxlist.com/script/main/art.asp?articlekey=15018" TargetMode="External"/><Relationship Id="rId15" Type="http://schemas.openxmlformats.org/officeDocument/2006/relationships/hyperlink" Target="https://www.rxlist.com/script/main/art.asp?articlekey=6639" TargetMode="External"/><Relationship Id="rId10" Type="http://schemas.openxmlformats.org/officeDocument/2006/relationships/hyperlink" Target="https://www.rxlist.com/script/main/art.asp?articlekey=2580" TargetMode="External"/><Relationship Id="rId19" Type="http://schemas.openxmlformats.org/officeDocument/2006/relationships/hyperlink" Target="https://www.rxlist.com/script/main/art.asp?articlekey=25495" TargetMode="External"/><Relationship Id="rId4" Type="http://schemas.openxmlformats.org/officeDocument/2006/relationships/hyperlink" Target="https://www.rxlist.com/script/main/art.asp?articlekey=2710" TargetMode="External"/><Relationship Id="rId9" Type="http://schemas.openxmlformats.org/officeDocument/2006/relationships/hyperlink" Target="https://www.rxlist.com/script/main/art.asp?articlekey=4745" TargetMode="External"/><Relationship Id="rId14" Type="http://schemas.openxmlformats.org/officeDocument/2006/relationships/hyperlink" Target="https://www.rxlist.com/script/main/art.asp?articlekey=2985"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www.rxlist.com/script/main/art.asp?articlekey=6232" TargetMode="External"/><Relationship Id="rId2" Type="http://schemas.openxmlformats.org/officeDocument/2006/relationships/hyperlink" Target="https://www.rxlist.com/script/main/art.asp?articlekey=4172" TargetMode="External"/><Relationship Id="rId1" Type="http://schemas.openxmlformats.org/officeDocument/2006/relationships/slideLayout" Target="../slideLayouts/slideLayout7.xml"/><Relationship Id="rId5" Type="http://schemas.openxmlformats.org/officeDocument/2006/relationships/hyperlink" Target="https://www.rxlist.com/script/main/art.asp?articlekey=4114" TargetMode="External"/><Relationship Id="rId4" Type="http://schemas.openxmlformats.org/officeDocument/2006/relationships/hyperlink" Target="https://www.rxlist.com/script/main/art.asp?articlekey=7163"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www.rxlist.com/script/main/art.asp?articlekey=8880" TargetMode="External"/><Relationship Id="rId2" Type="http://schemas.openxmlformats.org/officeDocument/2006/relationships/hyperlink" Target="https://www.rxlist.com/script/main/art.asp?articlekey=15387" TargetMode="External"/><Relationship Id="rId1" Type="http://schemas.openxmlformats.org/officeDocument/2006/relationships/slideLayout" Target="../slideLayouts/slideLayout7.xml"/><Relationship Id="rId5" Type="http://schemas.openxmlformats.org/officeDocument/2006/relationships/hyperlink" Target="https://www.rxlist.com/script/main/art.asp?articlekey=4179" TargetMode="External"/><Relationship Id="rId4" Type="http://schemas.openxmlformats.org/officeDocument/2006/relationships/hyperlink" Target="https://www.rxlist.com/script/main/art.asp?articlekey=3661"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www.rxlist.com/script/main/art.asp?articlekey=2524" TargetMode="External"/><Relationship Id="rId2" Type="http://schemas.openxmlformats.org/officeDocument/2006/relationships/hyperlink" Target="https://www.rxlist.com/script/main/art.asp?articlekey=10695" TargetMode="External"/><Relationship Id="rId1" Type="http://schemas.openxmlformats.org/officeDocument/2006/relationships/slideLayout" Target="../slideLayouts/slideLayout7.xml"/><Relationship Id="rId5" Type="http://schemas.openxmlformats.org/officeDocument/2006/relationships/hyperlink" Target="https://www.rxlist.com/script/main/art.asp?articlekey=32859" TargetMode="External"/><Relationship Id="rId4" Type="http://schemas.openxmlformats.org/officeDocument/2006/relationships/hyperlink" Target="https://www.rxlist.com/script/main/art.asp?articlekey=11363"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www.rxlist.com/script/main/art.asp?articlekey=53394" TargetMode="External"/><Relationship Id="rId2" Type="http://schemas.openxmlformats.org/officeDocument/2006/relationships/hyperlink" Target="https://www.rxlist.com/script/main/art.asp?articlekey=17672" TargetMode="External"/><Relationship Id="rId1" Type="http://schemas.openxmlformats.org/officeDocument/2006/relationships/slideLayout" Target="../slideLayouts/slideLayout7.xml"/><Relationship Id="rId4" Type="http://schemas.openxmlformats.org/officeDocument/2006/relationships/hyperlink" Target="https://www.rxlist.com/script/main/art.asp?articlekey=5603" TargetMode="External"/></Relationships>
</file>

<file path=ppt/slides/_rels/slide21.xml.rels><?xml version="1.0" encoding="UTF-8" standalone="yes"?>
<Relationships xmlns="http://schemas.openxmlformats.org/package/2006/relationships"><Relationship Id="rId8" Type="http://schemas.openxmlformats.org/officeDocument/2006/relationships/hyperlink" Target="https://www.rxlist.com/glynase-prestab-drug.htm" TargetMode="External"/><Relationship Id="rId13" Type="http://schemas.openxmlformats.org/officeDocument/2006/relationships/hyperlink" Target="https://www.rxlist.com/avandia-drug.htm" TargetMode="External"/><Relationship Id="rId3" Type="http://schemas.openxmlformats.org/officeDocument/2006/relationships/hyperlink" Target="https://www.rxlist.com/script/main/art.asp?articlekey=2483" TargetMode="External"/><Relationship Id="rId7" Type="http://schemas.openxmlformats.org/officeDocument/2006/relationships/hyperlink" Target="https://www.rxlist.com/diabeta-drug.htm" TargetMode="External"/><Relationship Id="rId12" Type="http://schemas.openxmlformats.org/officeDocument/2006/relationships/hyperlink" Target="https://www.rxlist.com/actos-drug.htm" TargetMode="External"/><Relationship Id="rId2" Type="http://schemas.openxmlformats.org/officeDocument/2006/relationships/hyperlink" Target="https://www.rxlist.com/script/main/art.asp?articlekey=3663" TargetMode="External"/><Relationship Id="rId16" Type="http://schemas.openxmlformats.org/officeDocument/2006/relationships/hyperlink" Target="https://www.rxlist.com/glucotrol-drug.htm" TargetMode="External"/><Relationship Id="rId1" Type="http://schemas.openxmlformats.org/officeDocument/2006/relationships/slideLayout" Target="../slideLayouts/slideLayout7.xml"/><Relationship Id="rId6" Type="http://schemas.openxmlformats.org/officeDocument/2006/relationships/hyperlink" Target="https://www.rxlist.com/consumer_glyburide_diabeta/drugs-condition.htm" TargetMode="External"/><Relationship Id="rId11" Type="http://schemas.openxmlformats.org/officeDocument/2006/relationships/hyperlink" Target="https://www.rxlist.com/consumer_pioglitazone_actos/drugs-condition.htm" TargetMode="External"/><Relationship Id="rId5" Type="http://schemas.openxmlformats.org/officeDocument/2006/relationships/hyperlink" Target="https://www.rxlist.com/amaryl-drug.htm" TargetMode="External"/><Relationship Id="rId15" Type="http://schemas.openxmlformats.org/officeDocument/2006/relationships/hyperlink" Target="https://www.rxlist.com/consumer_glipizide_glucotrol/drugs-condition.htm" TargetMode="External"/><Relationship Id="rId10" Type="http://schemas.openxmlformats.org/officeDocument/2006/relationships/hyperlink" Target="https://www.rxlist.com/script/main/art.asp?articlekey=3989" TargetMode="External"/><Relationship Id="rId4" Type="http://schemas.openxmlformats.org/officeDocument/2006/relationships/hyperlink" Target="https://www.rxlist.com/consumer_glimepiride_amaryl/drugs-condition.htm" TargetMode="External"/><Relationship Id="rId9" Type="http://schemas.openxmlformats.org/officeDocument/2006/relationships/hyperlink" Target="https://www.rxlist.com/micronase-drug.htm" TargetMode="External"/><Relationship Id="rId14" Type="http://schemas.openxmlformats.org/officeDocument/2006/relationships/hyperlink" Target="https://www.rxlist.com/diabinese-drug.htm" TargetMode="External"/></Relationships>
</file>

<file path=ppt/slides/_rels/slide22.xml.rels><?xml version="1.0" encoding="UTF-8" standalone="yes"?>
<Relationships xmlns="http://schemas.openxmlformats.org/package/2006/relationships"><Relationship Id="rId8" Type="http://schemas.openxmlformats.org/officeDocument/2006/relationships/hyperlink" Target="https://www.rxlist.com/tegretol-drug.htm" TargetMode="External"/><Relationship Id="rId13" Type="http://schemas.openxmlformats.org/officeDocument/2006/relationships/hyperlink" Target="https://www.rxlist.com/aldomet-drug.htm" TargetMode="External"/><Relationship Id="rId3" Type="http://schemas.openxmlformats.org/officeDocument/2006/relationships/hyperlink" Target="https://www.rxlist.com/consumer_acetaminophen_tylenol/drugs-condition.htm" TargetMode="External"/><Relationship Id="rId7" Type="http://schemas.openxmlformats.org/officeDocument/2006/relationships/hyperlink" Target="https://www.rxlist.com/consumer_carbamazepine_tegretol/drugs-condition.htm" TargetMode="External"/><Relationship Id="rId12" Type="http://schemas.openxmlformats.org/officeDocument/2006/relationships/hyperlink" Target="https://www.rxlist.com/methyldopa-drug.htm" TargetMode="External"/><Relationship Id="rId2" Type="http://schemas.openxmlformats.org/officeDocument/2006/relationships/hyperlink" Target="https://www.rxlist.com/script/main/art.asp?articlekey=21177" TargetMode="External"/><Relationship Id="rId1" Type="http://schemas.openxmlformats.org/officeDocument/2006/relationships/slideLayout" Target="../slideLayouts/slideLayout7.xml"/><Relationship Id="rId6" Type="http://schemas.openxmlformats.org/officeDocument/2006/relationships/hyperlink" Target="https://www.rxlist.com/cordarone-drug.htm" TargetMode="External"/><Relationship Id="rId11" Type="http://schemas.openxmlformats.org/officeDocument/2006/relationships/hyperlink" Target="https://www.rxlist.com/rheumatrex-drug.htm" TargetMode="External"/><Relationship Id="rId5" Type="http://schemas.openxmlformats.org/officeDocument/2006/relationships/hyperlink" Target="https://www.rxlist.com/consumer_amiodarone_nexterone/drugs-condition.htm" TargetMode="External"/><Relationship Id="rId10" Type="http://schemas.openxmlformats.org/officeDocument/2006/relationships/hyperlink" Target="https://www.rxlist.com/consumer_methotrexate_trexall/drugs-condition.htm" TargetMode="External"/><Relationship Id="rId4" Type="http://schemas.openxmlformats.org/officeDocument/2006/relationships/hyperlink" Target="https://www.rxlist.com/tylenol-drug.htm" TargetMode="External"/><Relationship Id="rId9" Type="http://schemas.openxmlformats.org/officeDocument/2006/relationships/hyperlink" Target="https://www.rxlist.com/isoniazid-drug.htm" TargetMode="External"/></Relationships>
</file>

<file path=ppt/slides/_rels/slide23.xml.rels><?xml version="1.0" encoding="UTF-8" standalone="yes"?>
<Relationships xmlns="http://schemas.openxmlformats.org/package/2006/relationships"><Relationship Id="rId8" Type="http://schemas.openxmlformats.org/officeDocument/2006/relationships/hyperlink" Target="https://www.rxlist.com/ibuprofen-drug.htm" TargetMode="External"/><Relationship Id="rId13" Type="http://schemas.openxmlformats.org/officeDocument/2006/relationships/hyperlink" Target="https://www.rxlist.com/script/main/art.asp?articlekey=3251" TargetMode="External"/><Relationship Id="rId3" Type="http://schemas.openxmlformats.org/officeDocument/2006/relationships/hyperlink" Target="https://www.rxlist.com/consumer_clopidogrel_plavix/drugs-condition.htm" TargetMode="External"/><Relationship Id="rId7" Type="http://schemas.openxmlformats.org/officeDocument/2006/relationships/hyperlink" Target="https://www.rxlist.com/cataflam-drug.htm" TargetMode="External"/><Relationship Id="rId12" Type="http://schemas.openxmlformats.org/officeDocument/2006/relationships/hyperlink" Target="https://www.rxlist.com/fragmin-drug.htm" TargetMode="External"/><Relationship Id="rId17" Type="http://schemas.openxmlformats.org/officeDocument/2006/relationships/hyperlink" Target="https://www.rxlist.com/coumadin-drug.htm" TargetMode="External"/><Relationship Id="rId2" Type="http://schemas.openxmlformats.org/officeDocument/2006/relationships/hyperlink" Target="https://www.rxlist.com/aspirin-drug.htm" TargetMode="External"/><Relationship Id="rId16" Type="http://schemas.openxmlformats.org/officeDocument/2006/relationships/hyperlink" Target="https://www.rxlist.com/script/main/art.asp?articlekey=11826" TargetMode="External"/><Relationship Id="rId1" Type="http://schemas.openxmlformats.org/officeDocument/2006/relationships/slideLayout" Target="../slideLayouts/slideLayout7.xml"/><Relationship Id="rId6" Type="http://schemas.openxmlformats.org/officeDocument/2006/relationships/hyperlink" Target="https://www.rxlist.com/voltaren-drug.htm" TargetMode="External"/><Relationship Id="rId11" Type="http://schemas.openxmlformats.org/officeDocument/2006/relationships/hyperlink" Target="https://www.rxlist.com/naprosyn-drug.htm" TargetMode="External"/><Relationship Id="rId5" Type="http://schemas.openxmlformats.org/officeDocument/2006/relationships/hyperlink" Target="https://www.rxlist.com/consumer_diclofenac_cataflam/drugs-condition.htm" TargetMode="External"/><Relationship Id="rId15" Type="http://schemas.openxmlformats.org/officeDocument/2006/relationships/hyperlink" Target="https://www.rxlist.com/heparin-drug.htm" TargetMode="External"/><Relationship Id="rId10" Type="http://schemas.openxmlformats.org/officeDocument/2006/relationships/hyperlink" Target="https://www.rxlist.com/consumer_naproxen_aleve/drugs-condition.htm" TargetMode="External"/><Relationship Id="rId4" Type="http://schemas.openxmlformats.org/officeDocument/2006/relationships/hyperlink" Target="https://www.rxlist.com/plavix-drug.htm" TargetMode="External"/><Relationship Id="rId9" Type="http://schemas.openxmlformats.org/officeDocument/2006/relationships/hyperlink" Target="https://www.rxlist.com/motrin_ibuprofen_vs_tylenol_acetaminophen/drugs-condition.htm" TargetMode="External"/><Relationship Id="rId14" Type="http://schemas.openxmlformats.org/officeDocument/2006/relationships/hyperlink" Target="https://www.rxlist.com/lovenox-drug.htm" TargetMode="External"/></Relationships>
</file>

<file path=ppt/slides/_rels/slide24.xml.rels><?xml version="1.0" encoding="UTF-8" standalone="yes"?>
<Relationships xmlns="http://schemas.openxmlformats.org/package/2006/relationships"><Relationship Id="rId8" Type="http://schemas.openxmlformats.org/officeDocument/2006/relationships/hyperlink" Target="https://www.rxlist.com/script/main/art.asp?articlekey=3669" TargetMode="External"/><Relationship Id="rId13" Type="http://schemas.openxmlformats.org/officeDocument/2006/relationships/hyperlink" Target="https://www.rxlist.com/script/main/art.asp?articlekey=15255" TargetMode="External"/><Relationship Id="rId3" Type="http://schemas.openxmlformats.org/officeDocument/2006/relationships/hyperlink" Target="https://www.rxlist.com/script/main/art.asp?articlekey=3672" TargetMode="External"/><Relationship Id="rId7" Type="http://schemas.openxmlformats.org/officeDocument/2006/relationships/hyperlink" Target="https://www.rxlist.com/script/main/art.asp?articlekey=99127" TargetMode="External"/><Relationship Id="rId12" Type="http://schemas.openxmlformats.org/officeDocument/2006/relationships/hyperlink" Target="https://www.rxlist.com/script/main/art.asp?articlekey=9970" TargetMode="External"/><Relationship Id="rId2" Type="http://schemas.openxmlformats.org/officeDocument/2006/relationships/hyperlink" Target="https://www.rxlist.com/consumer_digoxin_lanoxin/drugs-condition.htm" TargetMode="External"/><Relationship Id="rId1" Type="http://schemas.openxmlformats.org/officeDocument/2006/relationships/slideLayout" Target="../slideLayouts/slideLayout7.xml"/><Relationship Id="rId6" Type="http://schemas.openxmlformats.org/officeDocument/2006/relationships/hyperlink" Target="https://www.rxlist.com/script/main/art.asp?articlekey=3668" TargetMode="External"/><Relationship Id="rId11" Type="http://schemas.openxmlformats.org/officeDocument/2006/relationships/hyperlink" Target="https://www.rxlist.com/script/main/art.asp?articlekey=9969" TargetMode="External"/><Relationship Id="rId5" Type="http://schemas.openxmlformats.org/officeDocument/2006/relationships/hyperlink" Target="https://www.rxlist.com/script/main/art.asp?articlekey=2384" TargetMode="External"/><Relationship Id="rId10" Type="http://schemas.openxmlformats.org/officeDocument/2006/relationships/hyperlink" Target="https://www.rxlist.com/script/main/art.asp?articlekey=2628" TargetMode="External"/><Relationship Id="rId4" Type="http://schemas.openxmlformats.org/officeDocument/2006/relationships/hyperlink" Target="https://www.rxlist.com/script/main/art.asp?articlekey=2728" TargetMode="External"/><Relationship Id="rId9" Type="http://schemas.openxmlformats.org/officeDocument/2006/relationships/hyperlink" Target="https://www.rxlist.com/script/main/art.asp?articlekey=9791" TargetMode="External"/><Relationship Id="rId14" Type="http://schemas.openxmlformats.org/officeDocument/2006/relationships/hyperlink" Target="https://www.rxlist.com/lanoxin-drug.htm"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https://www.rxlist.com/script/main/art.asp?articlekey=4655" TargetMode="External"/><Relationship Id="rId2" Type="http://schemas.openxmlformats.org/officeDocument/2006/relationships/hyperlink" Target="https://www.rxlist.com/script/main/art.asp?articlekey=4812" TargetMode="External"/><Relationship Id="rId1" Type="http://schemas.openxmlformats.org/officeDocument/2006/relationships/slideLayout" Target="../slideLayouts/slideLayout7.xml"/><Relationship Id="rId5" Type="http://schemas.openxmlformats.org/officeDocument/2006/relationships/hyperlink" Target="https://www.rxlist.com/script/main/art.asp?articlekey=40499" TargetMode="External"/><Relationship Id="rId4" Type="http://schemas.openxmlformats.org/officeDocument/2006/relationships/hyperlink" Target="https://www.rxlist.com/script/main/art.asp?articlekey=12080"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https://www.rxlist.com/script/main/art.asp?articlekey=4021" TargetMode="External"/><Relationship Id="rId7" Type="http://schemas.openxmlformats.org/officeDocument/2006/relationships/hyperlink" Target="https://www.rxlist.com/script/main/art.asp?articlekey=4012" TargetMode="External"/><Relationship Id="rId2" Type="http://schemas.openxmlformats.org/officeDocument/2006/relationships/hyperlink" Target="https://www.rxlist.com/script/main/art.asp?articlekey=5278" TargetMode="External"/><Relationship Id="rId1" Type="http://schemas.openxmlformats.org/officeDocument/2006/relationships/slideLayout" Target="../slideLayouts/slideLayout7.xml"/><Relationship Id="rId6" Type="http://schemas.openxmlformats.org/officeDocument/2006/relationships/hyperlink" Target="https://www.rxlist.com/script/main/art.asp?articlekey=5470" TargetMode="External"/><Relationship Id="rId5" Type="http://schemas.openxmlformats.org/officeDocument/2006/relationships/hyperlink" Target="https://www.rxlist.com/script/main/art.asp?articlekey=34093" TargetMode="External"/><Relationship Id="rId4" Type="http://schemas.openxmlformats.org/officeDocument/2006/relationships/hyperlink" Target="https://www.rxlist.com/script/main/art.asp?articlekey=21959"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s://www.rxlist.com/script/main/art.asp?articlekey=3950" TargetMode="External"/><Relationship Id="rId2" Type="http://schemas.openxmlformats.org/officeDocument/2006/relationships/hyperlink" Target="https://www.rxlist.com/script/main/art.asp?articlekey=10897" TargetMode="External"/><Relationship Id="rId1" Type="http://schemas.openxmlformats.org/officeDocument/2006/relationships/slideLayout" Target="../slideLayouts/slideLayout7.xml"/><Relationship Id="rId6" Type="http://schemas.openxmlformats.org/officeDocument/2006/relationships/hyperlink" Target="https://www.rxlist.com/script/main/art.asp?articlekey=4522" TargetMode="External"/><Relationship Id="rId5" Type="http://schemas.openxmlformats.org/officeDocument/2006/relationships/hyperlink" Target="https://www.rxlist.com/script/main/art.asp?articlekey=25887" TargetMode="External"/><Relationship Id="rId4" Type="http://schemas.openxmlformats.org/officeDocument/2006/relationships/hyperlink" Target="https://www.rxlist.com/script/main/art.asp?articlekey=5298" TargetMode="External"/></Relationships>
</file>

<file path=ppt/slides/_rels/slide28.xml.rels><?xml version="1.0" encoding="UTF-8" standalone="yes"?>
<Relationships xmlns="http://schemas.openxmlformats.org/package/2006/relationships"><Relationship Id="rId3" Type="http://schemas.openxmlformats.org/officeDocument/2006/relationships/hyperlink" Target="https://www.rxlist.com/script/main/art.asp?articlekey=2985" TargetMode="External"/><Relationship Id="rId2" Type="http://schemas.openxmlformats.org/officeDocument/2006/relationships/hyperlink" Target="https://www.rxlist.com/script/main/art.asp?articlekey=6114" TargetMode="External"/><Relationship Id="rId1" Type="http://schemas.openxmlformats.org/officeDocument/2006/relationships/slideLayout" Target="../slideLayouts/slideLayout7.xml"/><Relationship Id="rId6" Type="http://schemas.openxmlformats.org/officeDocument/2006/relationships/hyperlink" Target="https://www.rxlist.com/script/main/art.asp?articlekey=5209" TargetMode="External"/><Relationship Id="rId5" Type="http://schemas.openxmlformats.org/officeDocument/2006/relationships/hyperlink" Target="https://www.rxlist.com/script/main/art.asp?articlekey=4510" TargetMode="External"/><Relationship Id="rId4" Type="http://schemas.openxmlformats.org/officeDocument/2006/relationships/hyperlink" Target="https://www.rxlist.com/script/main/art.asp?articlekey=11396"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https://www.rxlist.com/script/main/art.asp?articlekey=3670" TargetMode="External"/><Relationship Id="rId2" Type="http://schemas.openxmlformats.org/officeDocument/2006/relationships/hyperlink" Target="https://www.rxlist.com/script/main/art.asp?articlekey=2328" TargetMode="External"/><Relationship Id="rId1" Type="http://schemas.openxmlformats.org/officeDocument/2006/relationships/slideLayout" Target="../slideLayouts/slideLayout7.xml"/><Relationship Id="rId5" Type="http://schemas.openxmlformats.org/officeDocument/2006/relationships/hyperlink" Target="https://www.rxlist.com/script/main/art.asp?articlekey=3674" TargetMode="External"/><Relationship Id="rId4" Type="http://schemas.openxmlformats.org/officeDocument/2006/relationships/hyperlink" Target="https://www.rxlist.com/script/main/art.asp?articlekey=26020" TargetMode="External"/></Relationships>
</file>

<file path=ppt/slides/_rels/slide30.xml.rels><?xml version="1.0" encoding="UTF-8" standalone="yes"?>
<Relationships xmlns="http://schemas.openxmlformats.org/package/2006/relationships"><Relationship Id="rId3" Type="http://schemas.openxmlformats.org/officeDocument/2006/relationships/hyperlink" Target="https://www.rxlist.com/script/main/art.asp?articlekey=5979" TargetMode="External"/><Relationship Id="rId2" Type="http://schemas.openxmlformats.org/officeDocument/2006/relationships/hyperlink" Target="https://www.rxlist.com/script/main/art.asp?articlekey=11891" TargetMode="Externa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8" Type="http://schemas.openxmlformats.org/officeDocument/2006/relationships/hyperlink" Target="https://www.rxlist.com/script/main/art.asp?articlekey=5982" TargetMode="External"/><Relationship Id="rId13" Type="http://schemas.openxmlformats.org/officeDocument/2006/relationships/hyperlink" Target="https://www.rxlist.com/script/main/art.asp?articlekey=3873" TargetMode="External"/><Relationship Id="rId3" Type="http://schemas.openxmlformats.org/officeDocument/2006/relationships/hyperlink" Target="https://www.rxlist.com/script/main/art.asp?articlekey=7482" TargetMode="External"/><Relationship Id="rId7" Type="http://schemas.openxmlformats.org/officeDocument/2006/relationships/hyperlink" Target="https://www.rxlist.com/script/main/art.asp?articlekey=7464" TargetMode="External"/><Relationship Id="rId12" Type="http://schemas.openxmlformats.org/officeDocument/2006/relationships/hyperlink" Target="https://www.rxlist.com/script/main/art.asp?articlekey=3868" TargetMode="External"/><Relationship Id="rId17" Type="http://schemas.openxmlformats.org/officeDocument/2006/relationships/hyperlink" Target="https://www.rxlist.com/diuretics/drug-class.htm" TargetMode="External"/><Relationship Id="rId2" Type="http://schemas.openxmlformats.org/officeDocument/2006/relationships/hyperlink" Target="https://www.rxlist.com/script/main/art.asp?articlekey=87601" TargetMode="External"/><Relationship Id="rId16" Type="http://schemas.openxmlformats.org/officeDocument/2006/relationships/hyperlink" Target="https://www.rxlist.com/script/main/art.asp?articlekey=6342" TargetMode="External"/><Relationship Id="rId1" Type="http://schemas.openxmlformats.org/officeDocument/2006/relationships/slideLayout" Target="../slideLayouts/slideLayout7.xml"/><Relationship Id="rId6" Type="http://schemas.openxmlformats.org/officeDocument/2006/relationships/hyperlink" Target="https://www.rxlist.com/script/main/art.asp?articlekey=3011" TargetMode="External"/><Relationship Id="rId11" Type="http://schemas.openxmlformats.org/officeDocument/2006/relationships/hyperlink" Target="https://www.rxlist.com/script/main/art.asp?articlekey=3215" TargetMode="External"/><Relationship Id="rId5" Type="http://schemas.openxmlformats.org/officeDocument/2006/relationships/hyperlink" Target="https://www.rxlist.com/script/main/art.asp?articlekey=5123" TargetMode="External"/><Relationship Id="rId15" Type="http://schemas.openxmlformats.org/officeDocument/2006/relationships/hyperlink" Target="https://www.rxlist.com/script/main/art.asp?articlekey=25466" TargetMode="External"/><Relationship Id="rId10" Type="http://schemas.openxmlformats.org/officeDocument/2006/relationships/hyperlink" Target="https://www.rxlist.com/script/main/art.asp?articlekey=7418" TargetMode="External"/><Relationship Id="rId4" Type="http://schemas.openxmlformats.org/officeDocument/2006/relationships/hyperlink" Target="https://www.rxlist.com/script/main/art.asp?articlekey=2515" TargetMode="External"/><Relationship Id="rId9" Type="http://schemas.openxmlformats.org/officeDocument/2006/relationships/hyperlink" Target="https://www.rxlist.com/script/main/art.asp?articlekey=26787" TargetMode="External"/><Relationship Id="rId14" Type="http://schemas.openxmlformats.org/officeDocument/2006/relationships/hyperlink" Target="https://www.rxlist.com/script/main/art.asp?articlekey=3892" TargetMode="External"/></Relationships>
</file>

<file path=ppt/slides/_rels/slide32.xml.rels><?xml version="1.0" encoding="UTF-8" standalone="yes"?>
<Relationships xmlns="http://schemas.openxmlformats.org/package/2006/relationships"><Relationship Id="rId8" Type="http://schemas.openxmlformats.org/officeDocument/2006/relationships/hyperlink" Target="https://www.rxlist.com/script/main/art.asp?articlekey=2837" TargetMode="External"/><Relationship Id="rId13" Type="http://schemas.openxmlformats.org/officeDocument/2006/relationships/hyperlink" Target="https://www.rxlist.com/script/main/art.asp?articlekey=25591" TargetMode="External"/><Relationship Id="rId18" Type="http://schemas.openxmlformats.org/officeDocument/2006/relationships/hyperlink" Target="https://www.rxlist.com/script/main/art.asp?articlekey=4833" TargetMode="External"/><Relationship Id="rId3" Type="http://schemas.openxmlformats.org/officeDocument/2006/relationships/hyperlink" Target="https://www.rxlist.com/script/main/art.asp?articlekey=4486" TargetMode="External"/><Relationship Id="rId7" Type="http://schemas.openxmlformats.org/officeDocument/2006/relationships/hyperlink" Target="https://www.rxlist.com/script/main/art.asp?articlekey=16163" TargetMode="External"/><Relationship Id="rId12" Type="http://schemas.openxmlformats.org/officeDocument/2006/relationships/hyperlink" Target="https://www.rxlist.com/script/main/art.asp?articlekey=3858" TargetMode="External"/><Relationship Id="rId17" Type="http://schemas.openxmlformats.org/officeDocument/2006/relationships/hyperlink" Target="https://www.rxlist.com/script/main/art.asp?articlekey=31193" TargetMode="External"/><Relationship Id="rId2" Type="http://schemas.openxmlformats.org/officeDocument/2006/relationships/hyperlink" Target="https://www.rxlist.com/script/main/art.asp?articlekey=7489" TargetMode="External"/><Relationship Id="rId16" Type="http://schemas.openxmlformats.org/officeDocument/2006/relationships/hyperlink" Target="https://www.rxlist.com/script/main/art.asp?articlekey=38323" TargetMode="External"/><Relationship Id="rId1" Type="http://schemas.openxmlformats.org/officeDocument/2006/relationships/slideLayout" Target="../slideLayouts/slideLayout7.xml"/><Relationship Id="rId6" Type="http://schemas.openxmlformats.org/officeDocument/2006/relationships/hyperlink" Target="https://www.rxlist.com/script/main/art.asp?articlekey=5206" TargetMode="External"/><Relationship Id="rId11" Type="http://schemas.openxmlformats.org/officeDocument/2006/relationships/hyperlink" Target="https://www.rxlist.com/script/main/art.asp?articlekey=3834" TargetMode="External"/><Relationship Id="rId5" Type="http://schemas.openxmlformats.org/officeDocument/2006/relationships/hyperlink" Target="https://www.rxlist.com/script/main/art.asp?articlekey=18811" TargetMode="External"/><Relationship Id="rId15" Type="http://schemas.openxmlformats.org/officeDocument/2006/relationships/hyperlink" Target="https://www.rxlist.com/script/main/art.asp?articlekey=10670" TargetMode="External"/><Relationship Id="rId10" Type="http://schemas.openxmlformats.org/officeDocument/2006/relationships/hyperlink" Target="https://www.rxlist.com/script/main/art.asp?articlekey=3855" TargetMode="External"/><Relationship Id="rId4" Type="http://schemas.openxmlformats.org/officeDocument/2006/relationships/hyperlink" Target="https://www.rxlist.com/script/main/art.asp?articlekey=8448" TargetMode="External"/><Relationship Id="rId9" Type="http://schemas.openxmlformats.org/officeDocument/2006/relationships/hyperlink" Target="https://www.rxlist.com/script/main/art.asp?articlekey=3857" TargetMode="External"/><Relationship Id="rId14" Type="http://schemas.openxmlformats.org/officeDocument/2006/relationships/hyperlink" Target="https://www.rxlist.com/script/main/art.asp?articlekey=2133" TargetMode="External"/></Relationships>
</file>

<file path=ppt/slides/_rels/slide33.xml.rels><?xml version="1.0" encoding="UTF-8" standalone="yes"?>
<Relationships xmlns="http://schemas.openxmlformats.org/package/2006/relationships"><Relationship Id="rId8" Type="http://schemas.openxmlformats.org/officeDocument/2006/relationships/hyperlink" Target="https://www.rxlist.com/script/main/art.asp?articlekey=38708" TargetMode="External"/><Relationship Id="rId3" Type="http://schemas.openxmlformats.org/officeDocument/2006/relationships/hyperlink" Target="https://www.rxlist.com/script/main/art.asp?articlekey=33074" TargetMode="External"/><Relationship Id="rId7" Type="http://schemas.openxmlformats.org/officeDocument/2006/relationships/hyperlink" Target="https://www.rxlist.com/script/main/art.asp?articlekey=38691" TargetMode="External"/><Relationship Id="rId2" Type="http://schemas.openxmlformats.org/officeDocument/2006/relationships/hyperlink" Target="https://www.rxlist.com/script/main/art.asp?articlekey=3329" TargetMode="External"/><Relationship Id="rId1" Type="http://schemas.openxmlformats.org/officeDocument/2006/relationships/slideLayout" Target="../slideLayouts/slideLayout7.xml"/><Relationship Id="rId6" Type="http://schemas.openxmlformats.org/officeDocument/2006/relationships/hyperlink" Target="https://www.rxlist.com/script/main/art.asp?articlekey=5485" TargetMode="External"/><Relationship Id="rId5" Type="http://schemas.openxmlformats.org/officeDocument/2006/relationships/hyperlink" Target="https://www.rxlist.com/script/main/art.asp?articlekey=6202" TargetMode="External"/><Relationship Id="rId10" Type="http://schemas.openxmlformats.org/officeDocument/2006/relationships/hyperlink" Target="https://www.rxlist.com/script/main/art.asp?articlekey=4601" TargetMode="External"/><Relationship Id="rId4" Type="http://schemas.openxmlformats.org/officeDocument/2006/relationships/hyperlink" Target="https://www.rxlist.com/script/main/art.asp?articlekey=11893" TargetMode="External"/><Relationship Id="rId9" Type="http://schemas.openxmlformats.org/officeDocument/2006/relationships/hyperlink" Target="https://www.rxlist.com/script/main/art.asp?articlekey=6994" TargetMode="External"/></Relationships>
</file>

<file path=ppt/slides/_rels/slide3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
        <p:nvSpPr>
          <p:cNvPr id="3" name="Rectangle 2"/>
          <p:cNvSpPr/>
          <p:nvPr/>
        </p:nvSpPr>
        <p:spPr>
          <a:xfrm>
            <a:off x="304800" y="5288340"/>
            <a:ext cx="4572000" cy="1569660"/>
          </a:xfrm>
          <a:prstGeom prst="rect">
            <a:avLst/>
          </a:prstGeom>
        </p:spPr>
        <p:txBody>
          <a:bodyPr>
            <a:spAutoFit/>
          </a:bodyPr>
          <a:lstStyle/>
          <a:p>
            <a:pPr algn="ctr">
              <a:buNone/>
              <a:defRPr/>
            </a:pPr>
            <a:r>
              <a:rPr lang="en-US" sz="2400" b="1" i="1" dirty="0" smtClean="0">
                <a:solidFill>
                  <a:srgbClr val="002060"/>
                </a:solidFill>
                <a:latin typeface="Times New Roman" pitchFamily="18" charset="0"/>
                <a:cs typeface="Times New Roman" pitchFamily="18" charset="0"/>
              </a:rPr>
              <a:t>Mrs. Bharati M. Sonawane</a:t>
            </a:r>
          </a:p>
          <a:p>
            <a:pPr algn="ctr">
              <a:buNone/>
              <a:defRPr/>
            </a:pPr>
            <a:r>
              <a:rPr lang="en-US" sz="2400" b="1" i="1" dirty="0" smtClean="0">
                <a:solidFill>
                  <a:srgbClr val="002060"/>
                </a:solidFill>
                <a:latin typeface="Times New Roman" pitchFamily="18" charset="0"/>
                <a:cs typeface="Times New Roman" pitchFamily="18" charset="0"/>
              </a:rPr>
              <a:t>Department of Pharmacognosy</a:t>
            </a:r>
          </a:p>
          <a:p>
            <a:pPr algn="ctr">
              <a:buNone/>
              <a:defRPr/>
            </a:pPr>
            <a:r>
              <a:rPr lang="en-US" sz="2400" b="1" i="1" dirty="0" smtClean="0">
                <a:solidFill>
                  <a:srgbClr val="002060"/>
                </a:solidFill>
                <a:latin typeface="Times New Roman" pitchFamily="18" charset="0"/>
                <a:cs typeface="Times New Roman" pitchFamily="18" charset="0"/>
              </a:rPr>
              <a:t>Loknete Dr. J. D. Pawar College of Pharmacy, Manur. Kalwan.</a:t>
            </a:r>
            <a:endParaRPr lang="en-IN" sz="2400" b="1" i="1" dirty="0" smtClean="0">
              <a:solidFill>
                <a:srgbClr val="002060"/>
              </a:solidFill>
              <a:latin typeface="Times New Roman" pitchFamily="18" charset="0"/>
              <a:cs typeface="Times New Roman" pitchFamily="18" charset="0"/>
            </a:endParaRPr>
          </a:p>
        </p:txBody>
      </p:sp>
      <p:sp>
        <p:nvSpPr>
          <p:cNvPr id="4" name="TextBox 3"/>
          <p:cNvSpPr txBox="1"/>
          <p:nvPr/>
        </p:nvSpPr>
        <p:spPr>
          <a:xfrm>
            <a:off x="4113519" y="0"/>
            <a:ext cx="5030481" cy="1323439"/>
          </a:xfrm>
          <a:prstGeom prst="rect">
            <a:avLst/>
          </a:prstGeom>
          <a:noFill/>
        </p:spPr>
        <p:txBody>
          <a:bodyPr wrap="none" rtlCol="0">
            <a:spAutoFit/>
          </a:bodyPr>
          <a:lstStyle/>
          <a:p>
            <a:pPr algn="ctr"/>
            <a:r>
              <a:rPr lang="en-US" sz="4000" b="1" dirty="0" smtClean="0">
                <a:solidFill>
                  <a:srgbClr val="002060"/>
                </a:solidFill>
              </a:rPr>
              <a:t>Toxicity in herbals and </a:t>
            </a:r>
          </a:p>
          <a:p>
            <a:pPr algn="ctr"/>
            <a:r>
              <a:rPr lang="en-US" sz="4000" b="1" dirty="0" smtClean="0">
                <a:solidFill>
                  <a:srgbClr val="002060"/>
                </a:solidFill>
              </a:rPr>
              <a:t>their interaction</a:t>
            </a:r>
            <a:endParaRPr lang="en-US" sz="4000" dirty="0">
              <a:solidFill>
                <a:srgbClr val="00206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BHARATI\ACADEMIC\NPCIR NOTES\herbal drug interaction\herbal-drug-regulations-18-638.jpg"/>
          <p:cNvPicPr>
            <a:picLocks noChangeAspect="1" noChangeArrowheads="1"/>
          </p:cNvPicPr>
          <p:nvPr/>
        </p:nvPicPr>
        <p:blipFill>
          <a:blip r:embed="rId2"/>
          <a:srcRect/>
          <a:stretch>
            <a:fillRect/>
          </a:stretch>
        </p:blipFill>
        <p:spPr bwMode="auto">
          <a:xfrm>
            <a:off x="0" y="-3584"/>
            <a:ext cx="9144000" cy="6865167"/>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D:\BHARATI\ACADEMIC\NPCIR NOTES\herbal drug interaction\herbal-drug-regulations-19-638.jpg"/>
          <p:cNvPicPr>
            <a:picLocks noChangeAspect="1" noChangeArrowheads="1"/>
          </p:cNvPicPr>
          <p:nvPr/>
        </p:nvPicPr>
        <p:blipFill>
          <a:blip r:embed="rId2"/>
          <a:srcRect/>
          <a:stretch>
            <a:fillRect/>
          </a:stretch>
        </p:blipFill>
        <p:spPr bwMode="auto">
          <a:xfrm>
            <a:off x="0" y="-3584"/>
            <a:ext cx="9144000" cy="6865167"/>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D:\BHARATI\ACADEMIC\NPCIR NOTES\herbal drug interaction\herbal-drug-regulations-20-638.jpg"/>
          <p:cNvPicPr>
            <a:picLocks noChangeAspect="1" noChangeArrowheads="1"/>
          </p:cNvPicPr>
          <p:nvPr/>
        </p:nvPicPr>
        <p:blipFill>
          <a:blip r:embed="rId2"/>
          <a:srcRect/>
          <a:stretch>
            <a:fillRect/>
          </a:stretch>
        </p:blipFill>
        <p:spPr bwMode="auto">
          <a:xfrm>
            <a:off x="0" y="-3584"/>
            <a:ext cx="9144000" cy="6865167"/>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D:\BHARATI\ACADEMIC\NPCIR NOTES\herbal drug interaction\herbal-drug-regulations-21-638.jpg"/>
          <p:cNvPicPr>
            <a:picLocks noChangeAspect="1" noChangeArrowheads="1"/>
          </p:cNvPicPr>
          <p:nvPr/>
        </p:nvPicPr>
        <p:blipFill>
          <a:blip r:embed="rId2"/>
          <a:srcRect/>
          <a:stretch>
            <a:fillRect/>
          </a:stretch>
        </p:blipFill>
        <p:spPr bwMode="auto">
          <a:xfrm>
            <a:off x="0" y="-3584"/>
            <a:ext cx="9144000" cy="6865167"/>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D:\BHARATI\ACADEMIC\NPCIR NOTES\herbal drug interaction\herbal-drug-and-herbfood-interactions-32-638.jpg"/>
          <p:cNvPicPr>
            <a:picLocks noChangeAspect="1" noChangeArrowheads="1"/>
          </p:cNvPicPr>
          <p:nvPr/>
        </p:nvPicPr>
        <p:blipFill>
          <a:blip r:embed="rId2"/>
          <a:srcRect/>
          <a:stretch>
            <a:fillRect/>
          </a:stretch>
        </p:blipFill>
        <p:spPr bwMode="auto">
          <a:xfrm>
            <a:off x="0" y="-3584"/>
            <a:ext cx="9144000" cy="6865167"/>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D:\BHARATI\ACADEMIC\NPCIR NOTES\herbal drug interaction\herbal-drug-regulations-23-638.jpg"/>
          <p:cNvPicPr>
            <a:picLocks noChangeAspect="1" noChangeArrowheads="1"/>
          </p:cNvPicPr>
          <p:nvPr/>
        </p:nvPicPr>
        <p:blipFill>
          <a:blip r:embed="rId2"/>
          <a:srcRect/>
          <a:stretch>
            <a:fillRect/>
          </a:stretch>
        </p:blipFill>
        <p:spPr bwMode="auto">
          <a:xfrm>
            <a:off x="4772" y="0"/>
            <a:ext cx="9134455" cy="6858000"/>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D:\BHARATI\ACADEMIC\NPCIR NOTES\herbal drug interaction\herbal-drug-and-herbfood-interactions-30-638.jpg"/>
          <p:cNvPicPr>
            <a:picLocks noChangeAspect="1" noChangeArrowheads="1"/>
          </p:cNvPicPr>
          <p:nvPr/>
        </p:nvPicPr>
        <p:blipFill>
          <a:blip r:embed="rId2"/>
          <a:srcRect/>
          <a:stretch>
            <a:fillRect/>
          </a:stretch>
        </p:blipFill>
        <p:spPr bwMode="auto">
          <a:xfrm>
            <a:off x="4772" y="0"/>
            <a:ext cx="9139228" cy="6861584"/>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D:\BHARATI\ACADEMIC\NPCIR NOTES\herbal drug interaction\herbal-drug-and-herbfood-interactions-31-638.jpg"/>
          <p:cNvPicPr>
            <a:picLocks noChangeAspect="1" noChangeArrowheads="1"/>
          </p:cNvPicPr>
          <p:nvPr/>
        </p:nvPicPr>
        <p:blipFill>
          <a:blip r:embed="rId2"/>
          <a:srcRect/>
          <a:stretch>
            <a:fillRect/>
          </a:stretch>
        </p:blipFill>
        <p:spPr bwMode="auto">
          <a:xfrm>
            <a:off x="0" y="-3583"/>
            <a:ext cx="9139227" cy="6861583"/>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D:\BHARATI\ACADEMIC\NPCIR NOTES\herbal drug interaction\herbal-drug-and-herbfood-interactions-35-638.jpg"/>
          <p:cNvPicPr>
            <a:picLocks noChangeAspect="1" noChangeArrowheads="1"/>
          </p:cNvPicPr>
          <p:nvPr/>
        </p:nvPicPr>
        <p:blipFill>
          <a:blip r:embed="rId2"/>
          <a:srcRect/>
          <a:stretch>
            <a:fillRect/>
          </a:stretch>
        </p:blipFill>
        <p:spPr bwMode="auto">
          <a:xfrm>
            <a:off x="0" y="-3584"/>
            <a:ext cx="9139228" cy="6861584"/>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D:\BHARATI\ACADEMIC\NPCIR NOTES\herbal drug interaction\herbal-drug-and-herbfood-interactions-36-638.jpg"/>
          <p:cNvPicPr>
            <a:picLocks noChangeAspect="1" noChangeArrowheads="1"/>
          </p:cNvPicPr>
          <p:nvPr/>
        </p:nvPicPr>
        <p:blipFill>
          <a:blip r:embed="rId2"/>
          <a:srcRect/>
          <a:stretch>
            <a:fillRect/>
          </a:stretch>
        </p:blipFill>
        <p:spPr bwMode="auto">
          <a:xfrm>
            <a:off x="4772" y="0"/>
            <a:ext cx="9134455" cy="6858000"/>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5366" y="0"/>
            <a:ext cx="9154731" cy="6857999"/>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2"/>
          <a:srcRect/>
          <a:stretch>
            <a:fillRect/>
          </a:stretch>
        </p:blipFill>
        <p:spPr bwMode="auto">
          <a:xfrm>
            <a:off x="0" y="3505200"/>
            <a:ext cx="9144000" cy="3352800"/>
          </a:xfrm>
          <a:prstGeom prst="rect">
            <a:avLst/>
          </a:prstGeom>
          <a:noFill/>
          <a:ln w="9525">
            <a:noFill/>
            <a:miter lim="800000"/>
            <a:headEnd/>
            <a:tailEnd/>
          </a:ln>
          <a:effectLst/>
        </p:spPr>
      </p:pic>
      <p:pic>
        <p:nvPicPr>
          <p:cNvPr id="2050" name="Picture 2"/>
          <p:cNvPicPr>
            <a:picLocks noChangeAspect="1" noChangeArrowheads="1"/>
          </p:cNvPicPr>
          <p:nvPr/>
        </p:nvPicPr>
        <p:blipFill>
          <a:blip r:embed="rId3"/>
          <a:srcRect/>
          <a:stretch>
            <a:fillRect/>
          </a:stretch>
        </p:blipFill>
        <p:spPr bwMode="auto">
          <a:xfrm>
            <a:off x="0" y="0"/>
            <a:ext cx="9144000" cy="34766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678751"/>
          </a:xfrm>
          <a:prstGeom prst="rect">
            <a:avLst/>
          </a:prstGeom>
        </p:spPr>
        <p:txBody>
          <a:bodyPr wrap="square">
            <a:spAutoFit/>
          </a:bodyPr>
          <a:lstStyle/>
          <a:p>
            <a:pPr algn="just"/>
            <a:r>
              <a:rPr lang="en-US" sz="3200" b="1" u="sng" cap="all" dirty="0" smtClean="0"/>
              <a:t>WHAT IS INDIAN GOOSEBERRY? (Amla)</a:t>
            </a:r>
          </a:p>
          <a:p>
            <a:pPr algn="just"/>
            <a:endParaRPr lang="en-US" sz="3200" b="1" u="sng" cap="all" dirty="0" smtClean="0"/>
          </a:p>
          <a:p>
            <a:pPr algn="just"/>
            <a:r>
              <a:rPr lang="en-US" sz="2800" dirty="0" smtClean="0"/>
              <a:t>Indian gooseberry is a tree that grows </a:t>
            </a:r>
            <a:r>
              <a:rPr lang="en-US" sz="2800" dirty="0" smtClean="0">
                <a:hlinkClick r:id="rId2"/>
              </a:rPr>
              <a:t>in</a:t>
            </a:r>
            <a:r>
              <a:rPr lang="en-US" sz="2800" dirty="0" smtClean="0"/>
              <a:t> India, the Middle East, and some southeast Asian countries. Indian gooseberry has been used in Ayurvedic medicine for thousands of years. Today people still use the fruit of the tree to make medicine.</a:t>
            </a:r>
          </a:p>
          <a:p>
            <a:pPr algn="just"/>
            <a:r>
              <a:rPr lang="en-US" sz="2800" dirty="0" smtClean="0"/>
              <a:t>Indian gooseberry is taken by </a:t>
            </a:r>
            <a:r>
              <a:rPr lang="en-US" sz="2800" dirty="0" smtClean="0">
                <a:hlinkClick r:id="rId3"/>
              </a:rPr>
              <a:t>mouth</a:t>
            </a:r>
            <a:r>
              <a:rPr lang="en-US" sz="2800" dirty="0" smtClean="0"/>
              <a:t> for high </a:t>
            </a:r>
            <a:r>
              <a:rPr lang="en-US" sz="2800" dirty="0" smtClean="0">
                <a:hlinkClick r:id="rId4"/>
              </a:rPr>
              <a:t>cholesterol</a:t>
            </a:r>
            <a:r>
              <a:rPr lang="en-US" sz="2800" dirty="0" smtClean="0"/>
              <a:t>, “hardening of the arteries” (</a:t>
            </a:r>
            <a:r>
              <a:rPr lang="en-US" sz="2800" dirty="0" smtClean="0">
                <a:hlinkClick r:id="rId5"/>
              </a:rPr>
              <a:t>atherosclerosis</a:t>
            </a:r>
            <a:r>
              <a:rPr lang="en-US" sz="2800" dirty="0" smtClean="0"/>
              <a:t>), </a:t>
            </a:r>
            <a:r>
              <a:rPr lang="en-US" sz="2800" dirty="0" smtClean="0">
                <a:hlinkClick r:id="rId6"/>
              </a:rPr>
              <a:t>diabetes</a:t>
            </a:r>
            <a:r>
              <a:rPr lang="en-US" sz="2800" dirty="0" smtClean="0"/>
              <a:t>, </a:t>
            </a:r>
            <a:r>
              <a:rPr lang="en-US" sz="2800" dirty="0" smtClean="0">
                <a:hlinkClick r:id="rId7"/>
              </a:rPr>
              <a:t>pain</a:t>
            </a:r>
            <a:r>
              <a:rPr lang="en-US" sz="2800" dirty="0" smtClean="0"/>
              <a:t> and swelling of the </a:t>
            </a:r>
            <a:r>
              <a:rPr lang="en-US" sz="2800" dirty="0" smtClean="0">
                <a:hlinkClick r:id="rId8"/>
              </a:rPr>
              <a:t>pancreas</a:t>
            </a:r>
            <a:r>
              <a:rPr lang="en-US" sz="2800" dirty="0" smtClean="0"/>
              <a:t> (</a:t>
            </a:r>
            <a:r>
              <a:rPr lang="en-US" sz="2800" dirty="0" smtClean="0">
                <a:hlinkClick r:id="rId9"/>
              </a:rPr>
              <a:t>pancreatitis</a:t>
            </a:r>
            <a:r>
              <a:rPr lang="en-US" sz="2800" dirty="0" smtClean="0"/>
              <a:t>), </a:t>
            </a:r>
            <a:r>
              <a:rPr lang="en-US" sz="2800" dirty="0" smtClean="0">
                <a:hlinkClick r:id="rId10"/>
              </a:rPr>
              <a:t>cancer</a:t>
            </a:r>
            <a:r>
              <a:rPr lang="en-US" sz="2800" dirty="0" smtClean="0"/>
              <a:t>, upset </a:t>
            </a:r>
            <a:r>
              <a:rPr lang="en-US" sz="2800" dirty="0" smtClean="0">
                <a:hlinkClick r:id="rId11"/>
              </a:rPr>
              <a:t>stomach</a:t>
            </a:r>
            <a:r>
              <a:rPr lang="en-US" sz="2800" dirty="0" smtClean="0"/>
              <a:t>, </a:t>
            </a:r>
            <a:r>
              <a:rPr lang="en-US" sz="2800" dirty="0" smtClean="0">
                <a:hlinkClick r:id="rId12"/>
              </a:rPr>
              <a:t>eye</a:t>
            </a:r>
            <a:r>
              <a:rPr lang="en-US" sz="2800" dirty="0" smtClean="0"/>
              <a:t> problems, </a:t>
            </a:r>
            <a:r>
              <a:rPr lang="en-US" sz="2800" dirty="0" smtClean="0">
                <a:hlinkClick r:id="rId13"/>
              </a:rPr>
              <a:t>joint</a:t>
            </a:r>
            <a:r>
              <a:rPr lang="en-US" sz="2800" dirty="0" smtClean="0"/>
              <a:t> pain, </a:t>
            </a:r>
            <a:r>
              <a:rPr lang="en-US" sz="2800" dirty="0" smtClean="0">
                <a:hlinkClick r:id="rId14"/>
              </a:rPr>
              <a:t>diarrhea</a:t>
            </a:r>
            <a:r>
              <a:rPr lang="en-US" sz="2800" dirty="0" smtClean="0"/>
              <a:t>, bloody diarrhea (</a:t>
            </a:r>
            <a:r>
              <a:rPr lang="en-US" sz="2800" dirty="0" smtClean="0">
                <a:hlinkClick r:id="rId15"/>
              </a:rPr>
              <a:t>dysentery</a:t>
            </a:r>
            <a:r>
              <a:rPr lang="en-US" sz="2800" dirty="0" smtClean="0"/>
              <a:t>), </a:t>
            </a:r>
            <a:r>
              <a:rPr lang="en-US" sz="2800" dirty="0" smtClean="0">
                <a:hlinkClick r:id="rId16"/>
              </a:rPr>
              <a:t>osteoarthritis</a:t>
            </a:r>
            <a:r>
              <a:rPr lang="en-US" sz="2800" dirty="0" smtClean="0"/>
              <a:t>, </a:t>
            </a:r>
            <a:r>
              <a:rPr lang="en-US" sz="2800" dirty="0" smtClean="0">
                <a:hlinkClick r:id="rId17"/>
              </a:rPr>
              <a:t>obesity</a:t>
            </a:r>
            <a:r>
              <a:rPr lang="en-US" sz="2800" dirty="0" smtClean="0"/>
              <a:t>, and “</a:t>
            </a:r>
            <a:r>
              <a:rPr lang="en-US" sz="2800" dirty="0" smtClean="0">
                <a:hlinkClick r:id="rId18"/>
              </a:rPr>
              <a:t>organ</a:t>
            </a:r>
            <a:r>
              <a:rPr lang="en-US" sz="2800" dirty="0" smtClean="0"/>
              <a:t> restoration.” It is also used to kill germs and reduce pain and swelling caused by the body's reaction to </a:t>
            </a:r>
            <a:r>
              <a:rPr lang="en-US" sz="2800" dirty="0" smtClean="0">
                <a:hlinkClick r:id="rId19"/>
              </a:rPr>
              <a:t>injury</a:t>
            </a:r>
            <a:r>
              <a:rPr lang="en-US" sz="2800" dirty="0" smtClean="0"/>
              <a:t> or illness (</a:t>
            </a:r>
            <a:r>
              <a:rPr lang="en-US" sz="2800" dirty="0" smtClean="0">
                <a:hlinkClick r:id="rId20"/>
              </a:rPr>
              <a:t>inflammation</a:t>
            </a:r>
            <a:r>
              <a:rPr lang="en-US" sz="2800" dirty="0" smtClean="0"/>
              <a:t>).</a:t>
            </a:r>
            <a:endParaRPr lang="en-US" sz="28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924973"/>
          </a:xfrm>
          <a:prstGeom prst="rect">
            <a:avLst/>
          </a:prstGeom>
        </p:spPr>
        <p:txBody>
          <a:bodyPr wrap="square">
            <a:spAutoFit/>
          </a:bodyPr>
          <a:lstStyle/>
          <a:p>
            <a:pPr algn="just"/>
            <a:r>
              <a:rPr lang="en-US" sz="2000" b="1" u="sng" cap="all" dirty="0" smtClean="0"/>
              <a:t>INSUFFICIENT EVIDENCE TO RATE EFFECTIVENESS FOR...</a:t>
            </a:r>
          </a:p>
          <a:p>
            <a:pPr algn="just"/>
            <a:r>
              <a:rPr lang="en-US" sz="2000" b="1" dirty="0" smtClean="0"/>
              <a:t>High cholesterol</a:t>
            </a:r>
            <a:r>
              <a:rPr lang="en-US" sz="2000" dirty="0" smtClean="0"/>
              <a:t>. Early research suggests that taking Indian gooseberry for 4 weeks decreases low-density </a:t>
            </a:r>
            <a:r>
              <a:rPr lang="en-US" sz="2000" dirty="0" smtClean="0">
                <a:hlinkClick r:id="rId2"/>
              </a:rPr>
              <a:t>lipoprotein</a:t>
            </a:r>
            <a:r>
              <a:rPr lang="en-US" sz="2000" dirty="0" smtClean="0"/>
              <a:t> (</a:t>
            </a:r>
            <a:r>
              <a:rPr lang="en-US" sz="2000" dirty="0" smtClean="0">
                <a:hlinkClick r:id="rId3"/>
              </a:rPr>
              <a:t>LDL</a:t>
            </a:r>
            <a:r>
              <a:rPr lang="en-US" sz="2000" dirty="0" smtClean="0"/>
              <a:t>, or “bad”) cholesterol in people with high cholesterol.</a:t>
            </a:r>
          </a:p>
          <a:p>
            <a:pPr algn="just"/>
            <a:r>
              <a:rPr lang="en-US" sz="2000" b="1" dirty="0" smtClean="0"/>
              <a:t>Osteoarthritis</a:t>
            </a:r>
            <a:r>
              <a:rPr lang="en-US" sz="2000" dirty="0" smtClean="0"/>
              <a:t>. Research shows that taking two capsules of an Ayurvedic formula containing Indian gooseberry and several other ingredients three times daily for 24 weeks is as beneficial as taking </a:t>
            </a:r>
            <a:r>
              <a:rPr lang="en-US" sz="2000" dirty="0" smtClean="0">
                <a:hlinkClick r:id="rId4"/>
              </a:rPr>
              <a:t>glucosamine</a:t>
            </a:r>
            <a:r>
              <a:rPr lang="en-US" sz="2000" dirty="0" smtClean="0"/>
              <a:t> sulfate or the drug </a:t>
            </a:r>
            <a:r>
              <a:rPr lang="en-US" sz="2000" dirty="0" err="1" smtClean="0"/>
              <a:t>celecoxib</a:t>
            </a:r>
            <a:r>
              <a:rPr lang="en-US" sz="2000" dirty="0" smtClean="0"/>
              <a:t> for reducing pain in people with </a:t>
            </a:r>
            <a:r>
              <a:rPr lang="en-US" sz="2000" dirty="0" smtClean="0">
                <a:hlinkClick r:id="rId5"/>
              </a:rPr>
              <a:t>knee</a:t>
            </a:r>
            <a:r>
              <a:rPr lang="en-US" sz="2000" dirty="0" smtClean="0"/>
              <a:t> osteoarthritis.</a:t>
            </a:r>
          </a:p>
          <a:p>
            <a:pPr algn="just"/>
            <a:endParaRPr lang="en-US" sz="2000" b="1" dirty="0" smtClean="0"/>
          </a:p>
          <a:p>
            <a:pPr algn="just"/>
            <a:r>
              <a:rPr lang="en-US" sz="2400" b="1" dirty="0" smtClean="0"/>
              <a:t>Hardening of the arteries (atherosclerosis)</a:t>
            </a:r>
            <a:r>
              <a:rPr lang="en-US" sz="2400" dirty="0" smtClean="0"/>
              <a:t>.</a:t>
            </a:r>
          </a:p>
          <a:p>
            <a:pPr algn="just"/>
            <a:r>
              <a:rPr lang="en-US" sz="2400" b="1" dirty="0" smtClean="0"/>
              <a:t>Cancer</a:t>
            </a:r>
            <a:r>
              <a:rPr lang="en-US" sz="2400" dirty="0" smtClean="0"/>
              <a:t>.</a:t>
            </a:r>
          </a:p>
          <a:p>
            <a:pPr algn="just"/>
            <a:r>
              <a:rPr lang="en-US" sz="2400" b="1" dirty="0" smtClean="0"/>
              <a:t>Swelling of the pancreas</a:t>
            </a:r>
            <a:r>
              <a:rPr lang="en-US" sz="2400" dirty="0" smtClean="0"/>
              <a:t>.</a:t>
            </a:r>
          </a:p>
          <a:p>
            <a:pPr algn="just"/>
            <a:r>
              <a:rPr lang="en-US" sz="2400" b="1" dirty="0" smtClean="0"/>
              <a:t>Indigestion</a:t>
            </a:r>
            <a:r>
              <a:rPr lang="en-US" sz="2400" dirty="0" smtClean="0"/>
              <a:t>.</a:t>
            </a:r>
          </a:p>
          <a:p>
            <a:pPr algn="just"/>
            <a:r>
              <a:rPr lang="en-US" sz="2400" b="1" dirty="0" smtClean="0"/>
              <a:t>Eye problems</a:t>
            </a:r>
            <a:r>
              <a:rPr lang="en-US" sz="2400" dirty="0" smtClean="0"/>
              <a:t>.</a:t>
            </a:r>
          </a:p>
          <a:p>
            <a:pPr algn="just"/>
            <a:r>
              <a:rPr lang="en-US" sz="2400" b="1" dirty="0" smtClean="0"/>
              <a:t>Joint pain</a:t>
            </a:r>
            <a:r>
              <a:rPr lang="en-US" sz="2400" dirty="0" smtClean="0"/>
              <a:t>.</a:t>
            </a:r>
          </a:p>
          <a:p>
            <a:pPr algn="just"/>
            <a:r>
              <a:rPr lang="en-US" sz="2400" b="1" dirty="0" smtClean="0"/>
              <a:t>Diarrhea</a:t>
            </a:r>
            <a:r>
              <a:rPr lang="en-US" sz="2400" dirty="0" smtClean="0"/>
              <a:t>.</a:t>
            </a:r>
          </a:p>
          <a:p>
            <a:pPr algn="just"/>
            <a:r>
              <a:rPr lang="en-US" sz="2400" b="1" dirty="0" smtClean="0"/>
              <a:t>Bloody diarrhea (dysentery)</a:t>
            </a:r>
            <a:r>
              <a:rPr lang="en-US" sz="2400" dirty="0" smtClean="0"/>
              <a:t>.</a:t>
            </a:r>
          </a:p>
          <a:p>
            <a:pPr algn="just"/>
            <a:r>
              <a:rPr lang="en-US" sz="2400" b="1" dirty="0" smtClean="0"/>
              <a:t>Obesity</a:t>
            </a:r>
            <a:r>
              <a:rPr lang="en-US" sz="2400" dirty="0" smtClean="0"/>
              <a:t>.</a:t>
            </a:r>
          </a:p>
          <a:p>
            <a:pPr algn="just"/>
            <a:r>
              <a:rPr lang="en-US" sz="2400" b="1" dirty="0" smtClean="0"/>
              <a:t>Diabetes</a:t>
            </a:r>
            <a:r>
              <a:rPr lang="en-US" sz="2400" dirty="0" smtClean="0"/>
              <a:t>.</a:t>
            </a:r>
          </a:p>
          <a:p>
            <a:pPr algn="just"/>
            <a:r>
              <a:rPr lang="en-US" sz="2400" b="1" dirty="0" smtClean="0"/>
              <a:t>Other conditions</a:t>
            </a:r>
            <a:r>
              <a:rPr lang="en-US" sz="2400" dirty="0" smtClean="0"/>
              <a:t>.</a:t>
            </a:r>
            <a:endParaRPr lang="en-US" sz="24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124754"/>
          </a:xfrm>
          <a:prstGeom prst="rect">
            <a:avLst/>
          </a:prstGeom>
        </p:spPr>
        <p:txBody>
          <a:bodyPr wrap="square">
            <a:spAutoFit/>
          </a:bodyPr>
          <a:lstStyle/>
          <a:p>
            <a:r>
              <a:rPr lang="en-US" sz="2800" b="1" u="sng" cap="all" dirty="0" smtClean="0"/>
              <a:t>HOW DOES INDIAN GOOSEBERRY WORK?</a:t>
            </a:r>
          </a:p>
          <a:p>
            <a:endParaRPr lang="en-US" sz="2800" b="1" u="sng" cap="all" dirty="0" smtClean="0"/>
          </a:p>
          <a:p>
            <a:r>
              <a:rPr lang="en-US" sz="2800" dirty="0" smtClean="0"/>
              <a:t>Indian gooseberry seems to work by reducing total cholesterol levels, including the </a:t>
            </a:r>
            <a:r>
              <a:rPr lang="en-US" sz="2800" dirty="0" smtClean="0">
                <a:hlinkClick r:id="rId2"/>
              </a:rPr>
              <a:t>fatty acids</a:t>
            </a:r>
            <a:r>
              <a:rPr lang="en-US" sz="2800" dirty="0" smtClean="0"/>
              <a:t> called </a:t>
            </a:r>
            <a:r>
              <a:rPr lang="en-US" sz="2800" dirty="0" smtClean="0">
                <a:hlinkClick r:id="rId3"/>
              </a:rPr>
              <a:t>triglycerides</a:t>
            </a:r>
            <a:r>
              <a:rPr lang="en-US" sz="2800" dirty="0" smtClean="0"/>
              <a:t>, without affecting levels of the “good cholesterol” called high-density lipoprotein (</a:t>
            </a:r>
            <a:r>
              <a:rPr lang="en-US" sz="2800" dirty="0" smtClean="0">
                <a:hlinkClick r:id="rId4"/>
              </a:rPr>
              <a:t>HDL</a:t>
            </a:r>
            <a:r>
              <a:rPr lang="en-US" sz="2800" dirty="0" smtClean="0"/>
              <a:t>).</a:t>
            </a:r>
          </a:p>
          <a:p>
            <a:endParaRPr lang="en-US" sz="2800" dirty="0" smtClean="0"/>
          </a:p>
          <a:p>
            <a:r>
              <a:rPr lang="en-US" sz="2800" b="1" u="sng" cap="all" dirty="0" smtClean="0"/>
              <a:t>ARE THERE SAFETY CONCERNS?</a:t>
            </a:r>
          </a:p>
          <a:p>
            <a:endParaRPr lang="en-US" sz="2800" b="1" u="sng" cap="all" dirty="0" smtClean="0"/>
          </a:p>
          <a:p>
            <a:r>
              <a:rPr lang="en-US" sz="2800" dirty="0" smtClean="0"/>
              <a:t>Indian gooseberry seems </a:t>
            </a:r>
            <a:r>
              <a:rPr lang="en-US" sz="2800" b="1" dirty="0" smtClean="0"/>
              <a:t>LIKELY SAFE</a:t>
            </a:r>
            <a:r>
              <a:rPr lang="en-US" sz="2800" dirty="0" smtClean="0"/>
              <a:t> for most people when consumed in amounts found in foods. Ayurvedic formulations containing Indian gooseberry have been linked to </a:t>
            </a:r>
            <a:r>
              <a:rPr lang="en-US" sz="2800" dirty="0" smtClean="0">
                <a:hlinkClick r:id="rId5"/>
              </a:rPr>
              <a:t>liver</a:t>
            </a:r>
            <a:r>
              <a:rPr lang="en-US" sz="2800" dirty="0" smtClean="0"/>
              <a:t> damage. But, it's not clear if taking Indian gooseberry alone might have these effects.</a:t>
            </a:r>
            <a:endParaRPr lang="en-US" sz="28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
            <a:ext cx="9144000" cy="6124754"/>
          </a:xfrm>
          <a:prstGeom prst="rect">
            <a:avLst/>
          </a:prstGeom>
        </p:spPr>
        <p:txBody>
          <a:bodyPr wrap="square">
            <a:spAutoFit/>
          </a:bodyPr>
          <a:lstStyle/>
          <a:p>
            <a:r>
              <a:rPr lang="en-US" sz="2800" b="1" dirty="0" smtClean="0"/>
              <a:t>Special Precautions &amp; Warnings:</a:t>
            </a:r>
          </a:p>
          <a:p>
            <a:endParaRPr lang="en-US" sz="2800" b="1" dirty="0" smtClean="0"/>
          </a:p>
          <a:p>
            <a:r>
              <a:rPr lang="en-US" sz="2800" b="1" dirty="0" smtClean="0"/>
              <a:t>Pregnancy and breast-feeding</a:t>
            </a:r>
            <a:r>
              <a:rPr lang="en-US" sz="2800" dirty="0" smtClean="0"/>
              <a:t>: There is not enough reliable information about the safety of taking Indian gooseberry as medicine if you are </a:t>
            </a:r>
            <a:r>
              <a:rPr lang="en-US" sz="2800" dirty="0" smtClean="0">
                <a:hlinkClick r:id="rId2"/>
              </a:rPr>
              <a:t>pregnant</a:t>
            </a:r>
            <a:r>
              <a:rPr lang="en-US" sz="2800" dirty="0" smtClean="0"/>
              <a:t> or </a:t>
            </a:r>
            <a:r>
              <a:rPr lang="en-US" sz="2800" dirty="0" smtClean="0">
                <a:hlinkClick r:id="rId3"/>
              </a:rPr>
              <a:t>breast</a:t>
            </a:r>
            <a:r>
              <a:rPr lang="en-US" sz="2800" dirty="0" smtClean="0"/>
              <a:t>-feeding. Stay on the safe side and stick to </a:t>
            </a:r>
            <a:r>
              <a:rPr lang="en-US" sz="2800" dirty="0" smtClean="0">
                <a:hlinkClick r:id="rId4"/>
              </a:rPr>
              <a:t>food</a:t>
            </a:r>
            <a:r>
              <a:rPr lang="en-US" sz="2800" dirty="0" smtClean="0"/>
              <a:t> amounts.</a:t>
            </a:r>
          </a:p>
          <a:p>
            <a:endParaRPr lang="en-US" sz="2800" dirty="0" smtClean="0"/>
          </a:p>
          <a:p>
            <a:r>
              <a:rPr lang="en-US" sz="2800" b="1" dirty="0" smtClean="0"/>
              <a:t>Bleeding disorders</a:t>
            </a:r>
            <a:r>
              <a:rPr lang="en-US" sz="2800" dirty="0" smtClean="0"/>
              <a:t>: Indian gooseberry might increase the risk of bleeding or bruising in some people. If you have a bleeding disorder, use Indian gooseberry with caution.</a:t>
            </a:r>
          </a:p>
          <a:p>
            <a:endParaRPr lang="en-US" sz="2800" dirty="0" smtClean="0"/>
          </a:p>
          <a:p>
            <a:r>
              <a:rPr lang="en-US" sz="2800" b="1" dirty="0" smtClean="0"/>
              <a:t>Diabetes</a:t>
            </a:r>
            <a:r>
              <a:rPr lang="en-US" sz="2800" dirty="0" smtClean="0"/>
              <a:t>: Indian gooseberry might decrease </a:t>
            </a:r>
            <a:r>
              <a:rPr lang="en-US" sz="2800" dirty="0" smtClean="0">
                <a:hlinkClick r:id="rId5"/>
              </a:rPr>
              <a:t>blood sugar</a:t>
            </a:r>
            <a:r>
              <a:rPr lang="en-US" sz="2800" dirty="0" smtClean="0"/>
              <a:t> levels. Your diabetes medications might need to be adjusted by your healthcare provider.</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4401205"/>
          </a:xfrm>
          <a:prstGeom prst="rect">
            <a:avLst/>
          </a:prstGeom>
        </p:spPr>
        <p:txBody>
          <a:bodyPr wrap="square">
            <a:spAutoFit/>
          </a:bodyPr>
          <a:lstStyle/>
          <a:p>
            <a:endParaRPr lang="en-US" sz="2800" b="1" dirty="0" smtClean="0"/>
          </a:p>
          <a:p>
            <a:r>
              <a:rPr lang="en-US" sz="2800" b="1" dirty="0" smtClean="0"/>
              <a:t>Liver disease</a:t>
            </a:r>
            <a:r>
              <a:rPr lang="en-US" sz="2800" dirty="0" smtClean="0"/>
              <a:t>: In theory, taking Indian gooseberry with </a:t>
            </a:r>
            <a:r>
              <a:rPr lang="en-US" sz="2800" dirty="0" smtClean="0">
                <a:hlinkClick r:id="rId2"/>
              </a:rPr>
              <a:t>ginger</a:t>
            </a:r>
            <a:r>
              <a:rPr lang="en-US" sz="2800" dirty="0" smtClean="0"/>
              <a:t>, </a:t>
            </a:r>
            <a:r>
              <a:rPr lang="en-US" sz="2800" dirty="0" err="1" smtClean="0"/>
              <a:t>Tinospora</a:t>
            </a:r>
            <a:r>
              <a:rPr lang="en-US" sz="2800" dirty="0" smtClean="0"/>
              <a:t> </a:t>
            </a:r>
            <a:r>
              <a:rPr lang="en-US" sz="2800" dirty="0" err="1" smtClean="0"/>
              <a:t>cordifolia</a:t>
            </a:r>
            <a:r>
              <a:rPr lang="en-US" sz="2800" dirty="0" smtClean="0"/>
              <a:t>, and Indian frankincense might make liver function worse in people with </a:t>
            </a:r>
            <a:r>
              <a:rPr lang="en-US" sz="2800" dirty="0" smtClean="0">
                <a:hlinkClick r:id="rId3"/>
              </a:rPr>
              <a:t>liver disease</a:t>
            </a:r>
            <a:r>
              <a:rPr lang="en-US" sz="2800" dirty="0" smtClean="0"/>
              <a:t>. But it's not known if taking Indian gooseberry alone can have these effects.</a:t>
            </a:r>
          </a:p>
          <a:p>
            <a:endParaRPr lang="en-US" sz="2800" dirty="0" smtClean="0"/>
          </a:p>
          <a:p>
            <a:r>
              <a:rPr lang="en-US" sz="2800" b="1" dirty="0" smtClean="0"/>
              <a:t>Surgery</a:t>
            </a:r>
            <a:r>
              <a:rPr lang="en-US" sz="2800" dirty="0" smtClean="0"/>
              <a:t>: Indian gooseberry might increase the risk of bleeding during and after </a:t>
            </a:r>
            <a:r>
              <a:rPr lang="en-US" sz="2800" dirty="0" smtClean="0">
                <a:hlinkClick r:id="rId4"/>
              </a:rPr>
              <a:t>surgery</a:t>
            </a:r>
            <a:r>
              <a:rPr lang="en-US" sz="2800" dirty="0" smtClean="0"/>
              <a:t>. Stop taking Indian gooseberry at least 2 weeks before a scheduled surgery.</a:t>
            </a:r>
            <a:endParaRPr lang="en-US" sz="28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5632311"/>
          </a:xfrm>
          <a:prstGeom prst="rect">
            <a:avLst/>
          </a:prstGeom>
        </p:spPr>
        <p:txBody>
          <a:bodyPr wrap="square">
            <a:spAutoFit/>
          </a:bodyPr>
          <a:lstStyle/>
          <a:p>
            <a:pPr algn="just"/>
            <a:endParaRPr lang="en-US" sz="2400" b="1" u="sng" cap="all" dirty="0" smtClean="0"/>
          </a:p>
          <a:p>
            <a:pPr algn="just"/>
            <a:r>
              <a:rPr lang="en-US" sz="2400" b="1" u="sng" cap="all" dirty="0" smtClean="0"/>
              <a:t>ARE THERE ANY INTERACTIONS WITH MEDICATIONS?</a:t>
            </a:r>
          </a:p>
          <a:p>
            <a:pPr algn="just"/>
            <a:endParaRPr lang="en-US" sz="2400" b="1" u="sng" cap="all" dirty="0" smtClean="0"/>
          </a:p>
          <a:p>
            <a:pPr algn="just"/>
            <a:r>
              <a:rPr lang="en-US" sz="2400" b="1" dirty="0" smtClean="0"/>
              <a:t> Medications for diabetes (</a:t>
            </a:r>
            <a:r>
              <a:rPr lang="en-US" sz="2400" b="1" dirty="0" err="1" smtClean="0"/>
              <a:t>Antidiabetes</a:t>
            </a:r>
            <a:r>
              <a:rPr lang="en-US" sz="2400" b="1" dirty="0" smtClean="0"/>
              <a:t> drugs)</a:t>
            </a:r>
            <a:r>
              <a:rPr lang="en-US" sz="2400" dirty="0" smtClean="0"/>
              <a:t>Interaction Rating: </a:t>
            </a:r>
            <a:r>
              <a:rPr lang="en-US" sz="2400" b="1" dirty="0" smtClean="0"/>
              <a:t>Moderate</a:t>
            </a:r>
            <a:r>
              <a:rPr lang="en-US" sz="2400" dirty="0" smtClean="0"/>
              <a:t> Be cautious with this </a:t>
            </a:r>
            <a:r>
              <a:rPr lang="en-US" sz="2400" dirty="0" err="1" smtClean="0"/>
              <a:t>combination.Talk</a:t>
            </a:r>
            <a:r>
              <a:rPr lang="en-US" sz="2400" dirty="0" smtClean="0"/>
              <a:t> with your </a:t>
            </a:r>
            <a:r>
              <a:rPr lang="en-US" sz="2400" dirty="0" smtClean="0">
                <a:hlinkClick r:id="rId2"/>
              </a:rPr>
              <a:t>health</a:t>
            </a:r>
            <a:r>
              <a:rPr lang="en-US" sz="2400" dirty="0" smtClean="0"/>
              <a:t> </a:t>
            </a:r>
            <a:r>
              <a:rPr lang="en-US" sz="2400" dirty="0" err="1" smtClean="0"/>
              <a:t>provider.Indian</a:t>
            </a:r>
            <a:r>
              <a:rPr lang="en-US" sz="2400" dirty="0" smtClean="0"/>
              <a:t> gooseberry might decrease </a:t>
            </a:r>
            <a:r>
              <a:rPr lang="en-US" sz="2400" dirty="0" smtClean="0">
                <a:hlinkClick r:id="rId3"/>
              </a:rPr>
              <a:t>blood</a:t>
            </a:r>
            <a:r>
              <a:rPr lang="en-US" sz="2400" dirty="0" smtClean="0"/>
              <a:t> sugar. Diabetes medications are also used to lower blood sugar. Taking Indian gooseberry along with diabetes medications might cause your blood sugar to go too low. Monitor your blood sugar closely.</a:t>
            </a:r>
          </a:p>
          <a:p>
            <a:pPr algn="just"/>
            <a:r>
              <a:rPr lang="en-US" sz="2400" dirty="0" smtClean="0"/>
              <a:t>Some medications used for diabetes include </a:t>
            </a:r>
            <a:r>
              <a:rPr lang="en-US" sz="2400" dirty="0" err="1" smtClean="0">
                <a:hlinkClick r:id="rId4"/>
              </a:rPr>
              <a:t>glimepiride</a:t>
            </a:r>
            <a:r>
              <a:rPr lang="en-US" sz="2400" dirty="0" smtClean="0"/>
              <a:t> (</a:t>
            </a:r>
            <a:r>
              <a:rPr lang="en-US" sz="2400" dirty="0" err="1" smtClean="0">
                <a:hlinkClick r:id="rId5"/>
              </a:rPr>
              <a:t>Amaryl</a:t>
            </a:r>
            <a:r>
              <a:rPr lang="en-US" sz="2400" dirty="0" smtClean="0"/>
              <a:t>), </a:t>
            </a:r>
            <a:r>
              <a:rPr lang="en-US" sz="2400" dirty="0" err="1" smtClean="0">
                <a:hlinkClick r:id="rId6"/>
              </a:rPr>
              <a:t>glyburide</a:t>
            </a:r>
            <a:r>
              <a:rPr lang="en-US" sz="2400" dirty="0" smtClean="0"/>
              <a:t> (</a:t>
            </a:r>
            <a:r>
              <a:rPr lang="en-US" sz="2400" dirty="0" err="1" smtClean="0">
                <a:hlinkClick r:id="rId7"/>
              </a:rPr>
              <a:t>DiaBeta</a:t>
            </a:r>
            <a:r>
              <a:rPr lang="en-US" sz="2400" dirty="0" smtClean="0"/>
              <a:t>, </a:t>
            </a:r>
            <a:r>
              <a:rPr lang="en-US" sz="2400" dirty="0" err="1" smtClean="0">
                <a:hlinkClick r:id="rId8"/>
              </a:rPr>
              <a:t>Glynase</a:t>
            </a:r>
            <a:r>
              <a:rPr lang="en-US" sz="2400" dirty="0" smtClean="0">
                <a:hlinkClick r:id="rId8"/>
              </a:rPr>
              <a:t> </a:t>
            </a:r>
            <a:r>
              <a:rPr lang="en-US" sz="2400" dirty="0" err="1" smtClean="0">
                <a:hlinkClick r:id="rId8"/>
              </a:rPr>
              <a:t>PresTab</a:t>
            </a:r>
            <a:r>
              <a:rPr lang="en-US" sz="2400" dirty="0" smtClean="0"/>
              <a:t>, </a:t>
            </a:r>
            <a:r>
              <a:rPr lang="en-US" sz="2400" dirty="0" err="1" smtClean="0">
                <a:hlinkClick r:id="rId9"/>
              </a:rPr>
              <a:t>Micronase</a:t>
            </a:r>
            <a:r>
              <a:rPr lang="en-US" sz="2400" dirty="0" smtClean="0"/>
              <a:t>), </a:t>
            </a:r>
            <a:r>
              <a:rPr lang="en-US" sz="2400" dirty="0" smtClean="0">
                <a:hlinkClick r:id="rId10"/>
              </a:rPr>
              <a:t>insulin</a:t>
            </a:r>
            <a:r>
              <a:rPr lang="en-US" sz="2400" dirty="0" smtClean="0"/>
              <a:t>, </a:t>
            </a:r>
            <a:r>
              <a:rPr lang="en-US" sz="2400" dirty="0" err="1" smtClean="0">
                <a:hlinkClick r:id="rId11"/>
              </a:rPr>
              <a:t>pioglitazone</a:t>
            </a:r>
            <a:r>
              <a:rPr lang="en-US" sz="2400" dirty="0" smtClean="0"/>
              <a:t> (</a:t>
            </a:r>
            <a:r>
              <a:rPr lang="en-US" sz="2400" dirty="0" err="1" smtClean="0">
                <a:hlinkClick r:id="rId12"/>
              </a:rPr>
              <a:t>Actos</a:t>
            </a:r>
            <a:r>
              <a:rPr lang="en-US" sz="2400" dirty="0" smtClean="0"/>
              <a:t>), </a:t>
            </a:r>
            <a:r>
              <a:rPr lang="en-US" sz="2400" dirty="0" err="1" smtClean="0"/>
              <a:t>rosiglitazone</a:t>
            </a:r>
            <a:r>
              <a:rPr lang="en-US" sz="2400" dirty="0" smtClean="0"/>
              <a:t> (</a:t>
            </a:r>
            <a:r>
              <a:rPr lang="en-US" sz="2400" dirty="0" err="1" smtClean="0">
                <a:hlinkClick r:id="rId13"/>
              </a:rPr>
              <a:t>Avandia</a:t>
            </a:r>
            <a:r>
              <a:rPr lang="en-US" sz="2400" dirty="0" smtClean="0"/>
              <a:t>), </a:t>
            </a:r>
            <a:r>
              <a:rPr lang="en-US" sz="2400" dirty="0" err="1" smtClean="0"/>
              <a:t>chlorpropamide</a:t>
            </a:r>
            <a:r>
              <a:rPr lang="en-US" sz="2400" dirty="0" smtClean="0"/>
              <a:t> (</a:t>
            </a:r>
            <a:r>
              <a:rPr lang="en-US" sz="2400" dirty="0" err="1" smtClean="0">
                <a:hlinkClick r:id="rId14"/>
              </a:rPr>
              <a:t>Diabinese</a:t>
            </a:r>
            <a:r>
              <a:rPr lang="en-US" sz="2400" dirty="0" smtClean="0"/>
              <a:t>), </a:t>
            </a:r>
            <a:r>
              <a:rPr lang="en-US" sz="2400" dirty="0" err="1" smtClean="0">
                <a:hlinkClick r:id="rId15"/>
              </a:rPr>
              <a:t>glipizide</a:t>
            </a:r>
            <a:r>
              <a:rPr lang="en-US" sz="2400" dirty="0" smtClean="0"/>
              <a:t> (</a:t>
            </a:r>
            <a:r>
              <a:rPr lang="en-US" sz="2400" dirty="0" err="1" smtClean="0">
                <a:hlinkClick r:id="rId16"/>
              </a:rPr>
              <a:t>Glucotrol</a:t>
            </a:r>
            <a:r>
              <a:rPr lang="en-US" sz="2400" dirty="0" smtClean="0"/>
              <a:t>), </a:t>
            </a:r>
            <a:r>
              <a:rPr lang="en-US" sz="2400" dirty="0" err="1" smtClean="0"/>
              <a:t>tolbutamide</a:t>
            </a:r>
            <a:r>
              <a:rPr lang="en-US" sz="2400" dirty="0" smtClean="0"/>
              <a:t> (</a:t>
            </a:r>
            <a:r>
              <a:rPr lang="en-US" sz="2400" dirty="0" err="1" smtClean="0"/>
              <a:t>Orinase</a:t>
            </a:r>
            <a:r>
              <a:rPr lang="en-US" sz="2400" dirty="0" smtClean="0"/>
              <a:t>), and others.</a:t>
            </a:r>
          </a:p>
          <a:p>
            <a:pPr algn="just"/>
            <a:endParaRPr lang="en-US" sz="2400" b="1" u="sng" cap="all"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124754"/>
          </a:xfrm>
          <a:prstGeom prst="rect">
            <a:avLst/>
          </a:prstGeom>
        </p:spPr>
        <p:txBody>
          <a:bodyPr wrap="square">
            <a:spAutoFit/>
          </a:bodyPr>
          <a:lstStyle/>
          <a:p>
            <a:r>
              <a:rPr lang="en-US" sz="2800" b="1" dirty="0" smtClean="0"/>
              <a:t>Medications that can harm the liver (Hepatotoxic drugs)</a:t>
            </a:r>
          </a:p>
          <a:p>
            <a:endParaRPr lang="en-US" sz="2800" dirty="0" smtClean="0"/>
          </a:p>
          <a:p>
            <a:r>
              <a:rPr lang="en-US" sz="2800" dirty="0" smtClean="0"/>
              <a:t>Interaction Rating: </a:t>
            </a:r>
            <a:r>
              <a:rPr lang="en-US" sz="2800" b="1" dirty="0" smtClean="0"/>
              <a:t>Moderate</a:t>
            </a:r>
            <a:r>
              <a:rPr lang="en-US" sz="2800" dirty="0" smtClean="0"/>
              <a:t> Be cautious with this combination. Talk with your health provider. Some Ayurvedic formulations that contain Indian gooseberry have been linked to liver damage. While it's not clear if Indian gooseberry or other ingredients in these formulations caused the liver damage, in theory, taking Indian gooseberry along with </a:t>
            </a:r>
            <a:r>
              <a:rPr lang="en-US" sz="2800" dirty="0" smtClean="0">
                <a:hlinkClick r:id="rId2"/>
              </a:rPr>
              <a:t>medication</a:t>
            </a:r>
            <a:r>
              <a:rPr lang="en-US" sz="2800" dirty="0" smtClean="0"/>
              <a:t> that might also harm the liver can increase the risk of liver damage.</a:t>
            </a:r>
          </a:p>
          <a:p>
            <a:r>
              <a:rPr lang="en-US" sz="2800" dirty="0" smtClean="0"/>
              <a:t>Some medications that can harm the liver include </a:t>
            </a:r>
            <a:r>
              <a:rPr lang="en-US" sz="2800" dirty="0" smtClean="0">
                <a:hlinkClick r:id="rId3"/>
              </a:rPr>
              <a:t>acetaminophen</a:t>
            </a:r>
            <a:r>
              <a:rPr lang="en-US" sz="2800" dirty="0" smtClean="0"/>
              <a:t> (</a:t>
            </a:r>
            <a:r>
              <a:rPr lang="en-US" sz="2800" dirty="0" smtClean="0">
                <a:hlinkClick r:id="rId4"/>
              </a:rPr>
              <a:t>Tylenol</a:t>
            </a:r>
            <a:r>
              <a:rPr lang="en-US" sz="2800" dirty="0" smtClean="0"/>
              <a:t>), </a:t>
            </a:r>
            <a:r>
              <a:rPr lang="en-US" sz="2800" dirty="0" err="1" smtClean="0">
                <a:hlinkClick r:id="rId5"/>
              </a:rPr>
              <a:t>amiodarone</a:t>
            </a:r>
            <a:r>
              <a:rPr lang="en-US" sz="2800" dirty="0" smtClean="0"/>
              <a:t> (</a:t>
            </a:r>
            <a:r>
              <a:rPr lang="en-US" sz="2800" dirty="0" err="1" smtClean="0">
                <a:hlinkClick r:id="rId6"/>
              </a:rPr>
              <a:t>Cordarone</a:t>
            </a:r>
            <a:r>
              <a:rPr lang="en-US" sz="2800" dirty="0" smtClean="0"/>
              <a:t>), </a:t>
            </a:r>
            <a:r>
              <a:rPr lang="en-US" sz="2800" dirty="0" err="1" smtClean="0">
                <a:hlinkClick r:id="rId7"/>
              </a:rPr>
              <a:t>carbamazepine</a:t>
            </a:r>
            <a:r>
              <a:rPr lang="en-US" sz="2800" dirty="0" smtClean="0"/>
              <a:t> (</a:t>
            </a:r>
            <a:r>
              <a:rPr lang="en-US" sz="2800" dirty="0" err="1" smtClean="0">
                <a:hlinkClick r:id="rId8"/>
              </a:rPr>
              <a:t>Tegretol</a:t>
            </a:r>
            <a:r>
              <a:rPr lang="en-US" sz="2800" dirty="0" smtClean="0"/>
              <a:t>), </a:t>
            </a:r>
            <a:r>
              <a:rPr lang="en-US" sz="2800" dirty="0" err="1" smtClean="0">
                <a:hlinkClick r:id="rId9"/>
              </a:rPr>
              <a:t>isoniazid</a:t>
            </a:r>
            <a:r>
              <a:rPr lang="en-US" sz="2800" dirty="0" smtClean="0"/>
              <a:t> (INH), </a:t>
            </a:r>
            <a:r>
              <a:rPr lang="en-US" sz="2800" dirty="0" err="1" smtClean="0">
                <a:hlinkClick r:id="rId10"/>
              </a:rPr>
              <a:t>methotrexate</a:t>
            </a:r>
            <a:r>
              <a:rPr lang="en-US" sz="2800" dirty="0" smtClean="0"/>
              <a:t> (</a:t>
            </a:r>
            <a:r>
              <a:rPr lang="en-US" sz="2800" dirty="0" err="1" smtClean="0">
                <a:hlinkClick r:id="rId11"/>
              </a:rPr>
              <a:t>Rheumatrex</a:t>
            </a:r>
            <a:r>
              <a:rPr lang="en-US" sz="2800" dirty="0" smtClean="0"/>
              <a:t>), </a:t>
            </a:r>
            <a:r>
              <a:rPr lang="en-US" sz="2800" dirty="0" smtClean="0">
                <a:hlinkClick r:id="rId12"/>
              </a:rPr>
              <a:t>methyldopa</a:t>
            </a:r>
            <a:r>
              <a:rPr lang="en-US" sz="2800" dirty="0" smtClean="0"/>
              <a:t> (</a:t>
            </a:r>
            <a:r>
              <a:rPr lang="en-US" sz="2800" dirty="0" err="1" smtClean="0">
                <a:hlinkClick r:id="rId13"/>
              </a:rPr>
              <a:t>Aldomet</a:t>
            </a:r>
            <a:r>
              <a:rPr lang="en-US" sz="2800" dirty="0" smtClean="0"/>
              <a:t>), and many others.</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
            <a:ext cx="9144000" cy="6555641"/>
          </a:xfrm>
          <a:prstGeom prst="rect">
            <a:avLst/>
          </a:prstGeom>
        </p:spPr>
        <p:txBody>
          <a:bodyPr wrap="square">
            <a:spAutoFit/>
          </a:bodyPr>
          <a:lstStyle/>
          <a:p>
            <a:pPr algn="just"/>
            <a:endParaRPr lang="en-US" sz="2800" b="1" dirty="0" smtClean="0"/>
          </a:p>
          <a:p>
            <a:pPr algn="just"/>
            <a:r>
              <a:rPr lang="en-US" sz="2800" b="1" dirty="0" smtClean="0"/>
              <a:t>Medications that slow blood clotting (Anticoagulant / </a:t>
            </a:r>
            <a:r>
              <a:rPr lang="en-US" sz="2800" b="1" dirty="0" err="1" smtClean="0"/>
              <a:t>Antiplatelet</a:t>
            </a:r>
            <a:r>
              <a:rPr lang="en-US" sz="2800" b="1" dirty="0" smtClean="0"/>
              <a:t> drugs)</a:t>
            </a:r>
          </a:p>
          <a:p>
            <a:pPr algn="just"/>
            <a:endParaRPr lang="en-US" sz="2800" b="1" dirty="0" smtClean="0"/>
          </a:p>
          <a:p>
            <a:pPr algn="just"/>
            <a:r>
              <a:rPr lang="en-US" sz="2800" dirty="0" smtClean="0"/>
              <a:t>Interaction Rating: </a:t>
            </a:r>
            <a:r>
              <a:rPr lang="en-US" sz="2800" b="1" dirty="0" smtClean="0"/>
              <a:t>Moderate</a:t>
            </a:r>
            <a:r>
              <a:rPr lang="en-US" sz="2800" dirty="0" smtClean="0"/>
              <a:t> Be cautious with this </a:t>
            </a:r>
            <a:r>
              <a:rPr lang="en-US" sz="2800" dirty="0" err="1" smtClean="0"/>
              <a:t>combination.T</a:t>
            </a:r>
            <a:r>
              <a:rPr lang="en-US" sz="2800" dirty="0" smtClean="0"/>
              <a:t> </a:t>
            </a:r>
            <a:r>
              <a:rPr lang="en-US" sz="2800" dirty="0" err="1" smtClean="0"/>
              <a:t>alk</a:t>
            </a:r>
            <a:r>
              <a:rPr lang="en-US" sz="2800" dirty="0" smtClean="0"/>
              <a:t> with your health provider. Indian gooseberry might slow blood clotting. Taking Indian gooseberry along with medications that also slow clotting might increase the chances of bruising and bleeding.</a:t>
            </a:r>
          </a:p>
          <a:p>
            <a:pPr algn="just"/>
            <a:r>
              <a:rPr lang="en-US" sz="2800" dirty="0" smtClean="0"/>
              <a:t>Some medications that slow blood clotting include </a:t>
            </a:r>
            <a:r>
              <a:rPr lang="en-US" sz="2800" dirty="0" smtClean="0">
                <a:hlinkClick r:id="rId2"/>
              </a:rPr>
              <a:t>aspirin</a:t>
            </a:r>
            <a:r>
              <a:rPr lang="en-US" sz="2800" dirty="0" smtClean="0"/>
              <a:t>, </a:t>
            </a:r>
            <a:r>
              <a:rPr lang="en-US" sz="2800" dirty="0" err="1" smtClean="0">
                <a:hlinkClick r:id="rId3"/>
              </a:rPr>
              <a:t>clopidogrel</a:t>
            </a:r>
            <a:r>
              <a:rPr lang="en-US" sz="2800" dirty="0" smtClean="0"/>
              <a:t> (</a:t>
            </a:r>
            <a:r>
              <a:rPr lang="en-US" sz="2800" dirty="0" err="1" smtClean="0">
                <a:hlinkClick r:id="rId4"/>
              </a:rPr>
              <a:t>Plavix</a:t>
            </a:r>
            <a:r>
              <a:rPr lang="en-US" sz="2800" dirty="0" smtClean="0"/>
              <a:t>), </a:t>
            </a:r>
            <a:r>
              <a:rPr lang="en-US" sz="2800" dirty="0" err="1" smtClean="0">
                <a:hlinkClick r:id="rId5"/>
              </a:rPr>
              <a:t>diclofenac</a:t>
            </a:r>
            <a:r>
              <a:rPr lang="en-US" sz="2800" dirty="0" smtClean="0"/>
              <a:t> (</a:t>
            </a:r>
            <a:r>
              <a:rPr lang="en-US" sz="2800" dirty="0" err="1" smtClean="0">
                <a:hlinkClick r:id="rId6"/>
              </a:rPr>
              <a:t>Voltaren</a:t>
            </a:r>
            <a:r>
              <a:rPr lang="en-US" sz="2800" dirty="0" smtClean="0"/>
              <a:t>, </a:t>
            </a:r>
            <a:r>
              <a:rPr lang="en-US" sz="2800" u="sng" dirty="0" err="1" smtClean="0">
                <a:hlinkClick r:id="rId7"/>
              </a:rPr>
              <a:t>Cataflam</a:t>
            </a:r>
            <a:r>
              <a:rPr lang="en-US" sz="2800" dirty="0" smtClean="0"/>
              <a:t>, others), </a:t>
            </a:r>
            <a:r>
              <a:rPr lang="en-US" sz="2800" dirty="0" smtClean="0">
                <a:hlinkClick r:id="rId8"/>
              </a:rPr>
              <a:t>ibuprofen</a:t>
            </a:r>
            <a:r>
              <a:rPr lang="en-US" sz="2800" dirty="0" smtClean="0"/>
              <a:t> (Advil, </a:t>
            </a:r>
            <a:r>
              <a:rPr lang="en-US" sz="2800" dirty="0" smtClean="0">
                <a:hlinkClick r:id="rId9"/>
              </a:rPr>
              <a:t>Motrin</a:t>
            </a:r>
            <a:r>
              <a:rPr lang="en-US" sz="2800" dirty="0" smtClean="0"/>
              <a:t>, others), </a:t>
            </a:r>
            <a:r>
              <a:rPr lang="en-US" sz="2800" dirty="0" smtClean="0">
                <a:hlinkClick r:id="rId10"/>
              </a:rPr>
              <a:t>naproxen</a:t>
            </a:r>
            <a:r>
              <a:rPr lang="en-US" sz="2800" dirty="0" smtClean="0"/>
              <a:t> (</a:t>
            </a:r>
            <a:r>
              <a:rPr lang="en-US" sz="2800" dirty="0" err="1" smtClean="0"/>
              <a:t>Anaprox</a:t>
            </a:r>
            <a:r>
              <a:rPr lang="en-US" sz="2800" dirty="0" smtClean="0"/>
              <a:t>, </a:t>
            </a:r>
            <a:r>
              <a:rPr lang="en-US" sz="2800" dirty="0" err="1" smtClean="0">
                <a:hlinkClick r:id="rId11"/>
              </a:rPr>
              <a:t>Naprosyn</a:t>
            </a:r>
            <a:r>
              <a:rPr lang="en-US" sz="2800" dirty="0" smtClean="0"/>
              <a:t>, others), </a:t>
            </a:r>
            <a:r>
              <a:rPr lang="en-US" sz="2800" dirty="0" err="1" smtClean="0"/>
              <a:t>dalteparin</a:t>
            </a:r>
            <a:r>
              <a:rPr lang="en-US" sz="2800" dirty="0" smtClean="0"/>
              <a:t> (</a:t>
            </a:r>
            <a:r>
              <a:rPr lang="en-US" sz="2800" dirty="0" err="1" smtClean="0">
                <a:hlinkClick r:id="rId12"/>
              </a:rPr>
              <a:t>Fragmin</a:t>
            </a:r>
            <a:r>
              <a:rPr lang="en-US" sz="2800" dirty="0" smtClean="0"/>
              <a:t>), </a:t>
            </a:r>
            <a:r>
              <a:rPr lang="en-US" sz="2800" dirty="0" err="1" smtClean="0">
                <a:hlinkClick r:id="rId13"/>
              </a:rPr>
              <a:t>enoxaparin</a:t>
            </a:r>
            <a:r>
              <a:rPr lang="en-US" sz="2800" dirty="0" smtClean="0"/>
              <a:t> (</a:t>
            </a:r>
            <a:r>
              <a:rPr lang="en-US" sz="2800" dirty="0" err="1" smtClean="0">
                <a:hlinkClick r:id="rId14"/>
              </a:rPr>
              <a:t>Lovenox</a:t>
            </a:r>
            <a:r>
              <a:rPr lang="en-US" sz="2800" dirty="0" smtClean="0"/>
              <a:t>), </a:t>
            </a:r>
            <a:r>
              <a:rPr lang="en-US" sz="2800" dirty="0" smtClean="0">
                <a:hlinkClick r:id="rId15"/>
              </a:rPr>
              <a:t>heparin</a:t>
            </a:r>
            <a:r>
              <a:rPr lang="en-US" sz="2800" dirty="0" smtClean="0"/>
              <a:t>, </a:t>
            </a:r>
            <a:r>
              <a:rPr lang="en-US" sz="2800" dirty="0" err="1" smtClean="0">
                <a:hlinkClick r:id="rId16"/>
              </a:rPr>
              <a:t>warfarin</a:t>
            </a:r>
            <a:r>
              <a:rPr lang="en-US" sz="2800" dirty="0" smtClean="0"/>
              <a:t> (</a:t>
            </a:r>
            <a:r>
              <a:rPr lang="en-US" sz="2800" dirty="0" smtClean="0">
                <a:hlinkClick r:id="rId17"/>
              </a:rPr>
              <a:t>Coumadin</a:t>
            </a:r>
            <a:r>
              <a:rPr lang="en-US" sz="2800" dirty="0" smtClean="0"/>
              <a:t>), and others.</a:t>
            </a:r>
            <a:endParaRPr lang="en-US" sz="28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863417"/>
          </a:xfrm>
          <a:prstGeom prst="rect">
            <a:avLst/>
          </a:prstGeom>
        </p:spPr>
        <p:txBody>
          <a:bodyPr wrap="square">
            <a:spAutoFit/>
          </a:bodyPr>
          <a:lstStyle/>
          <a:p>
            <a:pPr algn="just"/>
            <a:r>
              <a:rPr lang="en-US" sz="2400" b="1" u="sng" cap="all" dirty="0" smtClean="0"/>
              <a:t>WHAT IS DIGOXIN AND HOW DOES IT WORK? (DIGITALIS)</a:t>
            </a:r>
          </a:p>
          <a:p>
            <a:pPr algn="just"/>
            <a:endParaRPr lang="en-US" sz="2400" b="1" u="sng" cap="all" dirty="0" smtClean="0"/>
          </a:p>
          <a:p>
            <a:pPr algn="just"/>
            <a:r>
              <a:rPr lang="en-US" sz="2800" dirty="0" err="1" smtClean="0">
                <a:hlinkClick r:id="rId2"/>
              </a:rPr>
              <a:t>Digoxin</a:t>
            </a:r>
            <a:r>
              <a:rPr lang="en-US" sz="2800" dirty="0" smtClean="0"/>
              <a:t> is used to treat </a:t>
            </a:r>
            <a:r>
              <a:rPr lang="en-US" sz="2800" dirty="0" smtClean="0">
                <a:hlinkClick r:id="rId3"/>
              </a:rPr>
              <a:t>heart failure</a:t>
            </a:r>
            <a:r>
              <a:rPr lang="en-US" sz="2800" dirty="0" smtClean="0"/>
              <a:t>, usually along with other medications. It is also used to treat a certain type of irregular heartbeat (</a:t>
            </a:r>
            <a:r>
              <a:rPr lang="en-US" sz="2800" dirty="0" smtClean="0">
                <a:hlinkClick r:id="rId4"/>
              </a:rPr>
              <a:t>chronic</a:t>
            </a:r>
            <a:r>
              <a:rPr lang="en-US" sz="2800" dirty="0" smtClean="0"/>
              <a:t> </a:t>
            </a:r>
            <a:r>
              <a:rPr lang="en-US" sz="2800" dirty="0" err="1" smtClean="0">
                <a:hlinkClick r:id="rId5"/>
              </a:rPr>
              <a:t>atrial</a:t>
            </a:r>
            <a:r>
              <a:rPr lang="en-US" sz="2800" dirty="0" smtClean="0">
                <a:hlinkClick r:id="rId5"/>
              </a:rPr>
              <a:t> fibrillation</a:t>
            </a:r>
            <a:r>
              <a:rPr lang="en-US" sz="2800" dirty="0" smtClean="0"/>
              <a:t>). Treating </a:t>
            </a:r>
            <a:r>
              <a:rPr lang="en-US" sz="2800" dirty="0" smtClean="0">
                <a:hlinkClick r:id="rId6"/>
              </a:rPr>
              <a:t>heart</a:t>
            </a:r>
            <a:r>
              <a:rPr lang="en-US" sz="2800" dirty="0" smtClean="0"/>
              <a:t> failure may help maintain your ability to walk and exercise and may improve the strength of your heart. Treating an irregular heartbeat can decrease the risk for </a:t>
            </a:r>
            <a:r>
              <a:rPr lang="en-US" sz="2800" dirty="0" smtClean="0">
                <a:hlinkClick r:id="rId7"/>
              </a:rPr>
              <a:t>blood clots</a:t>
            </a:r>
            <a:r>
              <a:rPr lang="en-US" sz="2800" dirty="0" smtClean="0"/>
              <a:t>, an effect that may reduce your risk for a </a:t>
            </a:r>
            <a:r>
              <a:rPr lang="en-US" sz="2800" dirty="0" smtClean="0">
                <a:hlinkClick r:id="rId8"/>
              </a:rPr>
              <a:t>heart attack</a:t>
            </a:r>
            <a:r>
              <a:rPr lang="en-US" sz="2800" dirty="0" smtClean="0"/>
              <a:t> or </a:t>
            </a:r>
            <a:r>
              <a:rPr lang="en-US" sz="2800" dirty="0" smtClean="0">
                <a:hlinkClick r:id="rId9"/>
              </a:rPr>
              <a:t>stroke</a:t>
            </a:r>
            <a:r>
              <a:rPr lang="en-US" sz="2800" dirty="0" smtClean="0"/>
              <a:t>.</a:t>
            </a:r>
          </a:p>
          <a:p>
            <a:pPr algn="just"/>
            <a:r>
              <a:rPr lang="en-US" sz="2800" dirty="0" err="1" smtClean="0"/>
              <a:t>Digoxin</a:t>
            </a:r>
            <a:r>
              <a:rPr lang="en-US" sz="2800" dirty="0" smtClean="0"/>
              <a:t> belongs to a class of medications called </a:t>
            </a:r>
            <a:r>
              <a:rPr lang="en-US" sz="2800" dirty="0" smtClean="0">
                <a:hlinkClick r:id="rId10"/>
              </a:rPr>
              <a:t>cardiac</a:t>
            </a:r>
            <a:r>
              <a:rPr lang="en-US" sz="2800" dirty="0" smtClean="0"/>
              <a:t> glycosides. It works by affecting certain minerals (</a:t>
            </a:r>
            <a:r>
              <a:rPr lang="en-US" sz="2800" dirty="0" smtClean="0">
                <a:hlinkClick r:id="rId11"/>
              </a:rPr>
              <a:t>sodium</a:t>
            </a:r>
            <a:r>
              <a:rPr lang="en-US" sz="2800" dirty="0" smtClean="0"/>
              <a:t> and </a:t>
            </a:r>
            <a:r>
              <a:rPr lang="en-US" sz="2800" dirty="0" smtClean="0">
                <a:hlinkClick r:id="rId12"/>
              </a:rPr>
              <a:t>potassium</a:t>
            </a:r>
            <a:r>
              <a:rPr lang="en-US" sz="2800" dirty="0" smtClean="0"/>
              <a:t>) inside heart cells. This reduces </a:t>
            </a:r>
            <a:r>
              <a:rPr lang="en-US" sz="2800" dirty="0" smtClean="0">
                <a:hlinkClick r:id="rId13"/>
              </a:rPr>
              <a:t>strain</a:t>
            </a:r>
            <a:r>
              <a:rPr lang="en-US" sz="2800" dirty="0" smtClean="0"/>
              <a:t> on the heart and helps it maintain a normal, steady, and strong heartbeat.</a:t>
            </a:r>
          </a:p>
          <a:p>
            <a:pPr algn="just"/>
            <a:r>
              <a:rPr lang="en-US" sz="2800" dirty="0" err="1" smtClean="0"/>
              <a:t>Digoxin</a:t>
            </a:r>
            <a:r>
              <a:rPr lang="en-US" sz="2800" dirty="0" smtClean="0"/>
              <a:t> is available under the following different brand names: </a:t>
            </a:r>
            <a:r>
              <a:rPr lang="en-US" sz="2800" dirty="0" err="1" smtClean="0">
                <a:hlinkClick r:id="rId14"/>
              </a:rPr>
              <a:t>Lanoxin</a:t>
            </a:r>
            <a:r>
              <a:rPr lang="en-US" sz="2800" dirty="0" smtClean="0"/>
              <a:t>.</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
            <a:ext cx="9144000" cy="5262979"/>
          </a:xfrm>
          <a:prstGeom prst="rect">
            <a:avLst/>
          </a:prstGeom>
        </p:spPr>
        <p:txBody>
          <a:bodyPr wrap="square">
            <a:spAutoFit/>
          </a:bodyPr>
          <a:lstStyle/>
          <a:p>
            <a:endParaRPr lang="en-US" sz="2400" b="1" dirty="0" smtClean="0"/>
          </a:p>
          <a:p>
            <a:r>
              <a:rPr lang="en-US" sz="2400" b="1" dirty="0" smtClean="0"/>
              <a:t>Dosage of </a:t>
            </a:r>
            <a:r>
              <a:rPr lang="en-US" sz="2400" b="1" dirty="0" err="1" smtClean="0"/>
              <a:t>Digoxin</a:t>
            </a:r>
            <a:r>
              <a:rPr lang="en-US" sz="2400" dirty="0" smtClean="0"/>
              <a:t>:</a:t>
            </a:r>
          </a:p>
          <a:p>
            <a:endParaRPr lang="en-US" sz="2400" dirty="0" smtClean="0"/>
          </a:p>
          <a:p>
            <a:r>
              <a:rPr lang="en-US" sz="2400" dirty="0" smtClean="0"/>
              <a:t>Adult and </a:t>
            </a:r>
            <a:r>
              <a:rPr lang="en-US" sz="2400" dirty="0" smtClean="0">
                <a:hlinkClick r:id="rId2"/>
              </a:rPr>
              <a:t>Pediatric</a:t>
            </a:r>
            <a:r>
              <a:rPr lang="en-US" sz="2400" dirty="0" smtClean="0"/>
              <a:t> Dosage Forms and Strengths</a:t>
            </a:r>
          </a:p>
          <a:p>
            <a:r>
              <a:rPr lang="en-US" sz="2400" dirty="0" smtClean="0">
                <a:hlinkClick r:id="rId3"/>
              </a:rPr>
              <a:t>Oral</a:t>
            </a:r>
            <a:r>
              <a:rPr lang="en-US" sz="2400" dirty="0" smtClean="0"/>
              <a:t> solution</a:t>
            </a:r>
          </a:p>
          <a:p>
            <a:r>
              <a:rPr lang="en-US" sz="2400" dirty="0" smtClean="0"/>
              <a:t>0.05 </a:t>
            </a:r>
            <a:r>
              <a:rPr lang="en-US" sz="2400" dirty="0" smtClean="0">
                <a:hlinkClick r:id="rId4"/>
              </a:rPr>
              <a:t>mg</a:t>
            </a:r>
            <a:r>
              <a:rPr lang="en-US" sz="2400" dirty="0" smtClean="0"/>
              <a:t>/mL</a:t>
            </a:r>
          </a:p>
          <a:p>
            <a:r>
              <a:rPr lang="en-US" sz="2400" dirty="0" err="1" smtClean="0"/>
              <a:t>Injectable</a:t>
            </a:r>
            <a:r>
              <a:rPr lang="en-US" sz="2400" dirty="0" smtClean="0"/>
              <a:t> solution</a:t>
            </a:r>
          </a:p>
          <a:p>
            <a:r>
              <a:rPr lang="en-US" sz="2400" dirty="0" smtClean="0"/>
              <a:t>0.1 mg/mL</a:t>
            </a:r>
          </a:p>
          <a:p>
            <a:r>
              <a:rPr lang="en-US" sz="2400" dirty="0" smtClean="0"/>
              <a:t>0.25 mg/mL</a:t>
            </a:r>
          </a:p>
          <a:p>
            <a:r>
              <a:rPr lang="en-US" sz="2400" dirty="0" smtClean="0">
                <a:hlinkClick r:id="rId5"/>
              </a:rPr>
              <a:t>Tablet</a:t>
            </a:r>
            <a:endParaRPr lang="en-US" sz="2400" dirty="0" smtClean="0"/>
          </a:p>
          <a:p>
            <a:r>
              <a:rPr lang="en-US" sz="2400" dirty="0" smtClean="0"/>
              <a:t>0.0625 mg (</a:t>
            </a:r>
            <a:r>
              <a:rPr lang="en-US" sz="2400" dirty="0" err="1" smtClean="0"/>
              <a:t>Lanoxin</a:t>
            </a:r>
            <a:r>
              <a:rPr lang="en-US" sz="2400" dirty="0" smtClean="0"/>
              <a:t> only) (adult only)</a:t>
            </a:r>
          </a:p>
          <a:p>
            <a:r>
              <a:rPr lang="en-US" sz="2400" dirty="0" smtClean="0"/>
              <a:t>0.125 mg</a:t>
            </a:r>
          </a:p>
          <a:p>
            <a:r>
              <a:rPr lang="en-US" sz="2400" dirty="0" smtClean="0"/>
              <a:t>0.1875 mg (</a:t>
            </a:r>
            <a:r>
              <a:rPr lang="en-US" sz="2400" dirty="0" err="1" smtClean="0"/>
              <a:t>Lanoxin</a:t>
            </a:r>
            <a:r>
              <a:rPr lang="en-US" sz="2400" dirty="0" smtClean="0"/>
              <a:t> only) (adult only)</a:t>
            </a:r>
          </a:p>
          <a:p>
            <a:r>
              <a:rPr lang="en-US" sz="2400" dirty="0" smtClean="0"/>
              <a:t>0.25 mg</a:t>
            </a:r>
            <a:endParaRPr lang="en-US" sz="24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001643"/>
          </a:xfrm>
          <a:prstGeom prst="rect">
            <a:avLst/>
          </a:prstGeom>
        </p:spPr>
        <p:txBody>
          <a:bodyPr wrap="square">
            <a:spAutoFit/>
          </a:bodyPr>
          <a:lstStyle/>
          <a:p>
            <a:r>
              <a:rPr lang="en-US" sz="2400" dirty="0" smtClean="0"/>
              <a:t>Rapid digitalizing (loading-dose)</a:t>
            </a:r>
          </a:p>
          <a:p>
            <a:endParaRPr lang="en-US" sz="2400" dirty="0" smtClean="0"/>
          </a:p>
          <a:p>
            <a:r>
              <a:rPr lang="en-US" sz="2400" dirty="0" smtClean="0">
                <a:hlinkClick r:id="rId2"/>
              </a:rPr>
              <a:t>regimen</a:t>
            </a:r>
            <a:r>
              <a:rPr lang="en-US" sz="2400" dirty="0" smtClean="0"/>
              <a:t> </a:t>
            </a:r>
            <a:r>
              <a:rPr lang="en-US" sz="2400" dirty="0" smtClean="0">
                <a:hlinkClick r:id="rId3"/>
              </a:rPr>
              <a:t>Intravenous</a:t>
            </a:r>
            <a:r>
              <a:rPr lang="en-US" sz="2400" dirty="0" smtClean="0"/>
              <a:t> (IV): 8-12 mcg/kg (0.008-0.012 mg/kg) total loading dose; administer 50% initially; then may cautiously give 1/4 the loading dose every 6-8 hours twice; perform careful assessment of </a:t>
            </a:r>
            <a:r>
              <a:rPr lang="en-US" sz="2400" dirty="0" smtClean="0">
                <a:hlinkClick r:id="rId4"/>
              </a:rPr>
              <a:t>clinical</a:t>
            </a:r>
            <a:r>
              <a:rPr lang="en-US" sz="2400" dirty="0" smtClean="0"/>
              <a:t> response and </a:t>
            </a:r>
            <a:r>
              <a:rPr lang="en-US" sz="2400" dirty="0" smtClean="0">
                <a:hlinkClick r:id="rId5"/>
              </a:rPr>
              <a:t>toxicity</a:t>
            </a:r>
            <a:r>
              <a:rPr lang="en-US" sz="2400" dirty="0" smtClean="0"/>
              <a:t> before each dose</a:t>
            </a:r>
          </a:p>
          <a:p>
            <a:endParaRPr lang="en-US" sz="2400" dirty="0" smtClean="0"/>
          </a:p>
          <a:p>
            <a:r>
              <a:rPr lang="en-US" sz="2400" dirty="0" smtClean="0"/>
              <a:t>Oral: 10-15 mcg/kg total loading dose; administer 50% initially; then may cautiously give 1/4 the loading dose every 6-8 hours twice; perform careful assessment of clinical response and toxicity before each dose</a:t>
            </a:r>
          </a:p>
          <a:p>
            <a:r>
              <a:rPr lang="en-US" sz="2400" dirty="0" smtClean="0"/>
              <a:t>Maintenance</a:t>
            </a:r>
          </a:p>
          <a:p>
            <a:endParaRPr lang="en-US" sz="2400" dirty="0" smtClean="0"/>
          </a:p>
          <a:p>
            <a:r>
              <a:rPr lang="en-US" sz="2400" dirty="0" smtClean="0"/>
              <a:t>Oral: 3.4-5.1 mcg/kg/day or 0.125-0.5 mg/day orally; may increase dose every 2 weeks based on clinical response, </a:t>
            </a:r>
            <a:r>
              <a:rPr lang="en-US" sz="2400" dirty="0" smtClean="0">
                <a:hlinkClick r:id="rId6"/>
              </a:rPr>
              <a:t>serum</a:t>
            </a:r>
            <a:r>
              <a:rPr lang="en-US" sz="2400" dirty="0" smtClean="0"/>
              <a:t> drug levels, and toxicity</a:t>
            </a:r>
          </a:p>
          <a:p>
            <a:r>
              <a:rPr lang="en-US" sz="2400" dirty="0" smtClean="0"/>
              <a:t>Intravenous/</a:t>
            </a:r>
            <a:r>
              <a:rPr lang="en-US" sz="2400" dirty="0" smtClean="0">
                <a:hlinkClick r:id="rId7"/>
              </a:rPr>
              <a:t>intramuscular</a:t>
            </a:r>
            <a:r>
              <a:rPr lang="en-US" sz="2400" dirty="0" smtClean="0"/>
              <a:t> (IV/IM): 0.1-0.4 mg once/day; IM route not preferred due to severe injection site reaction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740307"/>
          </a:xfrm>
          <a:prstGeom prst="rect">
            <a:avLst/>
          </a:prstGeom>
        </p:spPr>
        <p:txBody>
          <a:bodyPr wrap="square">
            <a:spAutoFit/>
          </a:bodyPr>
          <a:lstStyle/>
          <a:p>
            <a:pPr algn="just"/>
            <a:r>
              <a:rPr lang="en-US" sz="2400" b="1" dirty="0" smtClean="0"/>
              <a:t>Heart Failure</a:t>
            </a:r>
          </a:p>
          <a:p>
            <a:pPr algn="just"/>
            <a:r>
              <a:rPr lang="en-US" sz="2400" dirty="0" smtClean="0"/>
              <a:t>As per ACCF/AHA guidelines, a loading dose to initiate </a:t>
            </a:r>
            <a:r>
              <a:rPr lang="en-US" sz="2400" dirty="0" err="1" smtClean="0"/>
              <a:t>digoxin</a:t>
            </a:r>
            <a:r>
              <a:rPr lang="en-US" sz="2400" dirty="0" smtClean="0"/>
              <a:t> </a:t>
            </a:r>
            <a:r>
              <a:rPr lang="en-US" sz="2400" dirty="0" smtClean="0">
                <a:hlinkClick r:id="rId2"/>
              </a:rPr>
              <a:t>therapy</a:t>
            </a:r>
            <a:r>
              <a:rPr lang="en-US" sz="2400" dirty="0" smtClean="0"/>
              <a:t> </a:t>
            </a:r>
            <a:r>
              <a:rPr lang="en-US" sz="2400" dirty="0" smtClean="0">
                <a:hlinkClick r:id="rId3"/>
              </a:rPr>
              <a:t>in</a:t>
            </a:r>
            <a:r>
              <a:rPr lang="en-US" sz="2400" dirty="0" smtClean="0"/>
              <a:t> patients with heart failure is not necessary</a:t>
            </a:r>
          </a:p>
          <a:p>
            <a:pPr algn="just"/>
            <a:r>
              <a:rPr lang="en-US" sz="2400" dirty="0" smtClean="0"/>
              <a:t>0.125-0.25 mg orally/IV once/day; higher doses including 0.375-0.5 mg/day rarely needed</a:t>
            </a:r>
          </a:p>
          <a:p>
            <a:pPr algn="just"/>
            <a:r>
              <a:rPr lang="en-US" sz="2400" dirty="0" smtClean="0"/>
              <a:t>Use lower end of dosing (0.125 mg/day) in patients with impaired </a:t>
            </a:r>
            <a:r>
              <a:rPr lang="en-US" sz="2400" dirty="0" smtClean="0">
                <a:hlinkClick r:id="rId4"/>
              </a:rPr>
              <a:t>renal</a:t>
            </a:r>
            <a:r>
              <a:rPr lang="en-US" sz="2400" dirty="0" smtClean="0"/>
              <a:t> function or low </a:t>
            </a:r>
            <a:r>
              <a:rPr lang="en-US" sz="2400" dirty="0" smtClean="0">
                <a:hlinkClick r:id="rId5"/>
              </a:rPr>
              <a:t>lean body mass</a:t>
            </a:r>
            <a:endParaRPr lang="en-US" sz="2400" dirty="0" smtClean="0"/>
          </a:p>
          <a:p>
            <a:pPr algn="just"/>
            <a:r>
              <a:rPr lang="en-US" sz="2400" dirty="0" smtClean="0"/>
              <a:t>Heart Failure/</a:t>
            </a:r>
            <a:r>
              <a:rPr lang="en-US" sz="2400" dirty="0" err="1" smtClean="0"/>
              <a:t>Atrial</a:t>
            </a:r>
            <a:r>
              <a:rPr lang="en-US" sz="2400" dirty="0" smtClean="0"/>
              <a:t> Fibrillation, Pediatric</a:t>
            </a:r>
          </a:p>
          <a:p>
            <a:pPr algn="just"/>
            <a:r>
              <a:rPr lang="en-US" sz="2400" dirty="0" smtClean="0"/>
              <a:t>Use doses at the lower end of the spectrum when treating heart failure</a:t>
            </a:r>
          </a:p>
          <a:p>
            <a:pPr algn="just"/>
            <a:r>
              <a:rPr lang="en-US" sz="2400" dirty="0" smtClean="0"/>
              <a:t>Reduce dose by 20-25% when changing from oral formulation or intramuscular (IM) to intravenous (IV) therapy</a:t>
            </a:r>
          </a:p>
          <a:p>
            <a:pPr algn="just"/>
            <a:r>
              <a:rPr lang="en-US" sz="2400" dirty="0" smtClean="0"/>
              <a:t>Premature </a:t>
            </a:r>
            <a:r>
              <a:rPr lang="en-US" sz="2400" dirty="0" smtClean="0">
                <a:hlinkClick r:id="rId6"/>
              </a:rPr>
              <a:t>neonate</a:t>
            </a:r>
            <a:endParaRPr lang="en-US" sz="2400" dirty="0" smtClean="0"/>
          </a:p>
          <a:p>
            <a:pPr algn="just"/>
            <a:r>
              <a:rPr lang="en-US" sz="2400" dirty="0" smtClean="0"/>
              <a:t>Oral: 1st loading dose, 10-15 mcg/kg; 2nd and 3rd loading doses, 5-7.5 mcg/kg every 6-8 hours for 2 doses; maintenance: 5-7.5 mcg/kg/day divided every 12 hours Intravenous/intramuscular (IV/IM): 1st loading dose, 7.5-12.5 mcg/kg; 2nd and 3rd loading doses, 3.75-6.25 mcg/kg every 6-8 hours for 2 doses; maintenance: 4-6 mcg/kg/day divided every 12 hours.</a:t>
            </a:r>
            <a:endParaRPr lang="en-US" sz="24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52401"/>
            <a:ext cx="9144000" cy="6801862"/>
          </a:xfrm>
          <a:prstGeom prst="rect">
            <a:avLst/>
          </a:prstGeom>
        </p:spPr>
        <p:txBody>
          <a:bodyPr wrap="square">
            <a:spAutoFit/>
          </a:bodyPr>
          <a:lstStyle/>
          <a:p>
            <a:r>
              <a:rPr lang="en-US" sz="2800" b="1" dirty="0" smtClean="0"/>
              <a:t>Dosing Modifications</a:t>
            </a:r>
          </a:p>
          <a:p>
            <a:r>
              <a:rPr lang="en-US" sz="2400" dirty="0" smtClean="0"/>
              <a:t>Adjust maintenance dose by estimating renal clearance and measuring serum levels.</a:t>
            </a:r>
          </a:p>
          <a:p>
            <a:r>
              <a:rPr lang="en-US" sz="2400" dirty="0" smtClean="0"/>
              <a:t>In heart failure, higher dosages have no additional benefit and may increase toxicity; decreased renal clearance may lead to increased toxicity.</a:t>
            </a:r>
          </a:p>
          <a:p>
            <a:r>
              <a:rPr lang="en-US" sz="2400" dirty="0" smtClean="0"/>
              <a:t>In geriatric patients, use lean body weight to calculate dose</a:t>
            </a:r>
          </a:p>
          <a:p>
            <a:endParaRPr lang="en-US" sz="2400" b="1" u="sng" cap="all" dirty="0" smtClean="0"/>
          </a:p>
          <a:p>
            <a:r>
              <a:rPr lang="en-US" sz="2400" b="1" u="sng" cap="all" dirty="0" smtClean="0"/>
              <a:t>WHAT ARE SIDE EFFECTS ASSOCIATED WITH USING DIGOXIN?</a:t>
            </a:r>
          </a:p>
          <a:p>
            <a:r>
              <a:rPr lang="en-US" sz="2400" dirty="0" smtClean="0"/>
              <a:t>Common Side effects of </a:t>
            </a:r>
            <a:r>
              <a:rPr lang="en-US" sz="2400" dirty="0" err="1" smtClean="0"/>
              <a:t>Digoxin</a:t>
            </a:r>
            <a:r>
              <a:rPr lang="en-US" sz="2400" dirty="0" smtClean="0"/>
              <a:t> include:</a:t>
            </a:r>
          </a:p>
          <a:p>
            <a:r>
              <a:rPr lang="en-US" sz="2400" dirty="0" smtClean="0">
                <a:hlinkClick r:id="rId2"/>
              </a:rPr>
              <a:t>Dizziness</a:t>
            </a:r>
            <a:endParaRPr lang="en-US" sz="2400" dirty="0" smtClean="0"/>
          </a:p>
          <a:p>
            <a:r>
              <a:rPr lang="en-US" sz="2400" dirty="0" smtClean="0"/>
              <a:t>Mental disturbances</a:t>
            </a:r>
          </a:p>
          <a:p>
            <a:r>
              <a:rPr lang="en-US" sz="2400" dirty="0" smtClean="0">
                <a:hlinkClick r:id="rId3"/>
              </a:rPr>
              <a:t>Diarrhea</a:t>
            </a:r>
            <a:endParaRPr lang="en-US" sz="2400" dirty="0" smtClean="0"/>
          </a:p>
          <a:p>
            <a:r>
              <a:rPr lang="en-US" sz="2400" dirty="0" smtClean="0">
                <a:hlinkClick r:id="rId4"/>
              </a:rPr>
              <a:t>Headache</a:t>
            </a:r>
            <a:endParaRPr lang="en-US" sz="2400" dirty="0" smtClean="0"/>
          </a:p>
          <a:p>
            <a:r>
              <a:rPr lang="en-US" sz="2400" dirty="0" smtClean="0">
                <a:hlinkClick r:id="rId5"/>
              </a:rPr>
              <a:t>Nausea</a:t>
            </a:r>
            <a:endParaRPr lang="en-US" sz="2400" dirty="0" smtClean="0"/>
          </a:p>
          <a:p>
            <a:r>
              <a:rPr lang="en-US" sz="2400" dirty="0" smtClean="0"/>
              <a:t>Vomiting</a:t>
            </a:r>
          </a:p>
          <a:p>
            <a:r>
              <a:rPr lang="en-US" sz="2400" dirty="0" smtClean="0"/>
              <a:t>Red, bumpy </a:t>
            </a:r>
            <a:r>
              <a:rPr lang="en-US" sz="2400" dirty="0" smtClean="0">
                <a:hlinkClick r:id="rId6"/>
              </a:rPr>
              <a:t>rash</a:t>
            </a:r>
            <a:endParaRPr lang="en-US" sz="2400" dirty="0" smtClean="0"/>
          </a:p>
          <a:p>
            <a:endParaRPr lang="en-US" sz="24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
            <a:ext cx="9144000" cy="5262979"/>
          </a:xfrm>
          <a:prstGeom prst="rect">
            <a:avLst/>
          </a:prstGeom>
        </p:spPr>
        <p:txBody>
          <a:bodyPr wrap="square">
            <a:spAutoFit/>
          </a:bodyPr>
          <a:lstStyle/>
          <a:p>
            <a:endParaRPr lang="en-US" sz="2800" b="1" dirty="0" smtClean="0"/>
          </a:p>
          <a:p>
            <a:r>
              <a:rPr lang="en-US" sz="2800" b="1" dirty="0" smtClean="0"/>
              <a:t>Less common side effects of </a:t>
            </a:r>
            <a:r>
              <a:rPr lang="en-US" sz="2800" b="1" dirty="0" err="1" smtClean="0"/>
              <a:t>digoxin</a:t>
            </a:r>
            <a:r>
              <a:rPr lang="en-US" sz="2800" b="1" dirty="0" smtClean="0"/>
              <a:t> include:</a:t>
            </a:r>
          </a:p>
          <a:p>
            <a:endParaRPr lang="en-US" sz="2800" dirty="0" smtClean="0"/>
          </a:p>
          <a:p>
            <a:r>
              <a:rPr lang="en-US" sz="2800" dirty="0" smtClean="0"/>
              <a:t>Loss of appetite</a:t>
            </a:r>
          </a:p>
          <a:p>
            <a:r>
              <a:rPr lang="en-US" sz="2800" dirty="0" smtClean="0"/>
              <a:t>Irregular heartbeat</a:t>
            </a:r>
          </a:p>
          <a:p>
            <a:r>
              <a:rPr lang="en-US" sz="2800" dirty="0" smtClean="0">
                <a:hlinkClick r:id="rId2"/>
              </a:rPr>
              <a:t>Arrhythmia</a:t>
            </a:r>
            <a:r>
              <a:rPr lang="en-US" sz="2800" dirty="0" smtClean="0"/>
              <a:t> in children (consider a toxicity)</a:t>
            </a:r>
          </a:p>
          <a:p>
            <a:endParaRPr lang="en-US" sz="2800" dirty="0" smtClean="0"/>
          </a:p>
          <a:p>
            <a:r>
              <a:rPr lang="en-US" sz="2800" dirty="0" smtClean="0"/>
              <a:t>Other side effects of </a:t>
            </a:r>
            <a:r>
              <a:rPr lang="en-US" sz="2800" dirty="0" err="1" smtClean="0"/>
              <a:t>digoxin</a:t>
            </a:r>
            <a:r>
              <a:rPr lang="en-US" sz="2800" dirty="0" smtClean="0"/>
              <a:t> include:</a:t>
            </a:r>
          </a:p>
          <a:p>
            <a:r>
              <a:rPr lang="en-US" sz="2800" dirty="0" smtClean="0"/>
              <a:t>Visual disturbance (blurred or yellow vision)</a:t>
            </a:r>
          </a:p>
          <a:p>
            <a:r>
              <a:rPr lang="en-US" sz="2800" dirty="0" smtClean="0">
                <a:hlinkClick r:id="rId3"/>
              </a:rPr>
              <a:t>Heart block</a:t>
            </a:r>
            <a:r>
              <a:rPr lang="en-US" sz="2800" dirty="0" smtClean="0"/>
              <a:t> (1°/2°/3°)</a:t>
            </a:r>
          </a:p>
          <a:p>
            <a:r>
              <a:rPr lang="en-US" sz="2800" dirty="0" smtClean="0"/>
              <a:t>Cardiac arrest rhythm (</a:t>
            </a:r>
            <a:r>
              <a:rPr lang="en-US" sz="2800" dirty="0" err="1" smtClean="0">
                <a:hlinkClick r:id="rId4"/>
              </a:rPr>
              <a:t>asystole</a:t>
            </a:r>
            <a:r>
              <a:rPr lang="en-US" sz="2800" dirty="0" smtClean="0"/>
              <a:t>)</a:t>
            </a:r>
          </a:p>
          <a:p>
            <a:r>
              <a:rPr lang="en-US" sz="2800" dirty="0" smtClean="0"/>
              <a:t>Fast </a:t>
            </a:r>
            <a:r>
              <a:rPr lang="en-US" sz="2800" dirty="0" smtClean="0">
                <a:hlinkClick r:id="rId5"/>
              </a:rPr>
              <a:t>heart rate</a:t>
            </a:r>
            <a:endParaRPr lang="en-US" sz="28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
            <a:ext cx="9144000" cy="5262979"/>
          </a:xfrm>
          <a:prstGeom prst="rect">
            <a:avLst/>
          </a:prstGeom>
        </p:spPr>
        <p:txBody>
          <a:bodyPr wrap="square">
            <a:spAutoFit/>
          </a:bodyPr>
          <a:lstStyle/>
          <a:p>
            <a:r>
              <a:rPr lang="en-US" sz="2400" b="1" u="sng" cap="all" dirty="0" smtClean="0"/>
              <a:t>WHAT ARE WARNINGS AND PRECAUTIONS FOR DIGOXIN?</a:t>
            </a:r>
          </a:p>
          <a:p>
            <a:endParaRPr lang="en-US" sz="2400" b="1" dirty="0" smtClean="0"/>
          </a:p>
          <a:p>
            <a:r>
              <a:rPr lang="en-US" sz="2400" b="1" dirty="0" smtClean="0"/>
              <a:t>Warnings</a:t>
            </a:r>
          </a:p>
          <a:p>
            <a:endParaRPr lang="en-US" sz="2400" dirty="0" smtClean="0"/>
          </a:p>
          <a:p>
            <a:r>
              <a:rPr lang="en-US" sz="2400" dirty="0" smtClean="0"/>
              <a:t>This medication contains </a:t>
            </a:r>
            <a:r>
              <a:rPr lang="en-US" sz="2400" dirty="0" err="1" smtClean="0"/>
              <a:t>digoxin</a:t>
            </a:r>
            <a:endParaRPr lang="en-US" sz="2400" dirty="0" smtClean="0"/>
          </a:p>
          <a:p>
            <a:r>
              <a:rPr lang="en-US" sz="2400" dirty="0" smtClean="0"/>
              <a:t>Do not take </a:t>
            </a:r>
            <a:r>
              <a:rPr lang="en-US" sz="2400" dirty="0" err="1" smtClean="0"/>
              <a:t>Lanoxin</a:t>
            </a:r>
            <a:r>
              <a:rPr lang="en-US" sz="2400" dirty="0" smtClean="0"/>
              <a:t> if you are allergic to </a:t>
            </a:r>
            <a:r>
              <a:rPr lang="en-US" sz="2400" dirty="0" err="1" smtClean="0"/>
              <a:t>digoxin</a:t>
            </a:r>
            <a:r>
              <a:rPr lang="en-US" sz="2400" dirty="0" smtClean="0"/>
              <a:t> or any ingredients contained in this drug</a:t>
            </a:r>
          </a:p>
          <a:p>
            <a:r>
              <a:rPr lang="en-US" sz="2400" dirty="0" smtClean="0"/>
              <a:t>Keep out of reach of children. In case of overdose, get medical help or contact a </a:t>
            </a:r>
            <a:r>
              <a:rPr lang="en-US" sz="2400" dirty="0" smtClean="0">
                <a:hlinkClick r:id="rId2"/>
              </a:rPr>
              <a:t>Poison Control Center</a:t>
            </a:r>
            <a:r>
              <a:rPr lang="en-US" sz="2400" dirty="0" smtClean="0"/>
              <a:t> immediately</a:t>
            </a:r>
          </a:p>
          <a:p>
            <a:endParaRPr lang="en-US" sz="2400" b="1" dirty="0" smtClean="0"/>
          </a:p>
          <a:p>
            <a:r>
              <a:rPr lang="en-US" sz="2400" b="1" dirty="0" smtClean="0"/>
              <a:t>Contraindications</a:t>
            </a:r>
          </a:p>
          <a:p>
            <a:endParaRPr lang="en-US" sz="2400" dirty="0" smtClean="0"/>
          </a:p>
          <a:p>
            <a:r>
              <a:rPr lang="en-US" sz="2400" dirty="0" smtClean="0"/>
              <a:t>Hypersensitivity</a:t>
            </a:r>
          </a:p>
          <a:p>
            <a:r>
              <a:rPr lang="en-US" sz="2400" dirty="0" smtClean="0">
                <a:hlinkClick r:id="rId3"/>
              </a:rPr>
              <a:t>Ventricular fibrillation</a:t>
            </a:r>
            <a:endParaRPr lang="en-US" sz="24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5632311"/>
          </a:xfrm>
          <a:prstGeom prst="rect">
            <a:avLst/>
          </a:prstGeom>
        </p:spPr>
        <p:txBody>
          <a:bodyPr wrap="square">
            <a:spAutoFit/>
          </a:bodyPr>
          <a:lstStyle/>
          <a:p>
            <a:r>
              <a:rPr lang="en-US" sz="2400" dirty="0" smtClean="0"/>
              <a:t>Effects of Drug Abuse</a:t>
            </a:r>
          </a:p>
          <a:p>
            <a:r>
              <a:rPr lang="en-US" sz="2400" dirty="0" smtClean="0"/>
              <a:t>No information available</a:t>
            </a:r>
          </a:p>
          <a:p>
            <a:r>
              <a:rPr lang="en-US" sz="2400" dirty="0" smtClean="0"/>
              <a:t>Short-Term Effects</a:t>
            </a:r>
          </a:p>
          <a:p>
            <a:r>
              <a:rPr lang="en-US" sz="2400" dirty="0" smtClean="0"/>
              <a:t>See "What Are Side Effects Associated with Using </a:t>
            </a:r>
            <a:r>
              <a:rPr lang="en-US" sz="2400" dirty="0" err="1" smtClean="0"/>
              <a:t>Digoxin</a:t>
            </a:r>
            <a:r>
              <a:rPr lang="en-US" sz="2400" dirty="0" smtClean="0"/>
              <a:t>?"</a:t>
            </a:r>
          </a:p>
          <a:p>
            <a:r>
              <a:rPr lang="en-US" sz="2400" dirty="0" smtClean="0"/>
              <a:t>Long-Term Effects</a:t>
            </a:r>
          </a:p>
          <a:p>
            <a:r>
              <a:rPr lang="en-US" sz="2400" dirty="0" smtClean="0"/>
              <a:t>See "What Are Side Effects Associated with Using </a:t>
            </a:r>
            <a:r>
              <a:rPr lang="en-US" sz="2400" dirty="0" err="1" smtClean="0"/>
              <a:t>Digoxin</a:t>
            </a:r>
            <a:r>
              <a:rPr lang="en-US" sz="2400" dirty="0" smtClean="0"/>
              <a:t>?"</a:t>
            </a:r>
          </a:p>
          <a:p>
            <a:r>
              <a:rPr lang="en-US" sz="2400" dirty="0" smtClean="0"/>
              <a:t>Cautions</a:t>
            </a:r>
          </a:p>
          <a:p>
            <a:r>
              <a:rPr lang="en-US" sz="2400" dirty="0" smtClean="0"/>
              <a:t>Use caution in chronic </a:t>
            </a:r>
            <a:r>
              <a:rPr lang="en-US" sz="2400" dirty="0" smtClean="0">
                <a:hlinkClick r:id="rId2"/>
              </a:rPr>
              <a:t>constrictive </a:t>
            </a:r>
            <a:r>
              <a:rPr lang="en-US" sz="2400" dirty="0" err="1" smtClean="0">
                <a:hlinkClick r:id="rId2"/>
              </a:rPr>
              <a:t>pericarditis</a:t>
            </a:r>
            <a:r>
              <a:rPr lang="en-US" sz="2400" dirty="0" smtClean="0"/>
              <a:t>, electrical </a:t>
            </a:r>
            <a:r>
              <a:rPr lang="en-US" sz="2400" dirty="0" err="1" smtClean="0">
                <a:hlinkClick r:id="rId3"/>
              </a:rPr>
              <a:t>cardioversion</a:t>
            </a:r>
            <a:r>
              <a:rPr lang="en-US" sz="2400" dirty="0" smtClean="0"/>
              <a:t>, severe </a:t>
            </a:r>
            <a:r>
              <a:rPr lang="en-US" sz="2400" dirty="0" err="1" smtClean="0">
                <a:hlinkClick r:id="rId4"/>
              </a:rPr>
              <a:t>bradycardia</a:t>
            </a:r>
            <a:r>
              <a:rPr lang="en-US" sz="2400" dirty="0" smtClean="0"/>
              <a:t>, severe heart failure, severe </a:t>
            </a:r>
            <a:r>
              <a:rPr lang="en-US" sz="2400" dirty="0" smtClean="0">
                <a:hlinkClick r:id="rId5"/>
              </a:rPr>
              <a:t>pulmonary</a:t>
            </a:r>
            <a:r>
              <a:rPr lang="en-US" sz="2400" dirty="0" smtClean="0"/>
              <a:t> </a:t>
            </a:r>
            <a:r>
              <a:rPr lang="en-US" sz="2400" dirty="0" smtClean="0">
                <a:hlinkClick r:id="rId6"/>
              </a:rPr>
              <a:t>disease</a:t>
            </a:r>
            <a:r>
              <a:rPr lang="en-US" sz="2400" dirty="0" smtClean="0"/>
              <a:t>, </a:t>
            </a:r>
            <a:r>
              <a:rPr lang="en-US" sz="2400" dirty="0" smtClean="0">
                <a:hlinkClick r:id="rId7"/>
              </a:rPr>
              <a:t>sick sinus syndrome</a:t>
            </a:r>
            <a:r>
              <a:rPr lang="en-US" sz="2400" dirty="0" smtClean="0"/>
              <a:t>, </a:t>
            </a:r>
            <a:r>
              <a:rPr lang="en-US" sz="2400" dirty="0" smtClean="0">
                <a:hlinkClick r:id="rId8"/>
              </a:rPr>
              <a:t>ventricular tachycardia</a:t>
            </a:r>
            <a:r>
              <a:rPr lang="en-US" sz="2400" dirty="0" smtClean="0"/>
              <a:t>, </a:t>
            </a:r>
            <a:r>
              <a:rPr lang="en-US" sz="2400" dirty="0" smtClean="0">
                <a:hlinkClick r:id="rId9"/>
              </a:rPr>
              <a:t>ventricular</a:t>
            </a:r>
            <a:r>
              <a:rPr lang="en-US" sz="2400" dirty="0" smtClean="0"/>
              <a:t> premature contractions,</a:t>
            </a:r>
          </a:p>
          <a:p>
            <a:r>
              <a:rPr lang="en-US" sz="2400" dirty="0" smtClean="0">
                <a:hlinkClick r:id="rId10"/>
              </a:rPr>
              <a:t>Wolff-Parkinson-White syndrome</a:t>
            </a:r>
            <a:r>
              <a:rPr lang="en-US" sz="2400" dirty="0" smtClean="0"/>
              <a:t>, </a:t>
            </a:r>
            <a:r>
              <a:rPr lang="en-US" sz="2400" dirty="0" smtClean="0">
                <a:hlinkClick r:id="rId11"/>
              </a:rPr>
              <a:t>electrolyte</a:t>
            </a:r>
            <a:r>
              <a:rPr lang="en-US" sz="2400" dirty="0" smtClean="0"/>
              <a:t> imbalance, </a:t>
            </a:r>
            <a:r>
              <a:rPr lang="en-US" sz="2400" dirty="0" smtClean="0">
                <a:hlinkClick r:id="rId12"/>
              </a:rPr>
              <a:t>hypothyroidism</a:t>
            </a:r>
            <a:r>
              <a:rPr lang="en-US" sz="2400" dirty="0" smtClean="0"/>
              <a:t> or hyperthyroidism, </a:t>
            </a:r>
            <a:r>
              <a:rPr lang="en-US" sz="2400" dirty="0" smtClean="0">
                <a:hlinkClick r:id="rId13"/>
              </a:rPr>
              <a:t>hypoxia</a:t>
            </a:r>
            <a:r>
              <a:rPr lang="en-US" sz="2400" dirty="0" smtClean="0"/>
              <a:t>, </a:t>
            </a:r>
            <a:r>
              <a:rPr lang="en-US" sz="2400" dirty="0" smtClean="0">
                <a:hlinkClick r:id="rId14"/>
              </a:rPr>
              <a:t>idiopathic</a:t>
            </a:r>
            <a:r>
              <a:rPr lang="en-US" sz="2400" dirty="0" smtClean="0"/>
              <a:t> </a:t>
            </a:r>
            <a:r>
              <a:rPr lang="en-US" sz="2400" dirty="0" smtClean="0">
                <a:hlinkClick r:id="rId15"/>
              </a:rPr>
              <a:t>hypertrophic</a:t>
            </a:r>
            <a:r>
              <a:rPr lang="en-US" sz="2400" dirty="0" smtClean="0"/>
              <a:t> </a:t>
            </a:r>
            <a:r>
              <a:rPr lang="en-US" sz="2400" dirty="0" err="1" smtClean="0">
                <a:hlinkClick r:id="rId16"/>
              </a:rPr>
              <a:t>subaortic</a:t>
            </a:r>
            <a:r>
              <a:rPr lang="en-US" sz="2400" dirty="0" smtClean="0">
                <a:hlinkClick r:id="rId16"/>
              </a:rPr>
              <a:t> </a:t>
            </a:r>
            <a:r>
              <a:rPr lang="en-US" sz="2400" dirty="0" err="1" smtClean="0">
                <a:hlinkClick r:id="rId16"/>
              </a:rPr>
              <a:t>stenosis</a:t>
            </a:r>
            <a:r>
              <a:rPr lang="en-US" sz="2400" dirty="0" smtClean="0"/>
              <a:t>, renal disease, concomitant </a:t>
            </a:r>
            <a:r>
              <a:rPr lang="en-US" sz="2400" dirty="0" smtClean="0">
                <a:hlinkClick r:id="rId17"/>
              </a:rPr>
              <a:t>diuretics</a:t>
            </a:r>
            <a:r>
              <a:rPr lang="en-US" sz="2400" dirty="0" smtClean="0"/>
              <a:t>.</a:t>
            </a:r>
            <a:endParaRPr lang="en-US" sz="24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370975"/>
          </a:xfrm>
          <a:prstGeom prst="rect">
            <a:avLst/>
          </a:prstGeom>
        </p:spPr>
        <p:txBody>
          <a:bodyPr wrap="square">
            <a:spAutoFit/>
          </a:bodyPr>
          <a:lstStyle/>
          <a:p>
            <a:pPr algn="just"/>
            <a:r>
              <a:rPr lang="en-US" sz="2400" dirty="0" smtClean="0"/>
              <a:t>Not recommended in patients with </a:t>
            </a:r>
            <a:r>
              <a:rPr lang="en-US" sz="2400" dirty="0" smtClean="0">
                <a:hlinkClick r:id="rId2"/>
              </a:rPr>
              <a:t>acute myocardial infarction</a:t>
            </a:r>
            <a:r>
              <a:rPr lang="en-US" sz="2400" dirty="0" smtClean="0"/>
              <a:t>.</a:t>
            </a:r>
          </a:p>
          <a:p>
            <a:pPr algn="just"/>
            <a:r>
              <a:rPr lang="en-US" sz="2400" dirty="0" smtClean="0"/>
              <a:t>Avoid in patients with </a:t>
            </a:r>
            <a:r>
              <a:rPr lang="en-US" sz="2400" dirty="0" err="1" smtClean="0">
                <a:hlinkClick r:id="rId3"/>
              </a:rPr>
              <a:t>myocarditis</a:t>
            </a:r>
            <a:r>
              <a:rPr lang="en-US" sz="2400" dirty="0" smtClean="0"/>
              <a:t>.</a:t>
            </a:r>
          </a:p>
          <a:p>
            <a:pPr algn="just"/>
            <a:r>
              <a:rPr lang="en-US" sz="2400" dirty="0" smtClean="0"/>
              <a:t>Risk of advanced or complete heart block in patients with </a:t>
            </a:r>
            <a:r>
              <a:rPr lang="en-US" sz="2400" dirty="0" smtClean="0">
                <a:hlinkClick r:id="rId4"/>
              </a:rPr>
              <a:t>sinus node</a:t>
            </a:r>
            <a:r>
              <a:rPr lang="en-US" sz="2400" dirty="0" smtClean="0"/>
              <a:t> disease and AV block.</a:t>
            </a:r>
          </a:p>
          <a:p>
            <a:pPr algn="just"/>
            <a:r>
              <a:rPr lang="en-US" sz="2400" dirty="0" smtClean="0"/>
              <a:t>Very narrow margin between effective </a:t>
            </a:r>
            <a:r>
              <a:rPr lang="en-US" sz="2400" dirty="0" smtClean="0">
                <a:hlinkClick r:id="rId5"/>
              </a:rPr>
              <a:t>therapeutic</a:t>
            </a:r>
            <a:r>
              <a:rPr lang="en-US" sz="2400" dirty="0" smtClean="0"/>
              <a:t> and toxic dosages: Therapeutic </a:t>
            </a:r>
            <a:r>
              <a:rPr lang="en-US" sz="2400" dirty="0" smtClean="0">
                <a:hlinkClick r:id="rId6"/>
              </a:rPr>
              <a:t>range</a:t>
            </a:r>
            <a:r>
              <a:rPr lang="en-US" sz="2400" dirty="0" smtClean="0"/>
              <a:t>, 0.5-2 </a:t>
            </a:r>
            <a:r>
              <a:rPr lang="en-US" sz="2400" dirty="0" err="1" smtClean="0"/>
              <a:t>ng</a:t>
            </a:r>
            <a:r>
              <a:rPr lang="en-US" sz="2400" dirty="0" smtClean="0"/>
              <a:t>/mL (target 0.5-1 </a:t>
            </a:r>
            <a:r>
              <a:rPr lang="en-US" sz="2400" dirty="0" err="1" smtClean="0"/>
              <a:t>ng</a:t>
            </a:r>
            <a:r>
              <a:rPr lang="en-US" sz="2400" dirty="0" smtClean="0"/>
              <a:t>/mL); toxic range, greater than 2.5 </a:t>
            </a:r>
            <a:r>
              <a:rPr lang="en-US" sz="2400" dirty="0" err="1" smtClean="0"/>
              <a:t>ng</a:t>
            </a:r>
            <a:r>
              <a:rPr lang="en-US" sz="2400" dirty="0" smtClean="0"/>
              <a:t>/mL.</a:t>
            </a:r>
          </a:p>
          <a:p>
            <a:pPr algn="just"/>
            <a:r>
              <a:rPr lang="en-US" sz="2400" dirty="0" smtClean="0"/>
              <a:t>Generally avoid if left ventricular </a:t>
            </a:r>
            <a:r>
              <a:rPr lang="en-US" sz="2400" dirty="0" smtClean="0">
                <a:hlinkClick r:id="rId7"/>
              </a:rPr>
              <a:t>systolic</a:t>
            </a:r>
            <a:r>
              <a:rPr lang="en-US" sz="2400" dirty="0" smtClean="0"/>
              <a:t> function preserved, although may be used for ventricular rate </a:t>
            </a:r>
            <a:r>
              <a:rPr lang="en-US" sz="2400" dirty="0" smtClean="0">
                <a:hlinkClick r:id="rId8"/>
              </a:rPr>
              <a:t>control</a:t>
            </a:r>
            <a:r>
              <a:rPr lang="en-US" sz="2400" dirty="0" smtClean="0"/>
              <a:t> in subgroup with chronic </a:t>
            </a:r>
            <a:r>
              <a:rPr lang="en-US" sz="2400" dirty="0" err="1" smtClean="0"/>
              <a:t>atrial</a:t>
            </a:r>
            <a:r>
              <a:rPr lang="en-US" sz="2400" dirty="0" smtClean="0"/>
              <a:t> fibrillation.</a:t>
            </a:r>
          </a:p>
          <a:p>
            <a:pPr algn="just"/>
            <a:r>
              <a:rPr lang="en-US" sz="2400" dirty="0" smtClean="0"/>
              <a:t>Less effective in presence of </a:t>
            </a:r>
            <a:r>
              <a:rPr lang="en-US" sz="2400" dirty="0" err="1" smtClean="0">
                <a:hlinkClick r:id="rId9"/>
              </a:rPr>
              <a:t>hypokalemia</a:t>
            </a:r>
            <a:r>
              <a:rPr lang="en-US" sz="2400" dirty="0" smtClean="0"/>
              <a:t> or </a:t>
            </a:r>
            <a:r>
              <a:rPr lang="en-US" sz="2400" dirty="0" err="1" smtClean="0">
                <a:hlinkClick r:id="rId10"/>
              </a:rPr>
              <a:t>hypocalcemia</a:t>
            </a:r>
            <a:r>
              <a:rPr lang="en-US" sz="2400" dirty="0" smtClean="0"/>
              <a:t>; avoid </a:t>
            </a:r>
            <a:r>
              <a:rPr lang="en-US" sz="2400" dirty="0" err="1" smtClean="0">
                <a:hlinkClick r:id="rId11"/>
              </a:rPr>
              <a:t>hypercalcemia</a:t>
            </a:r>
            <a:r>
              <a:rPr lang="en-US" sz="2400" dirty="0" smtClean="0"/>
              <a:t> or </a:t>
            </a:r>
            <a:r>
              <a:rPr lang="en-US" sz="2400" dirty="0" err="1" smtClean="0">
                <a:hlinkClick r:id="rId12"/>
              </a:rPr>
              <a:t>hypomagnesemia</a:t>
            </a:r>
            <a:r>
              <a:rPr lang="en-US" sz="2400" dirty="0" smtClean="0"/>
              <a:t>, which may </a:t>
            </a:r>
            <a:r>
              <a:rPr lang="en-US" sz="2400" dirty="0" smtClean="0">
                <a:hlinkClick r:id="rId13"/>
              </a:rPr>
              <a:t>predispose</a:t>
            </a:r>
            <a:r>
              <a:rPr lang="en-US" sz="2400" dirty="0" smtClean="0"/>
              <a:t> to serious arrhythmias.</a:t>
            </a:r>
          </a:p>
          <a:p>
            <a:pPr algn="just"/>
            <a:r>
              <a:rPr lang="en-US" sz="2400" dirty="0" smtClean="0"/>
              <a:t>Heart failure patients with preserved ventricular function including </a:t>
            </a:r>
            <a:r>
              <a:rPr lang="en-US" sz="2400" dirty="0" smtClean="0">
                <a:hlinkClick r:id="rId14"/>
              </a:rPr>
              <a:t>acute</a:t>
            </a:r>
            <a:r>
              <a:rPr lang="en-US" sz="2400" dirty="0" smtClean="0"/>
              <a:t> </a:t>
            </a:r>
            <a:r>
              <a:rPr lang="en-US" sz="2400" dirty="0" err="1" smtClean="0">
                <a:hlinkClick r:id="rId15"/>
              </a:rPr>
              <a:t>cor</a:t>
            </a:r>
            <a:r>
              <a:rPr lang="en-US" sz="2400" dirty="0" smtClean="0">
                <a:hlinkClick r:id="rId15"/>
              </a:rPr>
              <a:t> </a:t>
            </a:r>
            <a:r>
              <a:rPr lang="en-US" sz="2400" dirty="0" err="1" smtClean="0">
                <a:hlinkClick r:id="rId15"/>
              </a:rPr>
              <a:t>pulmonale</a:t>
            </a:r>
            <a:r>
              <a:rPr lang="en-US" sz="2400" dirty="0" smtClean="0"/>
              <a:t>, </a:t>
            </a:r>
            <a:r>
              <a:rPr lang="en-US" sz="2400" dirty="0" err="1" smtClean="0">
                <a:hlinkClick r:id="rId16"/>
              </a:rPr>
              <a:t>amyloid</a:t>
            </a:r>
            <a:r>
              <a:rPr lang="en-US" sz="2400" dirty="0" smtClean="0"/>
              <a:t> </a:t>
            </a:r>
            <a:r>
              <a:rPr lang="en-US" sz="2400" dirty="0" smtClean="0">
                <a:hlinkClick r:id="rId17"/>
              </a:rPr>
              <a:t>heart disease</a:t>
            </a:r>
            <a:r>
              <a:rPr lang="en-US" sz="2400" dirty="0" smtClean="0"/>
              <a:t>, and constrictive </a:t>
            </a:r>
            <a:r>
              <a:rPr lang="en-US" sz="2400" dirty="0" err="1" smtClean="0">
                <a:hlinkClick r:id="rId18"/>
              </a:rPr>
              <a:t>pericarditis</a:t>
            </a:r>
            <a:r>
              <a:rPr lang="en-US" sz="2400" dirty="0" smtClean="0"/>
              <a:t> may be susceptible to </a:t>
            </a:r>
            <a:r>
              <a:rPr lang="en-US" sz="2400" dirty="0" err="1" smtClean="0"/>
              <a:t>digoxin</a:t>
            </a:r>
            <a:r>
              <a:rPr lang="en-US" sz="2400" dirty="0" smtClean="0"/>
              <a:t> toxicity.</a:t>
            </a:r>
          </a:p>
          <a:p>
            <a:pPr algn="just"/>
            <a:endParaRPr lang="en-US" sz="24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
            <a:ext cx="9144000" cy="8279190"/>
          </a:xfrm>
          <a:prstGeom prst="rect">
            <a:avLst/>
          </a:prstGeom>
        </p:spPr>
        <p:txBody>
          <a:bodyPr wrap="square">
            <a:spAutoFit/>
          </a:bodyPr>
          <a:lstStyle/>
          <a:p>
            <a:r>
              <a:rPr lang="en-US" sz="2800" dirty="0" smtClean="0"/>
              <a:t>Serum levels drawn within 6-8 hours of dose will be falsely high because of prolonged distribution phase.</a:t>
            </a:r>
          </a:p>
          <a:p>
            <a:r>
              <a:rPr lang="en-US" sz="2800" dirty="0" smtClean="0"/>
              <a:t>Increased risk of </a:t>
            </a:r>
            <a:r>
              <a:rPr lang="en-US" sz="2800" dirty="0" smtClean="0">
                <a:hlinkClick r:id="rId2"/>
              </a:rPr>
              <a:t>estrogen</a:t>
            </a:r>
            <a:r>
              <a:rPr lang="en-US" sz="2800" dirty="0" smtClean="0"/>
              <a:t>-like effects in geriatric patients.</a:t>
            </a:r>
          </a:p>
          <a:p>
            <a:pPr algn="just"/>
            <a:r>
              <a:rPr lang="en-US" sz="2800" dirty="0" smtClean="0"/>
              <a:t>May cause false-positive ST-T changes during exercise testing.</a:t>
            </a:r>
          </a:p>
          <a:p>
            <a:pPr algn="just"/>
            <a:r>
              <a:rPr lang="en-US" sz="2800" dirty="0" smtClean="0"/>
              <a:t>Do not switch between different oral forms or between brand and </a:t>
            </a:r>
            <a:r>
              <a:rPr lang="en-US" sz="2800" dirty="0" smtClean="0">
                <a:hlinkClick r:id="rId3"/>
              </a:rPr>
              <a:t>generic</a:t>
            </a:r>
            <a:r>
              <a:rPr lang="en-US" sz="2800" dirty="0" smtClean="0"/>
              <a:t> forms of </a:t>
            </a:r>
            <a:r>
              <a:rPr lang="en-US" sz="2800" dirty="0" err="1" smtClean="0"/>
              <a:t>digoxin</a:t>
            </a:r>
            <a:r>
              <a:rPr lang="en-US" sz="2800" dirty="0" smtClean="0"/>
              <a:t>; bioavailability varies.</a:t>
            </a:r>
          </a:p>
          <a:p>
            <a:endParaRPr lang="en-US" sz="2800" dirty="0" smtClean="0">
              <a:hlinkClick r:id="rId4"/>
            </a:endParaRPr>
          </a:p>
          <a:p>
            <a:r>
              <a:rPr lang="en-US" sz="2800" b="1" dirty="0" smtClean="0">
                <a:hlinkClick r:id="rId4"/>
              </a:rPr>
              <a:t>Pregnancy</a:t>
            </a:r>
            <a:r>
              <a:rPr lang="en-US" sz="2800" b="1" dirty="0" smtClean="0"/>
              <a:t> and </a:t>
            </a:r>
            <a:r>
              <a:rPr lang="en-US" sz="2800" b="1" dirty="0" smtClean="0">
                <a:hlinkClick r:id="rId5"/>
              </a:rPr>
              <a:t>Lactation</a:t>
            </a:r>
            <a:r>
              <a:rPr lang="en-US" sz="2800" b="1" dirty="0" smtClean="0"/>
              <a:t>:</a:t>
            </a:r>
          </a:p>
          <a:p>
            <a:endParaRPr lang="en-US" sz="2800" b="1" dirty="0" smtClean="0"/>
          </a:p>
          <a:p>
            <a:r>
              <a:rPr lang="en-US" sz="2800" dirty="0" smtClean="0"/>
              <a:t>Use </a:t>
            </a:r>
            <a:r>
              <a:rPr lang="en-US" sz="2800" dirty="0" err="1" smtClean="0"/>
              <a:t>digoxin</a:t>
            </a:r>
            <a:r>
              <a:rPr lang="en-US" sz="2800" dirty="0" smtClean="0"/>
              <a:t> with caution during pregnancy if benefits outweigh risks</a:t>
            </a:r>
          </a:p>
          <a:p>
            <a:r>
              <a:rPr lang="en-US" sz="2800" dirty="0" smtClean="0"/>
              <a:t>Animal studies </a:t>
            </a:r>
            <a:r>
              <a:rPr lang="en-US" sz="2800" dirty="0" smtClean="0">
                <a:hlinkClick r:id="rId6"/>
              </a:rPr>
              <a:t>show</a:t>
            </a:r>
            <a:r>
              <a:rPr lang="en-US" sz="2800" dirty="0" smtClean="0"/>
              <a:t> risk and human studies are not available, or neither animal nor human studies were done</a:t>
            </a:r>
          </a:p>
          <a:p>
            <a:r>
              <a:rPr lang="en-US" sz="2800" dirty="0" err="1" smtClean="0"/>
              <a:t>Digoxin</a:t>
            </a:r>
            <a:r>
              <a:rPr lang="en-US" sz="2800" dirty="0" smtClean="0"/>
              <a:t> enters </a:t>
            </a:r>
            <a:r>
              <a:rPr lang="en-US" sz="2800" dirty="0" smtClean="0">
                <a:hlinkClick r:id="rId7"/>
              </a:rPr>
              <a:t>breast milk</a:t>
            </a:r>
            <a:r>
              <a:rPr lang="en-US" sz="2800" dirty="0" smtClean="0"/>
              <a:t>; use with caution if </a:t>
            </a:r>
            <a:r>
              <a:rPr lang="en-US" sz="2800" dirty="0" smtClean="0">
                <a:hlinkClick r:id="rId8"/>
              </a:rPr>
              <a:t>breastfeeding</a:t>
            </a:r>
            <a:r>
              <a:rPr lang="en-US" sz="2800" dirty="0" smtClean="0"/>
              <a:t> (</a:t>
            </a:r>
            <a:r>
              <a:rPr lang="en-US" sz="2800" dirty="0" smtClean="0">
                <a:hlinkClick r:id="rId9"/>
              </a:rPr>
              <a:t>American Academy of Pediatrics</a:t>
            </a:r>
            <a:r>
              <a:rPr lang="en-US" sz="2800" dirty="0" smtClean="0"/>
              <a:t> committee states, "compatible with </a:t>
            </a:r>
            <a:r>
              <a:rPr lang="en-US" sz="2800" dirty="0" smtClean="0">
                <a:hlinkClick r:id="rId10"/>
              </a:rPr>
              <a:t>nursing</a:t>
            </a:r>
            <a:r>
              <a:rPr lang="en-US" sz="2800" dirty="0" smtClean="0"/>
              <a:t>")</a:t>
            </a:r>
          </a:p>
          <a:p>
            <a:r>
              <a:rPr lang="en-US" sz="2800" dirty="0" smtClean="0"/>
              <a:t/>
            </a:r>
            <a:br>
              <a:rPr lang="en-US" sz="2800" dirty="0" smtClean="0"/>
            </a:br>
            <a:endParaRPr lang="en-US" sz="2800" dirty="0" smtClean="0"/>
          </a:p>
          <a:p>
            <a:endParaRPr lang="en-US" sz="28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Picture 3"/>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158</TotalTime>
  <Words>407</Words>
  <Application>Microsoft Office PowerPoint</Application>
  <PresentationFormat>On-screen Show (4:3)</PresentationFormat>
  <Paragraphs>158</Paragraphs>
  <Slides>34</Slides>
  <Notes>0</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
  <cp:lastModifiedBy>admin</cp:lastModifiedBy>
  <cp:revision>36</cp:revision>
  <dcterms:created xsi:type="dcterms:W3CDTF">2006-08-16T00:00:00Z</dcterms:created>
  <dcterms:modified xsi:type="dcterms:W3CDTF">2021-02-04T09:15:30Z</dcterms:modified>
</cp:coreProperties>
</file>