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B2CDA-D892-4EBC-B96A-701E59D852FC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D759C-A4B8-4C95-9828-E04C80B91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8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51990" y="395731"/>
            <a:ext cx="9288018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7609" y="3823208"/>
            <a:ext cx="8796781" cy="1002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Loknete Dr. J.D. Pawar College of Pharmacy, Manur, Kalwan.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4FE86-C8C4-4374-813B-FE69ED2E5457}" type="datetime1">
              <a:rPr lang="en-US" smtClean="0"/>
              <a:t>7/21/2022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Loknete Dr. J.D. Pawar College of Pharmacy, Manur, Kalwan.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5062B-F3B1-46D1-BDE9-7A1A7B0BD61C}" type="datetime1">
              <a:rPr lang="en-US" smtClean="0"/>
              <a:t>7/21/2022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638668" y="1335404"/>
            <a:ext cx="3461384" cy="469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Loknete Dr. J.D. Pawar College of Pharmacy, Manur, Kalwan.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F6BF0-A424-4634-81A6-FE38E1FF9B8A}" type="datetime1">
              <a:rPr lang="en-US" smtClean="0"/>
              <a:t>7/21/2022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Loknete Dr. J.D. Pawar College of Pharmacy, Manur, Kalwan.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A3596-D16A-4F3A-8BF0-41BDEA151897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Loknete Dr. J.D. Pawar College of Pharmacy, Manur, Kalwan.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C520F-48A4-40AE-A02F-940311DFB2F3}" type="datetime1">
              <a:rPr lang="en-US" smtClean="0"/>
              <a:t>7/21/2022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7200" y="0"/>
            <a:ext cx="1122045" cy="5329555"/>
          </a:xfrm>
          <a:custGeom>
            <a:avLst/>
            <a:gdLst/>
            <a:ahLst/>
            <a:cxnLst/>
            <a:rect l="l" t="t" r="r" b="b"/>
            <a:pathLst>
              <a:path w="1122045" h="5329555">
                <a:moveTo>
                  <a:pt x="1121664" y="0"/>
                </a:moveTo>
                <a:lnTo>
                  <a:pt x="867791" y="0"/>
                </a:lnTo>
                <a:lnTo>
                  <a:pt x="0" y="5286502"/>
                </a:lnTo>
                <a:lnTo>
                  <a:pt x="247497" y="5329428"/>
                </a:lnTo>
                <a:lnTo>
                  <a:pt x="1121664" y="0"/>
                </a:lnTo>
                <a:close/>
              </a:path>
            </a:pathLst>
          </a:custGeom>
          <a:solidFill>
            <a:srgbClr val="2FA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0876" y="0"/>
            <a:ext cx="1117600" cy="5278120"/>
          </a:xfrm>
          <a:custGeom>
            <a:avLst/>
            <a:gdLst/>
            <a:ahLst/>
            <a:cxnLst/>
            <a:rect l="l" t="t" r="r" b="b"/>
            <a:pathLst>
              <a:path w="1117600" h="5278120">
                <a:moveTo>
                  <a:pt x="1117092" y="0"/>
                </a:moveTo>
                <a:lnTo>
                  <a:pt x="864793" y="0"/>
                </a:lnTo>
                <a:lnTo>
                  <a:pt x="0" y="5239512"/>
                </a:lnTo>
                <a:lnTo>
                  <a:pt x="249123" y="5277612"/>
                </a:lnTo>
                <a:lnTo>
                  <a:pt x="111709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50876" y="5239511"/>
            <a:ext cx="1228725" cy="1618615"/>
          </a:xfrm>
          <a:custGeom>
            <a:avLst/>
            <a:gdLst/>
            <a:ahLst/>
            <a:cxnLst/>
            <a:rect l="l" t="t" r="r" b="b"/>
            <a:pathLst>
              <a:path w="1228725" h="1618615">
                <a:moveTo>
                  <a:pt x="0" y="0"/>
                </a:moveTo>
                <a:lnTo>
                  <a:pt x="1174369" y="1618487"/>
                </a:lnTo>
                <a:lnTo>
                  <a:pt x="1228344" y="1618487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57200" y="5291328"/>
            <a:ext cx="1495425" cy="1567180"/>
          </a:xfrm>
          <a:custGeom>
            <a:avLst/>
            <a:gdLst/>
            <a:ahLst/>
            <a:cxnLst/>
            <a:rect l="l" t="t" r="r" b="b"/>
            <a:pathLst>
              <a:path w="1495425" h="1567179">
                <a:moveTo>
                  <a:pt x="0" y="0"/>
                </a:moveTo>
                <a:lnTo>
                  <a:pt x="1442720" y="1566672"/>
                </a:lnTo>
                <a:lnTo>
                  <a:pt x="1495044" y="1566672"/>
                </a:lnTo>
                <a:lnTo>
                  <a:pt x="0" y="0"/>
                </a:lnTo>
                <a:close/>
              </a:path>
            </a:pathLst>
          </a:custGeom>
          <a:solidFill>
            <a:srgbClr val="0C5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57200" y="5286755"/>
            <a:ext cx="2131060" cy="1571625"/>
          </a:xfrm>
          <a:custGeom>
            <a:avLst/>
            <a:gdLst/>
            <a:ahLst/>
            <a:cxnLst/>
            <a:rect l="l" t="t" r="r" b="b"/>
            <a:pathLst>
              <a:path w="2131060" h="1571625">
                <a:moveTo>
                  <a:pt x="0" y="0"/>
                </a:moveTo>
                <a:lnTo>
                  <a:pt x="0" y="4699"/>
                </a:lnTo>
                <a:lnTo>
                  <a:pt x="1495552" y="1571243"/>
                </a:lnTo>
                <a:lnTo>
                  <a:pt x="2130552" y="1571243"/>
                </a:lnTo>
                <a:lnTo>
                  <a:pt x="247662" y="42799"/>
                </a:lnTo>
                <a:lnTo>
                  <a:pt x="0" y="0"/>
                </a:lnTo>
                <a:close/>
              </a:path>
            </a:pathLst>
          </a:custGeom>
          <a:solidFill>
            <a:srgbClr val="128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50876" y="5239511"/>
            <a:ext cx="1694814" cy="1618615"/>
          </a:xfrm>
          <a:custGeom>
            <a:avLst/>
            <a:gdLst/>
            <a:ahLst/>
            <a:cxnLst/>
            <a:rect l="l" t="t" r="r" b="b"/>
            <a:pathLst>
              <a:path w="1694814" h="1618615">
                <a:moveTo>
                  <a:pt x="0" y="0"/>
                </a:moveTo>
                <a:lnTo>
                  <a:pt x="1228217" y="1618487"/>
                </a:lnTo>
                <a:lnTo>
                  <a:pt x="1694688" y="1618487"/>
                </a:lnTo>
                <a:lnTo>
                  <a:pt x="291973" y="95250"/>
                </a:lnTo>
                <a:lnTo>
                  <a:pt x="244360" y="42799"/>
                </a:lnTo>
                <a:lnTo>
                  <a:pt x="249123" y="42799"/>
                </a:lnTo>
                <a:lnTo>
                  <a:pt x="249123" y="38100"/>
                </a:lnTo>
                <a:lnTo>
                  <a:pt x="24436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31976" y="129921"/>
            <a:ext cx="952804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6698" y="1756917"/>
            <a:ext cx="10658602" cy="4512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Loknete Dr. J.D. Pawar College of Pharmacy, Manur, Kalwan.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67F0E-3AAE-4BEF-9AC3-0ADBF8730C3F}" type="datetime1">
              <a:rPr lang="en-US" smtClean="0"/>
              <a:t>7/21/2022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45591" y="0"/>
            <a:ext cx="5015865" cy="6858000"/>
            <a:chOff x="545591" y="0"/>
            <a:chExt cx="5015865" cy="6858000"/>
          </a:xfrm>
        </p:grpSpPr>
        <p:sp>
          <p:nvSpPr>
            <p:cNvPr id="4" name="object 4"/>
            <p:cNvSpPr/>
            <p:nvPr/>
          </p:nvSpPr>
          <p:spPr>
            <a:xfrm>
              <a:off x="984504" y="0"/>
              <a:ext cx="1062990" cy="2778760"/>
            </a:xfrm>
            <a:custGeom>
              <a:avLst/>
              <a:gdLst/>
              <a:ahLst/>
              <a:cxnLst/>
              <a:rect l="l" t="t" r="r" b="b"/>
              <a:pathLst>
                <a:path w="1062989" h="2778760">
                  <a:moveTo>
                    <a:pt x="1062591" y="0"/>
                  </a:moveTo>
                  <a:lnTo>
                    <a:pt x="681592" y="0"/>
                  </a:lnTo>
                  <a:lnTo>
                    <a:pt x="0" y="2687828"/>
                  </a:lnTo>
                  <a:lnTo>
                    <a:pt x="357251" y="2778252"/>
                  </a:lnTo>
                  <a:lnTo>
                    <a:pt x="1062591" y="0"/>
                  </a:lnTo>
                  <a:close/>
                </a:path>
              </a:pathLst>
            </a:custGeom>
            <a:solidFill>
              <a:srgbClr val="2FA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5591" y="0"/>
              <a:ext cx="1035685" cy="2668905"/>
            </a:xfrm>
            <a:custGeom>
              <a:avLst/>
              <a:gdLst/>
              <a:ahLst/>
              <a:cxnLst/>
              <a:rect l="l" t="t" r="r" b="b"/>
              <a:pathLst>
                <a:path w="1035685" h="2668905">
                  <a:moveTo>
                    <a:pt x="1035159" y="0"/>
                  </a:moveTo>
                  <a:lnTo>
                    <a:pt x="652106" y="0"/>
                  </a:lnTo>
                  <a:lnTo>
                    <a:pt x="0" y="2578100"/>
                  </a:lnTo>
                  <a:lnTo>
                    <a:pt x="348094" y="2663825"/>
                  </a:lnTo>
                  <a:lnTo>
                    <a:pt x="357632" y="2668524"/>
                  </a:lnTo>
                  <a:lnTo>
                    <a:pt x="1035159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5591" y="2583179"/>
              <a:ext cx="2694940" cy="4274820"/>
            </a:xfrm>
            <a:custGeom>
              <a:avLst/>
              <a:gdLst/>
              <a:ahLst/>
              <a:cxnLst/>
              <a:rect l="l" t="t" r="r" b="b"/>
              <a:pathLst>
                <a:path w="2694940" h="4274820">
                  <a:moveTo>
                    <a:pt x="0" y="0"/>
                  </a:moveTo>
                  <a:lnTo>
                    <a:pt x="2575306" y="4274820"/>
                  </a:lnTo>
                  <a:lnTo>
                    <a:pt x="2694432" y="4274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89075" y="2692907"/>
              <a:ext cx="3331845" cy="4165600"/>
            </a:xfrm>
            <a:custGeom>
              <a:avLst/>
              <a:gdLst/>
              <a:ahLst/>
              <a:cxnLst/>
              <a:rect l="l" t="t" r="r" b="b"/>
              <a:pathLst>
                <a:path w="3331845" h="4165600">
                  <a:moveTo>
                    <a:pt x="0" y="0"/>
                  </a:moveTo>
                  <a:lnTo>
                    <a:pt x="3207639" y="4165091"/>
                  </a:lnTo>
                  <a:lnTo>
                    <a:pt x="3331464" y="4165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4504" y="2688335"/>
              <a:ext cx="4577080" cy="4170045"/>
            </a:xfrm>
            <a:custGeom>
              <a:avLst/>
              <a:gdLst/>
              <a:ahLst/>
              <a:cxnLst/>
              <a:rect l="l" t="t" r="r" b="b"/>
              <a:pathLst>
                <a:path w="4577080" h="4170045">
                  <a:moveTo>
                    <a:pt x="0" y="0"/>
                  </a:moveTo>
                  <a:lnTo>
                    <a:pt x="4762" y="4699"/>
                  </a:lnTo>
                  <a:lnTo>
                    <a:pt x="3336798" y="4169664"/>
                  </a:lnTo>
                  <a:lnTo>
                    <a:pt x="4576572" y="4169664"/>
                  </a:lnTo>
                  <a:lnTo>
                    <a:pt x="357124" y="90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8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5591" y="2578607"/>
              <a:ext cx="3584575" cy="4279900"/>
            </a:xfrm>
            <a:custGeom>
              <a:avLst/>
              <a:gdLst/>
              <a:ahLst/>
              <a:cxnLst/>
              <a:rect l="l" t="t" r="r" b="b"/>
              <a:pathLst>
                <a:path w="3584575" h="4279900">
                  <a:moveTo>
                    <a:pt x="0" y="0"/>
                  </a:moveTo>
                  <a:lnTo>
                    <a:pt x="0" y="4699"/>
                  </a:lnTo>
                  <a:lnTo>
                    <a:pt x="2693924" y="4279391"/>
                  </a:lnTo>
                  <a:lnTo>
                    <a:pt x="3584448" y="4279391"/>
                  </a:lnTo>
                  <a:lnTo>
                    <a:pt x="419087" y="176149"/>
                  </a:lnTo>
                  <a:lnTo>
                    <a:pt x="361937" y="95250"/>
                  </a:lnTo>
                  <a:lnTo>
                    <a:pt x="357174" y="90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37407" y="3416045"/>
            <a:ext cx="875982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" dirty="0">
                <a:solidFill>
                  <a:srgbClr val="D5493A"/>
                </a:solidFill>
                <a:latin typeface="Times New Roman"/>
                <a:cs typeface="Times New Roman"/>
              </a:rPr>
              <a:t>HERBAL</a:t>
            </a:r>
            <a:r>
              <a:rPr sz="6600" b="1" spc="-390" dirty="0">
                <a:solidFill>
                  <a:srgbClr val="D5493A"/>
                </a:solidFill>
                <a:latin typeface="Times New Roman"/>
                <a:cs typeface="Times New Roman"/>
              </a:rPr>
              <a:t> </a:t>
            </a:r>
            <a:r>
              <a:rPr sz="6600" b="1" spc="-5" dirty="0">
                <a:solidFill>
                  <a:srgbClr val="D5493A"/>
                </a:solidFill>
                <a:latin typeface="Times New Roman"/>
                <a:cs typeface="Times New Roman"/>
              </a:rPr>
              <a:t>COSMETICS</a:t>
            </a:r>
            <a:endParaRPr sz="66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6200" y="0"/>
            <a:ext cx="7946136" cy="35326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320286-040E-95E3-7CE4-F98CB19C92A3}"/>
              </a:ext>
            </a:extLst>
          </p:cNvPr>
          <p:cNvSpPr txBox="1"/>
          <p:nvPr/>
        </p:nvSpPr>
        <p:spPr>
          <a:xfrm>
            <a:off x="5071063" y="4718557"/>
            <a:ext cx="43889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Prepared By- Ms. Jayshree S. Bhadane.</a:t>
            </a:r>
          </a:p>
          <a:p>
            <a:r>
              <a:rPr lang="en-US" dirty="0"/>
              <a:t>Designation- Assistant Professor.</a:t>
            </a:r>
          </a:p>
          <a:p>
            <a:r>
              <a:rPr lang="en-US" dirty="0"/>
              <a:t>Department – Pharmaceutics.</a:t>
            </a:r>
          </a:p>
          <a:p>
            <a:r>
              <a:rPr lang="en-US" dirty="0"/>
              <a:t>Course &amp; Code - Cosmetic Science (BP809ET)</a:t>
            </a:r>
          </a:p>
          <a:p>
            <a:r>
              <a:rPr lang="en-US" dirty="0"/>
              <a:t>Class- Final Y.B.Pharm           Semester- VIII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828FEFC-D64E-4BB6-F676-989D9AC850C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38932" y="6193512"/>
            <a:ext cx="6542868" cy="307777"/>
          </a:xfrm>
        </p:spPr>
        <p:txBody>
          <a:bodyPr/>
          <a:lstStyle/>
          <a:p>
            <a:r>
              <a:rPr lang="en-US" sz="2000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B137DE8-7121-709A-2313-2CE3CDBD9F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2009" y="341198"/>
            <a:ext cx="36855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COSMETICS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916939" y="1515236"/>
            <a:ext cx="10360660" cy="49339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99085" marR="5715" indent="-287020" algn="just">
              <a:lnSpc>
                <a:spcPct val="90000"/>
              </a:lnSpc>
              <a:spcBef>
                <a:spcPts val="459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299720" algn="l"/>
              </a:tabLst>
            </a:pPr>
            <a:r>
              <a:rPr sz="3000" dirty="0">
                <a:latin typeface="Times New Roman"/>
                <a:cs typeface="Times New Roman"/>
              </a:rPr>
              <a:t>According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to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D</a:t>
            </a:r>
            <a:r>
              <a:rPr sz="3000" dirty="0">
                <a:latin typeface="Times New Roman"/>
                <a:cs typeface="Times New Roman"/>
              </a:rPr>
              <a:t> &amp;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C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Act</a:t>
            </a:r>
            <a:r>
              <a:rPr sz="3000" dirty="0">
                <a:latin typeface="Times New Roman"/>
                <a:cs typeface="Times New Roman"/>
              </a:rPr>
              <a:t> 1940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•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Any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article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intended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to</a:t>
            </a:r>
            <a:r>
              <a:rPr sz="3000" spc="740" dirty="0">
                <a:latin typeface="Times New Roman"/>
                <a:cs typeface="Times New Roman"/>
              </a:rPr>
              <a:t> </a:t>
            </a:r>
            <a:r>
              <a:rPr sz="3000" spc="10" dirty="0">
                <a:latin typeface="Times New Roman"/>
                <a:cs typeface="Times New Roman"/>
              </a:rPr>
              <a:t>be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rubbed,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poured,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sprinkled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5" dirty="0">
                <a:latin typeface="Times New Roman"/>
                <a:cs typeface="Times New Roman"/>
              </a:rPr>
              <a:t>or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sprayed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on</a:t>
            </a:r>
            <a:r>
              <a:rPr sz="3000" dirty="0">
                <a:latin typeface="Times New Roman"/>
                <a:cs typeface="Times New Roman"/>
              </a:rPr>
              <a:t> or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introduced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to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15" dirty="0">
                <a:latin typeface="Times New Roman"/>
                <a:cs typeface="Times New Roman"/>
              </a:rPr>
              <a:t>or 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applied to any part of human body for cleansing, beautifying,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promoting, attractiveness or altering the appearance and includes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any </a:t>
            </a:r>
            <a:r>
              <a:rPr sz="3000" spc="-5" dirty="0">
                <a:latin typeface="Times New Roman"/>
                <a:cs typeface="Times New Roman"/>
              </a:rPr>
              <a:t>article</a:t>
            </a:r>
            <a:r>
              <a:rPr sz="3000" spc="5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intended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for </a:t>
            </a:r>
            <a:r>
              <a:rPr sz="3000" spc="-5" dirty="0">
                <a:latin typeface="Times New Roman"/>
                <a:cs typeface="Times New Roman"/>
              </a:rPr>
              <a:t>use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as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component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of</a:t>
            </a:r>
            <a:r>
              <a:rPr sz="3000" spc="-5" dirty="0">
                <a:latin typeface="Times New Roman"/>
                <a:cs typeface="Times New Roman"/>
              </a:rPr>
              <a:t> cosmetics.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33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2085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299720" algn="l"/>
              </a:tabLst>
            </a:pPr>
            <a:r>
              <a:rPr sz="3000" dirty="0">
                <a:latin typeface="Times New Roman"/>
                <a:cs typeface="Times New Roman"/>
              </a:rPr>
              <a:t>Included in </a:t>
            </a:r>
            <a:r>
              <a:rPr sz="3000" spc="-5" dirty="0">
                <a:latin typeface="Times New Roman"/>
                <a:cs typeface="Times New Roman"/>
              </a:rPr>
              <a:t>this definition </a:t>
            </a:r>
            <a:r>
              <a:rPr sz="3000" dirty="0">
                <a:latin typeface="Times New Roman"/>
                <a:cs typeface="Times New Roman"/>
              </a:rPr>
              <a:t>are products such </a:t>
            </a:r>
            <a:r>
              <a:rPr sz="3000" spc="-5" dirty="0">
                <a:latin typeface="Times New Roman"/>
                <a:cs typeface="Times New Roman"/>
              </a:rPr>
              <a:t>as skin </a:t>
            </a:r>
            <a:r>
              <a:rPr sz="3000" dirty="0">
                <a:latin typeface="Times New Roman"/>
                <a:cs typeface="Times New Roman"/>
              </a:rPr>
              <a:t>moisturizers,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perfumes, lipsticks, fingernail </a:t>
            </a:r>
            <a:r>
              <a:rPr sz="3000" dirty="0">
                <a:latin typeface="Times New Roman"/>
                <a:cs typeface="Times New Roman"/>
              </a:rPr>
              <a:t>polishes, eye and facial makeup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preparations,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shampoos,</a:t>
            </a:r>
            <a:r>
              <a:rPr sz="3000" dirty="0">
                <a:latin typeface="Times New Roman"/>
                <a:cs typeface="Times New Roman"/>
              </a:rPr>
              <a:t> permanent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waves,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hair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colours,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toothpastes, </a:t>
            </a:r>
            <a:r>
              <a:rPr sz="3000" spc="-5" dirty="0">
                <a:latin typeface="Times New Roman"/>
                <a:cs typeface="Times New Roman"/>
              </a:rPr>
              <a:t>and deodorants, as </a:t>
            </a:r>
            <a:r>
              <a:rPr sz="3000" dirty="0">
                <a:latin typeface="Times New Roman"/>
                <a:cs typeface="Times New Roman"/>
              </a:rPr>
              <a:t>well </a:t>
            </a:r>
            <a:r>
              <a:rPr sz="3000" spc="-5" dirty="0">
                <a:latin typeface="Times New Roman"/>
                <a:cs typeface="Times New Roman"/>
              </a:rPr>
              <a:t>as </a:t>
            </a:r>
            <a:r>
              <a:rPr sz="3000" dirty="0">
                <a:latin typeface="Times New Roman"/>
                <a:cs typeface="Times New Roman"/>
              </a:rPr>
              <a:t>any material intended for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use as</a:t>
            </a:r>
            <a:r>
              <a:rPr sz="3000" dirty="0">
                <a:latin typeface="Times New Roman"/>
                <a:cs typeface="Times New Roman"/>
              </a:rPr>
              <a:t> a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component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of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cosmetic</a:t>
            </a:r>
            <a:r>
              <a:rPr sz="3000" spc="5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product.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91C7EB-3D6D-345A-063C-D6D3F0DE952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516802"/>
            <a:ext cx="6096000" cy="276999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320D4F-FFF7-4F76-A06C-90C089EFB1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980691"/>
            <a:ext cx="10358755" cy="1068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7020">
              <a:lnSpc>
                <a:spcPts val="4365"/>
              </a:lnSpc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  <a:tab pos="873760" algn="l"/>
                <a:tab pos="1701164" algn="l"/>
                <a:tab pos="3063875" algn="l"/>
                <a:tab pos="3714750" algn="l"/>
                <a:tab pos="4187190" algn="l"/>
                <a:tab pos="6082030" algn="l"/>
                <a:tab pos="7749540" algn="l"/>
                <a:tab pos="8629015" algn="l"/>
                <a:tab pos="9482455" algn="l"/>
              </a:tabLst>
            </a:pPr>
            <a:r>
              <a:rPr sz="3600" dirty="0">
                <a:latin typeface="Times New Roman"/>
                <a:cs typeface="Times New Roman"/>
              </a:rPr>
              <a:t>If	the	safety	of	a	cosme</a:t>
            </a:r>
            <a:r>
              <a:rPr sz="3600" spc="-15" dirty="0">
                <a:latin typeface="Times New Roman"/>
                <a:cs typeface="Times New Roman"/>
              </a:rPr>
              <a:t>t</a:t>
            </a:r>
            <a:r>
              <a:rPr sz="3600" dirty="0">
                <a:latin typeface="Times New Roman"/>
                <a:cs typeface="Times New Roman"/>
              </a:rPr>
              <a:t>ic	product	</a:t>
            </a:r>
            <a:r>
              <a:rPr sz="3600" spc="-5" dirty="0">
                <a:latin typeface="Times New Roman"/>
                <a:cs typeface="Times New Roman"/>
              </a:rPr>
              <a:t>has</a:t>
            </a:r>
            <a:r>
              <a:rPr sz="3600" dirty="0">
                <a:latin typeface="Times New Roman"/>
                <a:cs typeface="Times New Roman"/>
              </a:rPr>
              <a:t>	not	been</a:t>
            </a:r>
            <a:endParaRPr sz="3600">
              <a:latin typeface="Times New Roman"/>
              <a:cs typeface="Times New Roman"/>
            </a:endParaRPr>
          </a:p>
          <a:p>
            <a:pPr marL="299085">
              <a:lnSpc>
                <a:spcPts val="3945"/>
              </a:lnSpc>
            </a:pPr>
            <a:r>
              <a:rPr sz="3600" spc="-5" dirty="0">
                <a:latin typeface="Times New Roman"/>
                <a:cs typeface="Times New Roman"/>
              </a:rPr>
              <a:t>substantiated,</a:t>
            </a:r>
            <a:r>
              <a:rPr sz="3600" spc="3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the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product's</a:t>
            </a:r>
            <a:r>
              <a:rPr sz="3600" spc="2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label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must</a:t>
            </a:r>
            <a:r>
              <a:rPr sz="3600" spc="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read: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4514215"/>
            <a:ext cx="10356850" cy="1068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7020">
              <a:lnSpc>
                <a:spcPts val="4365"/>
              </a:lnSpc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  <a:tab pos="2625090" algn="l"/>
                <a:tab pos="4975225" algn="l"/>
                <a:tab pos="5504180" algn="l"/>
                <a:tab pos="6337935" algn="l"/>
                <a:tab pos="7915275" algn="l"/>
                <a:tab pos="8722995" algn="l"/>
                <a:tab pos="9480550" algn="l"/>
              </a:tabLst>
            </a:pPr>
            <a:r>
              <a:rPr sz="3600" i="1" spc="-254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ARNIN</a:t>
            </a:r>
            <a:r>
              <a:rPr sz="36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:	</a:t>
            </a:r>
            <a:r>
              <a:rPr sz="36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“Th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600" i="1" spc="4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safety	of	</a:t>
            </a:r>
            <a:r>
              <a:rPr sz="36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this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	p</a:t>
            </a:r>
            <a:r>
              <a:rPr sz="3600" i="1" spc="-13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oduct	</a:t>
            </a:r>
            <a:r>
              <a:rPr sz="36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has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36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600" i="1" dirty="0">
                <a:solidFill>
                  <a:srgbClr val="FF0000"/>
                </a:solidFill>
                <a:latin typeface="Times New Roman"/>
                <a:cs typeface="Times New Roman"/>
              </a:rPr>
              <a:t>ot	been</a:t>
            </a:r>
            <a:endParaRPr sz="3600">
              <a:latin typeface="Times New Roman"/>
              <a:cs typeface="Times New Roman"/>
            </a:endParaRPr>
          </a:p>
          <a:p>
            <a:pPr marL="299085">
              <a:lnSpc>
                <a:spcPts val="3945"/>
              </a:lnSpc>
            </a:pPr>
            <a:r>
              <a:rPr sz="36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determined.“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7D8EB-2C90-4142-2F52-A31AC316097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248400"/>
            <a:ext cx="6324600" cy="38100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31887-F72E-39C5-D895-A19A26C8B11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2365" y="450037"/>
            <a:ext cx="40843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INT</a:t>
            </a:r>
            <a:r>
              <a:rPr spc="-20" dirty="0"/>
              <a:t>R</a:t>
            </a:r>
            <a:r>
              <a:rPr spc="-5" dirty="0"/>
              <a:t>OD</a:t>
            </a:r>
            <a:r>
              <a:rPr spc="-25" dirty="0"/>
              <a:t>U</a:t>
            </a:r>
            <a:r>
              <a:rPr spc="-5" dirty="0"/>
              <a:t>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38590" y="1566417"/>
            <a:ext cx="533400" cy="3794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292590" y="1518665"/>
            <a:ext cx="21285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Times New Roman"/>
                <a:cs typeface="Times New Roman"/>
              </a:rPr>
              <a:t>can</a:t>
            </a:r>
            <a:r>
              <a:rPr sz="2700" spc="15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be</a:t>
            </a:r>
            <a:r>
              <a:rPr sz="2700" spc="15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harmful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3116" y="1518665"/>
            <a:ext cx="7376795" cy="766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marR="5080" indent="-287020">
              <a:lnSpc>
                <a:spcPct val="74500"/>
              </a:lnSpc>
              <a:spcBef>
                <a:spcPts val="90"/>
              </a:spcBef>
              <a:buClr>
                <a:srgbClr val="1286C3"/>
              </a:buClr>
              <a:buSzPct val="140740"/>
              <a:buFont typeface="Wingdings"/>
              <a:buChar char=""/>
              <a:tabLst>
                <a:tab pos="456565" algn="l"/>
              </a:tabLst>
            </a:pPr>
            <a:r>
              <a:rPr sz="2700" spc="-5" dirty="0">
                <a:latin typeface="Times New Roman"/>
                <a:cs typeface="Times New Roman"/>
              </a:rPr>
              <a:t>Herbal</a:t>
            </a:r>
            <a:r>
              <a:rPr sz="2700" spc="19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products</a:t>
            </a:r>
            <a:r>
              <a:rPr sz="2700" spc="204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are</a:t>
            </a:r>
            <a:r>
              <a:rPr sz="2700" spc="19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safe</a:t>
            </a:r>
            <a:r>
              <a:rPr sz="2700" spc="19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because</a:t>
            </a:r>
            <a:r>
              <a:rPr sz="2700" spc="20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they</a:t>
            </a:r>
            <a:r>
              <a:rPr sz="2700" spc="19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are</a:t>
            </a:r>
            <a:r>
              <a:rPr sz="2700" spc="19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natural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consumed </a:t>
            </a:r>
            <a:r>
              <a:rPr sz="2700" dirty="0">
                <a:latin typeface="Times New Roman"/>
                <a:cs typeface="Times New Roman"/>
              </a:rPr>
              <a:t>improperly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or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in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excessive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amounts.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3116" y="2823464"/>
            <a:ext cx="9862185" cy="272923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9085" marR="5080" indent="-287020" algn="just">
              <a:lnSpc>
                <a:spcPct val="80000"/>
              </a:lnSpc>
              <a:spcBef>
                <a:spcPts val="745"/>
              </a:spcBef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</a:tabLst>
            </a:pPr>
            <a:r>
              <a:rPr sz="2700" spc="-5" dirty="0">
                <a:latin typeface="Times New Roman"/>
                <a:cs typeface="Times New Roman"/>
              </a:rPr>
              <a:t>Cosmeceuticals</a:t>
            </a:r>
            <a:r>
              <a:rPr sz="2700" spc="65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are</a:t>
            </a:r>
            <a:r>
              <a:rPr sz="2700" spc="64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cosmetic</a:t>
            </a:r>
            <a:r>
              <a:rPr sz="2700" spc="64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products</a:t>
            </a:r>
            <a:r>
              <a:rPr sz="2700" spc="6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with</a:t>
            </a:r>
            <a:r>
              <a:rPr sz="2700" spc="65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biologically</a:t>
            </a:r>
            <a:r>
              <a:rPr sz="2700" spc="64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active </a:t>
            </a:r>
            <a:r>
              <a:rPr sz="2700" spc="-66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ingredients </a:t>
            </a:r>
            <a:r>
              <a:rPr sz="2700" spc="-5" dirty="0">
                <a:latin typeface="Times New Roman"/>
                <a:cs typeface="Times New Roman"/>
              </a:rPr>
              <a:t>purporting to </a:t>
            </a:r>
            <a:r>
              <a:rPr sz="2700" dirty="0">
                <a:latin typeface="Times New Roman"/>
                <a:cs typeface="Times New Roman"/>
              </a:rPr>
              <a:t>have </a:t>
            </a:r>
            <a:r>
              <a:rPr sz="2700" spc="-5" dirty="0">
                <a:latin typeface="Times New Roman"/>
                <a:cs typeface="Times New Roman"/>
              </a:rPr>
              <a:t>medical </a:t>
            </a:r>
            <a:r>
              <a:rPr sz="2700" dirty="0">
                <a:latin typeface="Times New Roman"/>
                <a:cs typeface="Times New Roman"/>
              </a:rPr>
              <a:t>or drug</a:t>
            </a:r>
            <a:r>
              <a:rPr sz="2700" dirty="0">
                <a:latin typeface="Cambria Math"/>
                <a:cs typeface="Cambria Math"/>
              </a:rPr>
              <a:t>‐</a:t>
            </a:r>
            <a:r>
              <a:rPr sz="2700" dirty="0">
                <a:latin typeface="Times New Roman"/>
                <a:cs typeface="Times New Roman"/>
              </a:rPr>
              <a:t>like benefits. They 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ingredient with </a:t>
            </a:r>
            <a:r>
              <a:rPr sz="2700" spc="-5" dirty="0">
                <a:latin typeface="Times New Roman"/>
                <a:cs typeface="Times New Roman"/>
              </a:rPr>
              <a:t>medicinal properties that manifests </a:t>
            </a:r>
            <a:r>
              <a:rPr sz="2700" dirty="0">
                <a:latin typeface="Times New Roman"/>
                <a:cs typeface="Times New Roman"/>
              </a:rPr>
              <a:t>beneficial </a:t>
            </a:r>
            <a:r>
              <a:rPr sz="2700" spc="-5" dirty="0">
                <a:latin typeface="Times New Roman"/>
                <a:cs typeface="Times New Roman"/>
              </a:rPr>
              <a:t>topical </a:t>
            </a:r>
            <a:r>
              <a:rPr sz="2700" dirty="0">
                <a:latin typeface="Times New Roman"/>
                <a:cs typeface="Times New Roman"/>
              </a:rPr>
              <a:t> actions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and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provides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protection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against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degenerative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skin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conditions.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1286C3"/>
              </a:buClr>
              <a:buFont typeface="Arial"/>
              <a:buChar char="•"/>
            </a:pPr>
            <a:endParaRPr sz="4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ts val="2590"/>
              </a:lnSpc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</a:tabLst>
            </a:pPr>
            <a:r>
              <a:rPr sz="2700" spc="-5" dirty="0">
                <a:latin typeface="Times New Roman"/>
                <a:cs typeface="Times New Roman"/>
              </a:rPr>
              <a:t>Cosmeceuticals</a:t>
            </a:r>
            <a:r>
              <a:rPr sz="2700" dirty="0">
                <a:latin typeface="Times New Roman"/>
                <a:cs typeface="Times New Roman"/>
              </a:rPr>
              <a:t> improve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appearance</a:t>
            </a:r>
            <a:r>
              <a:rPr sz="2700" dirty="0">
                <a:latin typeface="Times New Roman"/>
                <a:cs typeface="Times New Roman"/>
              </a:rPr>
              <a:t> by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delivering</a:t>
            </a:r>
            <a:r>
              <a:rPr sz="2700" spc="67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nutrients </a:t>
            </a:r>
            <a:r>
              <a:rPr sz="2700" dirty="0">
                <a:latin typeface="Times New Roman"/>
                <a:cs typeface="Times New Roman"/>
              </a:rPr>
              <a:t> necessary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for</a:t>
            </a:r>
            <a:r>
              <a:rPr sz="2700" spc="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healthy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skin.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9819A55-C0FE-BBAF-25CE-788E9EF5C0D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82240"/>
            <a:ext cx="675132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73BE9F-CF6A-33A0-7D42-4BA05189B82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1729" y="489915"/>
            <a:ext cx="9702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ADVANTAGES</a:t>
            </a:r>
            <a:r>
              <a:rPr spc="15" dirty="0"/>
              <a:t> </a:t>
            </a:r>
            <a:r>
              <a:rPr spc="-5" dirty="0"/>
              <a:t>OF</a:t>
            </a:r>
            <a:r>
              <a:rPr spc="-180" dirty="0"/>
              <a:t> </a:t>
            </a:r>
            <a:r>
              <a:rPr spc="-5" dirty="0"/>
              <a:t>HERBAL</a:t>
            </a:r>
            <a:r>
              <a:rPr spc="-235" dirty="0"/>
              <a:t> </a:t>
            </a:r>
            <a:r>
              <a:rPr spc="-5" dirty="0"/>
              <a:t>COSMETICS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266571"/>
            <a:ext cx="9450070" cy="44500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9085" marR="925830" indent="-287020">
              <a:lnSpc>
                <a:spcPct val="74400"/>
              </a:lnSpc>
              <a:spcBef>
                <a:spcPts val="85"/>
              </a:spcBef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dirty="0">
                <a:latin typeface="Times New Roman"/>
                <a:cs typeface="Times New Roman"/>
              </a:rPr>
              <a:t>They do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not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provoke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allergic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reaction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&amp;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do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not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have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negative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side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effects.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"/>
            </a:pP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ct val="10000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dirty="0">
                <a:latin typeface="Times New Roman"/>
                <a:cs typeface="Times New Roman"/>
              </a:rPr>
              <a:t>They are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easily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incorporated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with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skin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and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spc="-35" dirty="0">
                <a:latin typeface="Times New Roman"/>
                <a:cs typeface="Times New Roman"/>
              </a:rPr>
              <a:t>hair.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1286C3"/>
              </a:buClr>
              <a:buFont typeface="Wingdings"/>
              <a:buChar char=""/>
            </a:pPr>
            <a:endParaRPr sz="39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7440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spc="-35" dirty="0">
                <a:latin typeface="Times New Roman"/>
                <a:cs typeface="Times New Roman"/>
              </a:rPr>
              <a:t>With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small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quantity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they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are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very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effective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as</a:t>
            </a:r>
            <a:r>
              <a:rPr sz="3000" dirty="0">
                <a:latin typeface="Times New Roman"/>
                <a:cs typeface="Times New Roman"/>
              </a:rPr>
              <a:t> compared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to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synthetic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cosmetics.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Font typeface="Wingdings"/>
              <a:buChar char=""/>
            </a:pP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ct val="10000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spc="-5" dirty="0">
                <a:latin typeface="Times New Roman"/>
                <a:cs typeface="Times New Roman"/>
              </a:rPr>
              <a:t>Easily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available</a:t>
            </a:r>
            <a:r>
              <a:rPr sz="3000" spc="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&amp;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found in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15" dirty="0">
                <a:latin typeface="Times New Roman"/>
                <a:cs typeface="Times New Roman"/>
              </a:rPr>
              <a:t>large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variety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&amp;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Times New Roman"/>
                <a:cs typeface="Times New Roman"/>
              </a:rPr>
              <a:t>quantity.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53C8A-7662-37DF-3A30-A8D4CABE985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04800" y="6229585"/>
            <a:ext cx="6477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4F015-78BA-EA70-0700-4E8915DB708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4541" y="296417"/>
            <a:ext cx="74066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7890" marR="5080" indent="-2155825">
              <a:lnSpc>
                <a:spcPct val="100000"/>
              </a:lnSpc>
              <a:spcBef>
                <a:spcPts val="95"/>
              </a:spcBef>
            </a:pPr>
            <a:r>
              <a:rPr spc="-70" dirty="0"/>
              <a:t>DISADVANTAGES</a:t>
            </a:r>
            <a:r>
              <a:rPr spc="10" dirty="0"/>
              <a:t> </a:t>
            </a:r>
            <a:r>
              <a:rPr spc="-5" dirty="0"/>
              <a:t>OF</a:t>
            </a:r>
            <a:r>
              <a:rPr spc="-180" dirty="0"/>
              <a:t> </a:t>
            </a:r>
            <a:r>
              <a:rPr spc="-5" dirty="0"/>
              <a:t>HERBAL </a:t>
            </a:r>
            <a:r>
              <a:rPr spc="-985" dirty="0"/>
              <a:t> </a:t>
            </a:r>
            <a:r>
              <a:rPr spc="-5" dirty="0"/>
              <a:t>COSMETICS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914905"/>
            <a:ext cx="9832340" cy="4214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7034" indent="-394970">
              <a:lnSpc>
                <a:spcPts val="3085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spc="-5" dirty="0">
                <a:latin typeface="Times New Roman"/>
                <a:cs typeface="Times New Roman"/>
              </a:rPr>
              <a:t>Herbal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drugs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have slower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effects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compare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Allopathic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dosage </a:t>
            </a:r>
            <a:r>
              <a:rPr sz="2400" spc="-5" dirty="0">
                <a:latin typeface="Times New Roman"/>
                <a:cs typeface="Times New Roman"/>
              </a:rPr>
              <a:t>form.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Also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ts val="2775"/>
              </a:lnSpc>
            </a:pP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requires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term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>
              <a:latin typeface="Times New Roman"/>
              <a:cs typeface="Times New Roman"/>
            </a:endParaRPr>
          </a:p>
          <a:p>
            <a:pPr marL="407034" indent="-394970"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dirty="0">
                <a:latin typeface="Times New Roman"/>
                <a:cs typeface="Times New Roman"/>
              </a:rPr>
              <a:t>They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10" dirty="0">
                <a:latin typeface="Times New Roman"/>
                <a:cs typeface="Times New Roman"/>
              </a:rPr>
              <a:t> difficult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hide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taste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odour.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"/>
            </a:pPr>
            <a:endParaRPr sz="3450">
              <a:latin typeface="Times New Roman"/>
              <a:cs typeface="Times New Roman"/>
            </a:endParaRPr>
          </a:p>
          <a:p>
            <a:pPr marL="407034" indent="-394970"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dirty="0">
                <a:latin typeface="Times New Roman"/>
                <a:cs typeface="Times New Roman"/>
              </a:rPr>
              <a:t>Manufacturing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process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time consuming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complicated.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"/>
            </a:pPr>
            <a:endParaRPr sz="3700">
              <a:latin typeface="Times New Roman"/>
              <a:cs typeface="Times New Roman"/>
            </a:endParaRPr>
          </a:p>
          <a:p>
            <a:pPr marL="299085" marR="254635" indent="-287020">
              <a:lnSpc>
                <a:spcPct val="93200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spc="-5" dirty="0">
                <a:latin typeface="Times New Roman"/>
                <a:cs typeface="Times New Roman"/>
              </a:rPr>
              <a:t>No pharmacopoeia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defines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any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specific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procedure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 ingredients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used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any of herbal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cosmetics.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340D6F-91C1-5E8F-B0EC-AD696505F98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197185"/>
            <a:ext cx="6019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C9535C-8C0F-74BC-92F1-55FD9204F1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7385" y="67817"/>
            <a:ext cx="91389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7135" marR="5080" indent="-24650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CURRENT</a:t>
            </a:r>
            <a:r>
              <a:rPr spc="-80" dirty="0"/>
              <a:t> </a:t>
            </a:r>
            <a:r>
              <a:rPr spc="-5" dirty="0"/>
              <a:t>CHALLENGES</a:t>
            </a:r>
            <a:r>
              <a:rPr dirty="0"/>
              <a:t> </a:t>
            </a:r>
            <a:r>
              <a:rPr spc="-5" dirty="0"/>
              <a:t>IN</a:t>
            </a:r>
            <a:r>
              <a:rPr spc="-25" dirty="0"/>
              <a:t> </a:t>
            </a:r>
            <a:r>
              <a:rPr spc="-5" dirty="0"/>
              <a:t>HERBAL </a:t>
            </a:r>
            <a:r>
              <a:rPr spc="-985" dirty="0"/>
              <a:t> </a:t>
            </a:r>
            <a:r>
              <a:rPr spc="-35" dirty="0"/>
              <a:t>FORMULATIONS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871294"/>
            <a:ext cx="2981960" cy="391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7034" indent="-394970">
              <a:lnSpc>
                <a:spcPts val="3085"/>
              </a:lnSpc>
              <a:buClr>
                <a:srgbClr val="1286C3"/>
              </a:buClr>
              <a:buSzPct val="139583"/>
              <a:buFont typeface="Wingdings"/>
              <a:buChar char=""/>
              <a:tabLst>
                <a:tab pos="407670" algn="l"/>
                <a:tab pos="1464945" algn="l"/>
              </a:tabLst>
            </a:pPr>
            <a:r>
              <a:rPr sz="2400" dirty="0">
                <a:latin typeface="Times New Roman"/>
                <a:cs typeface="Times New Roman"/>
              </a:rPr>
              <a:t>Herbal	</a:t>
            </a:r>
            <a:r>
              <a:rPr sz="2400" spc="-5" dirty="0">
                <a:latin typeface="Times New Roman"/>
                <a:cs typeface="Times New Roman"/>
              </a:rPr>
              <a:t>preparations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8910" y="1871294"/>
            <a:ext cx="3968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9366" y="1871294"/>
            <a:ext cx="10737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ob</a:t>
            </a:r>
            <a:r>
              <a:rPr sz="2400" spc="-10" dirty="0">
                <a:latin typeface="Times New Roman"/>
                <a:cs typeface="Times New Roman"/>
              </a:rPr>
              <a:t>ta</a:t>
            </a:r>
            <a:r>
              <a:rPr sz="2400" dirty="0">
                <a:latin typeface="Times New Roman"/>
                <a:cs typeface="Times New Roman"/>
              </a:rPr>
              <a:t>ined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25208" y="1871294"/>
            <a:ext cx="1811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sz="2400" spc="-5" dirty="0">
                <a:latin typeface="Times New Roman"/>
                <a:cs typeface="Times New Roman"/>
              </a:rPr>
              <a:t>by	subjecting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39936" y="1871294"/>
            <a:ext cx="27857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2030" algn="l"/>
                <a:tab pos="2533650" algn="l"/>
              </a:tabLst>
            </a:pPr>
            <a:r>
              <a:rPr sz="2400" dirty="0">
                <a:latin typeface="Times New Roman"/>
                <a:cs typeface="Times New Roman"/>
              </a:rPr>
              <a:t>herbal	substances	to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9882" y="2237613"/>
            <a:ext cx="2703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7340" algn="l"/>
                <a:tab pos="2435860" algn="l"/>
              </a:tabLst>
            </a:pPr>
            <a:r>
              <a:rPr sz="2400" dirty="0">
                <a:latin typeface="Times New Roman"/>
                <a:cs typeface="Times New Roman"/>
              </a:rPr>
              <a:t>tre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ents	such	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25110" y="2237613"/>
            <a:ext cx="1318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extraction,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16421" y="2237613"/>
            <a:ext cx="1401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dist</a:t>
            </a:r>
            <a:r>
              <a:rPr sz="2400" spc="-15" dirty="0">
                <a:latin typeface="Times New Roman"/>
                <a:cs typeface="Times New Roman"/>
              </a:rPr>
              <a:t>i</a:t>
            </a:r>
            <a:r>
              <a:rPr sz="2400" spc="-5" dirty="0">
                <a:latin typeface="Times New Roman"/>
                <a:cs typeface="Times New Roman"/>
              </a:rPr>
              <a:t>ll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spc="-5" dirty="0">
                <a:latin typeface="Times New Roman"/>
                <a:cs typeface="Times New Roman"/>
              </a:rPr>
              <a:t>ti</a:t>
            </a:r>
            <a:r>
              <a:rPr sz="2400" spc="-20" dirty="0">
                <a:latin typeface="Times New Roman"/>
                <a:cs typeface="Times New Roman"/>
              </a:rPr>
              <a:t>o</a:t>
            </a:r>
            <a:r>
              <a:rPr sz="2400" spc="-5" dirty="0">
                <a:latin typeface="Times New Roman"/>
                <a:cs typeface="Times New Roman"/>
              </a:rPr>
              <a:t>n,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1296" y="2237613"/>
            <a:ext cx="1404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expression,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69602" y="2237613"/>
            <a:ext cx="1656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fractionation,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59155" rIns="0" bIns="0" rtlCol="0">
            <a:spAutoFit/>
          </a:bodyPr>
          <a:lstStyle/>
          <a:p>
            <a:pPr marL="109537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purification,</a:t>
            </a:r>
            <a:r>
              <a:rPr sz="2400" spc="-45" dirty="0"/>
              <a:t> </a:t>
            </a:r>
            <a:r>
              <a:rPr sz="2400" dirty="0"/>
              <a:t>concentration</a:t>
            </a:r>
            <a:r>
              <a:rPr sz="2400" spc="-40" dirty="0"/>
              <a:t> </a:t>
            </a:r>
            <a:r>
              <a:rPr sz="2400" dirty="0"/>
              <a:t>or</a:t>
            </a:r>
            <a:r>
              <a:rPr sz="2400" spc="-15" dirty="0"/>
              <a:t> </a:t>
            </a:r>
            <a:r>
              <a:rPr sz="2400" spc="-5" dirty="0"/>
              <a:t>fermentation.</a:t>
            </a:r>
            <a:endParaRPr sz="2400"/>
          </a:p>
          <a:p>
            <a:pPr marL="1095375" marR="5080" indent="-287020">
              <a:lnSpc>
                <a:spcPct val="93200"/>
              </a:lnSpc>
              <a:spcBef>
                <a:spcPts val="405"/>
              </a:spcBef>
              <a:buClr>
                <a:srgbClr val="1286C3"/>
              </a:buClr>
              <a:buSzPct val="139583"/>
              <a:buFont typeface="Wingdings"/>
              <a:buChar char=""/>
              <a:tabLst>
                <a:tab pos="1203960" algn="l"/>
                <a:tab pos="2259965" algn="l"/>
                <a:tab pos="3991610" algn="l"/>
                <a:tab pos="5233670" algn="l"/>
                <a:tab pos="6663055" algn="l"/>
                <a:tab pos="8271509" algn="l"/>
                <a:tab pos="9623425" algn="l"/>
              </a:tabLst>
            </a:pPr>
            <a:r>
              <a:rPr sz="2400" spc="-5" dirty="0"/>
              <a:t>Herbal	pr</a:t>
            </a:r>
            <a:r>
              <a:rPr sz="2400" spc="-25" dirty="0"/>
              <a:t>e</a:t>
            </a:r>
            <a:r>
              <a:rPr sz="2400" spc="-5" dirty="0"/>
              <a:t>par</a:t>
            </a:r>
            <a:r>
              <a:rPr sz="2400" spc="-15" dirty="0"/>
              <a:t>a</a:t>
            </a:r>
            <a:r>
              <a:rPr sz="2400" spc="-5" dirty="0"/>
              <a:t>tions	i</a:t>
            </a:r>
            <a:r>
              <a:rPr sz="2400" spc="-15" dirty="0"/>
              <a:t>n</a:t>
            </a:r>
            <a:r>
              <a:rPr sz="2400" spc="-5" dirty="0"/>
              <a:t>cludes	powdered	subs</a:t>
            </a:r>
            <a:r>
              <a:rPr sz="2400" spc="5" dirty="0"/>
              <a:t>t</a:t>
            </a:r>
            <a:r>
              <a:rPr sz="2400" spc="-5" dirty="0"/>
              <a:t>a</a:t>
            </a:r>
            <a:r>
              <a:rPr sz="2400" spc="-15" dirty="0"/>
              <a:t>n</a:t>
            </a:r>
            <a:r>
              <a:rPr sz="2400" spc="-5" dirty="0"/>
              <a:t>ce</a:t>
            </a:r>
            <a:r>
              <a:rPr sz="2400" dirty="0"/>
              <a:t>s</a:t>
            </a:r>
            <a:r>
              <a:rPr sz="2400" spc="-5" dirty="0"/>
              <a:t>,	ti</a:t>
            </a:r>
            <a:r>
              <a:rPr sz="2400" spc="-20" dirty="0"/>
              <a:t>n</a:t>
            </a:r>
            <a:r>
              <a:rPr sz="2400" spc="-5" dirty="0"/>
              <a:t>ctures,	e</a:t>
            </a:r>
            <a:r>
              <a:rPr sz="2400" spc="-15" dirty="0"/>
              <a:t>x</a:t>
            </a:r>
            <a:r>
              <a:rPr sz="2400" spc="-5" dirty="0"/>
              <a:t>tra</a:t>
            </a:r>
            <a:r>
              <a:rPr sz="2400" spc="-15" dirty="0"/>
              <a:t>c</a:t>
            </a:r>
            <a:r>
              <a:rPr sz="2400" spc="-5" dirty="0"/>
              <a:t>ts,  </a:t>
            </a:r>
            <a:r>
              <a:rPr sz="2400" dirty="0"/>
              <a:t>essential</a:t>
            </a:r>
            <a:r>
              <a:rPr sz="2400" spc="-45" dirty="0"/>
              <a:t> </a:t>
            </a:r>
            <a:r>
              <a:rPr sz="2400" dirty="0"/>
              <a:t>oils,</a:t>
            </a:r>
            <a:r>
              <a:rPr sz="2400" spc="-15" dirty="0"/>
              <a:t> </a:t>
            </a:r>
            <a:r>
              <a:rPr sz="2400" dirty="0"/>
              <a:t>expressed</a:t>
            </a:r>
            <a:r>
              <a:rPr sz="2400" spc="-10" dirty="0"/>
              <a:t> </a:t>
            </a:r>
            <a:r>
              <a:rPr sz="2400" dirty="0"/>
              <a:t>juices</a:t>
            </a:r>
            <a:r>
              <a:rPr sz="2400" spc="-30" dirty="0"/>
              <a:t> </a:t>
            </a:r>
            <a:r>
              <a:rPr sz="2400" dirty="0"/>
              <a:t>and</a:t>
            </a:r>
            <a:r>
              <a:rPr sz="2400" spc="-5" dirty="0"/>
              <a:t> </a:t>
            </a:r>
            <a:r>
              <a:rPr sz="2400" dirty="0"/>
              <a:t>processed</a:t>
            </a:r>
            <a:r>
              <a:rPr sz="2400" spc="-25" dirty="0"/>
              <a:t> </a:t>
            </a:r>
            <a:r>
              <a:rPr sz="2400" dirty="0"/>
              <a:t>exudates.</a:t>
            </a:r>
            <a:endParaRPr sz="2400"/>
          </a:p>
          <a:p>
            <a:pPr marL="1261745" indent="-453390">
              <a:lnSpc>
                <a:spcPct val="100000"/>
              </a:lnSpc>
              <a:spcBef>
                <a:spcPts val="1180"/>
              </a:spcBef>
              <a:buClr>
                <a:srgbClr val="1286C3"/>
              </a:buClr>
              <a:buSzPct val="139583"/>
              <a:buFont typeface="Wingdings"/>
              <a:buChar char=""/>
              <a:tabLst>
                <a:tab pos="1262380" algn="l"/>
              </a:tabLst>
            </a:pPr>
            <a:r>
              <a:rPr sz="2400" spc="-25" dirty="0"/>
              <a:t>Ayurvedic</a:t>
            </a:r>
            <a:r>
              <a:rPr sz="2400" spc="-30" dirty="0"/>
              <a:t> </a:t>
            </a:r>
            <a:r>
              <a:rPr sz="2400" dirty="0"/>
              <a:t>herbal</a:t>
            </a:r>
            <a:r>
              <a:rPr sz="2400" spc="-30" dirty="0"/>
              <a:t> </a:t>
            </a:r>
            <a:r>
              <a:rPr sz="2400" spc="-5" dirty="0"/>
              <a:t>formulations-</a:t>
            </a:r>
            <a:endParaRPr sz="2400"/>
          </a:p>
          <a:p>
            <a:pPr marL="1171575" indent="-363220">
              <a:lnSpc>
                <a:spcPct val="100000"/>
              </a:lnSpc>
              <a:spcBef>
                <a:spcPts val="117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1171575" algn="l"/>
                <a:tab pos="1172210" algn="l"/>
              </a:tabLst>
            </a:pPr>
            <a:r>
              <a:rPr sz="2400" dirty="0"/>
              <a:t>Solid</a:t>
            </a:r>
            <a:r>
              <a:rPr sz="2400" spc="-25" dirty="0"/>
              <a:t> </a:t>
            </a:r>
            <a:r>
              <a:rPr sz="2400" dirty="0"/>
              <a:t>dosage</a:t>
            </a:r>
            <a:r>
              <a:rPr sz="2400" spc="-20" dirty="0"/>
              <a:t> </a:t>
            </a:r>
            <a:r>
              <a:rPr sz="2400" spc="-5" dirty="0"/>
              <a:t>forms-</a:t>
            </a:r>
            <a:r>
              <a:rPr sz="2400" dirty="0"/>
              <a:t> Gutika</a:t>
            </a:r>
            <a:r>
              <a:rPr sz="2400" spc="-20" dirty="0"/>
              <a:t> </a:t>
            </a:r>
            <a:r>
              <a:rPr sz="2400" dirty="0"/>
              <a:t>and</a:t>
            </a:r>
            <a:r>
              <a:rPr sz="2400" spc="-15" dirty="0"/>
              <a:t> </a:t>
            </a:r>
            <a:r>
              <a:rPr sz="2400" dirty="0"/>
              <a:t>Churna</a:t>
            </a:r>
            <a:endParaRPr sz="2400"/>
          </a:p>
          <a:p>
            <a:pPr marL="1095375" indent="-287020">
              <a:lnSpc>
                <a:spcPct val="100000"/>
              </a:lnSpc>
              <a:spcBef>
                <a:spcPts val="117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1096010" algn="l"/>
              </a:tabLst>
            </a:pPr>
            <a:r>
              <a:rPr sz="2400" spc="-5" dirty="0"/>
              <a:t>Semisolid</a:t>
            </a:r>
            <a:r>
              <a:rPr sz="2400" spc="-15" dirty="0"/>
              <a:t> </a:t>
            </a:r>
            <a:r>
              <a:rPr sz="2400" dirty="0"/>
              <a:t>–</a:t>
            </a:r>
            <a:r>
              <a:rPr sz="2400" spc="-135" dirty="0"/>
              <a:t> </a:t>
            </a:r>
            <a:r>
              <a:rPr sz="2400" spc="-30" dirty="0"/>
              <a:t>Avaleha</a:t>
            </a:r>
            <a:r>
              <a:rPr sz="2400" spc="-5" dirty="0"/>
              <a:t> </a:t>
            </a:r>
            <a:r>
              <a:rPr sz="2400" dirty="0"/>
              <a:t>and</a:t>
            </a:r>
            <a:r>
              <a:rPr sz="2400" spc="-20" dirty="0"/>
              <a:t> </a:t>
            </a:r>
            <a:r>
              <a:rPr sz="2400" spc="-5" dirty="0"/>
              <a:t>Ghrita</a:t>
            </a:r>
            <a:endParaRPr sz="2400"/>
          </a:p>
          <a:p>
            <a:pPr marL="1095375" indent="-287020">
              <a:lnSpc>
                <a:spcPct val="100000"/>
              </a:lnSpc>
              <a:spcBef>
                <a:spcPts val="1180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1096010" algn="l"/>
              </a:tabLst>
            </a:pPr>
            <a:r>
              <a:rPr sz="2400" dirty="0"/>
              <a:t>Liquid</a:t>
            </a:r>
            <a:r>
              <a:rPr sz="2400" spc="-40" dirty="0"/>
              <a:t> </a:t>
            </a:r>
            <a:r>
              <a:rPr sz="2400" dirty="0"/>
              <a:t>–</a:t>
            </a:r>
            <a:r>
              <a:rPr sz="2400" spc="-140" dirty="0"/>
              <a:t> </a:t>
            </a:r>
            <a:r>
              <a:rPr sz="2400" spc="-5" dirty="0"/>
              <a:t>Asava,</a:t>
            </a:r>
            <a:r>
              <a:rPr sz="2400" spc="-145" dirty="0"/>
              <a:t> </a:t>
            </a:r>
            <a:r>
              <a:rPr sz="2400" dirty="0"/>
              <a:t>Arishta,</a:t>
            </a:r>
            <a:r>
              <a:rPr sz="2400" spc="-70" dirty="0"/>
              <a:t> </a:t>
            </a:r>
            <a:r>
              <a:rPr sz="2400" spc="-35" dirty="0"/>
              <a:t>Taila</a:t>
            </a:r>
            <a:endParaRPr sz="240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50B5F96-0AFE-8BAD-BE86-CF390EA2AC0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281253"/>
            <a:ext cx="5867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E952CAE-D461-D1EA-657C-8AED3552076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47352" y="873709"/>
            <a:ext cx="6610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Gels,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22381" y="873709"/>
            <a:ext cx="8528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latin typeface="Times New Roman"/>
                <a:cs typeface="Times New Roman"/>
              </a:rPr>
              <a:t>H</a:t>
            </a:r>
            <a:r>
              <a:rPr sz="2400" b="0" spc="-20" dirty="0">
                <a:latin typeface="Times New Roman"/>
                <a:cs typeface="Times New Roman"/>
              </a:rPr>
              <a:t>e</a:t>
            </a:r>
            <a:r>
              <a:rPr sz="2400" b="0" dirty="0">
                <a:latin typeface="Times New Roman"/>
                <a:cs typeface="Times New Roman"/>
              </a:rPr>
              <a:t>rb</a:t>
            </a:r>
            <a:r>
              <a:rPr sz="2400" b="0" spc="-10" dirty="0">
                <a:latin typeface="Times New Roman"/>
                <a:cs typeface="Times New Roman"/>
              </a:rPr>
              <a:t>a</a:t>
            </a:r>
            <a:r>
              <a:rPr sz="2400" b="0" dirty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92122" y="873709"/>
            <a:ext cx="807783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 indent="-469900">
              <a:lnSpc>
                <a:spcPct val="100000"/>
              </a:lnSpc>
              <a:spcBef>
                <a:spcPts val="100"/>
              </a:spcBef>
              <a:buClr>
                <a:srgbClr val="1286C3"/>
              </a:buClr>
              <a:buSzPct val="143750"/>
              <a:buFont typeface="Wingdings"/>
              <a:buChar char=""/>
              <a:tabLst>
                <a:tab pos="482600" algn="l"/>
                <a:tab pos="1416050" algn="l"/>
                <a:tab pos="2414270" algn="l"/>
                <a:tab pos="4208780" algn="l"/>
                <a:tab pos="5462905" algn="l"/>
                <a:tab pos="6651625" algn="l"/>
              </a:tabLst>
            </a:pPr>
            <a:r>
              <a:rPr sz="2400" dirty="0">
                <a:latin typeface="Times New Roman"/>
                <a:cs typeface="Times New Roman"/>
              </a:rPr>
              <a:t>Other	</a:t>
            </a:r>
            <a:r>
              <a:rPr sz="2400" spc="-5" dirty="0">
                <a:latin typeface="Times New Roman"/>
                <a:cs typeface="Times New Roman"/>
              </a:rPr>
              <a:t>herbal	formulations	includes	</a:t>
            </a:r>
            <a:r>
              <a:rPr sz="2400" spc="-25" dirty="0">
                <a:latin typeface="Times New Roman"/>
                <a:cs typeface="Times New Roman"/>
              </a:rPr>
              <a:t>Tablets,	</a:t>
            </a:r>
            <a:r>
              <a:rPr sz="2400" spc="-5" dirty="0">
                <a:latin typeface="Times New Roman"/>
                <a:cs typeface="Times New Roman"/>
              </a:rPr>
              <a:t>Capsules,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creams,</a:t>
            </a:r>
            <a:r>
              <a:rPr sz="2400" dirty="0">
                <a:latin typeface="Times New Roman"/>
                <a:cs typeface="Times New Roman"/>
              </a:rPr>
              <a:t> lotions,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pastes,</a:t>
            </a:r>
            <a:r>
              <a:rPr sz="2400" spc="-5" dirty="0">
                <a:latin typeface="Times New Roman"/>
                <a:cs typeface="Times New Roman"/>
              </a:rPr>
              <a:t> shampoos,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conditioners,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Tea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2122" y="2269947"/>
            <a:ext cx="9784715" cy="3916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7034" indent="-394970">
              <a:lnSpc>
                <a:spcPts val="3090"/>
              </a:lnSpc>
              <a:buClr>
                <a:srgbClr val="1286C3"/>
              </a:buClr>
              <a:buSzPct val="139583"/>
              <a:buFont typeface="Wingdings"/>
              <a:buChar char=""/>
              <a:tabLst>
                <a:tab pos="407670" algn="l"/>
              </a:tabLst>
            </a:pPr>
            <a:r>
              <a:rPr sz="2400" spc="-5" dirty="0">
                <a:latin typeface="Times New Roman"/>
                <a:cs typeface="Times New Roman"/>
              </a:rPr>
              <a:t>Novel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formulations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like-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polymeric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nanoparticles,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nanocapsules,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liposomes,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ts val="2775"/>
              </a:lnSpc>
              <a:tabLst>
                <a:tab pos="2007235" algn="l"/>
                <a:tab pos="4089400" algn="l"/>
                <a:tab pos="6186805" algn="l"/>
                <a:tab pos="7867650" algn="l"/>
                <a:tab pos="8485505" algn="l"/>
              </a:tabLst>
            </a:pPr>
            <a:r>
              <a:rPr sz="2400" spc="-5" dirty="0">
                <a:latin typeface="Times New Roman"/>
                <a:cs typeface="Times New Roman"/>
              </a:rPr>
              <a:t>phytoso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e</a:t>
            </a:r>
            <a:r>
              <a:rPr sz="2400" spc="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	nanoe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uls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5" dirty="0">
                <a:latin typeface="Times New Roman"/>
                <a:cs typeface="Times New Roman"/>
              </a:rPr>
              <a:t>on</a:t>
            </a:r>
            <a:r>
              <a:rPr sz="2400" dirty="0">
                <a:latin typeface="Times New Roman"/>
                <a:cs typeface="Times New Roman"/>
              </a:rPr>
              <a:t>s,	transferoso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es,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ic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osphere	and	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thoso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es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etc.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481965" indent="-469900">
              <a:lnSpc>
                <a:spcPct val="100000"/>
              </a:lnSpc>
              <a:spcBef>
                <a:spcPts val="2240"/>
              </a:spcBef>
              <a:buClr>
                <a:srgbClr val="1286C3"/>
              </a:buClr>
              <a:buSzPct val="139583"/>
              <a:buFont typeface="Wingdings"/>
              <a:buChar char=""/>
              <a:tabLst>
                <a:tab pos="482600" algn="l"/>
              </a:tabLst>
            </a:pPr>
            <a:r>
              <a:rPr sz="2400" dirty="0">
                <a:latin typeface="Times New Roman"/>
                <a:cs typeface="Times New Roman"/>
              </a:rPr>
              <a:t>Global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market of</a:t>
            </a:r>
            <a:r>
              <a:rPr sz="2400" dirty="0">
                <a:latin typeface="Times New Roman"/>
                <a:cs typeface="Times New Roman"/>
              </a:rPr>
              <a:t> herbal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industry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shares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about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US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$62 </a:t>
            </a:r>
            <a:r>
              <a:rPr sz="2400" dirty="0">
                <a:latin typeface="Times New Roman"/>
                <a:cs typeface="Times New Roman"/>
              </a:rPr>
              <a:t>billion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annum.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Font typeface="Wingdings"/>
              <a:buChar char=""/>
            </a:pPr>
            <a:endParaRPr sz="455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Clr>
                <a:srgbClr val="1286C3"/>
              </a:buClr>
              <a:buSzPct val="139583"/>
              <a:buFont typeface="Wingdings"/>
              <a:buChar char=""/>
              <a:tabLst>
                <a:tab pos="482600" algn="l"/>
              </a:tabLst>
            </a:pPr>
            <a:r>
              <a:rPr sz="2400" dirty="0">
                <a:latin typeface="Times New Roman"/>
                <a:cs typeface="Times New Roman"/>
              </a:rPr>
              <a:t>Herb drug production of India is about </a:t>
            </a:r>
            <a:r>
              <a:rPr sz="2400" spc="-5" dirty="0">
                <a:latin typeface="Times New Roman"/>
                <a:cs typeface="Times New Roman"/>
              </a:rPr>
              <a:t>US </a:t>
            </a:r>
            <a:r>
              <a:rPr sz="2400" dirty="0">
                <a:latin typeface="Times New Roman"/>
                <a:cs typeface="Times New Roman"/>
              </a:rPr>
              <a:t>$10 </a:t>
            </a:r>
            <a:r>
              <a:rPr sz="2400" spc="-5" dirty="0">
                <a:latin typeface="Times New Roman"/>
                <a:cs typeface="Times New Roman"/>
              </a:rPr>
              <a:t>billion per </a:t>
            </a:r>
            <a:r>
              <a:rPr sz="2400" dirty="0">
                <a:latin typeface="Times New Roman"/>
                <a:cs typeface="Times New Roman"/>
              </a:rPr>
              <a:t>annum with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annual export of US </a:t>
            </a:r>
            <a:r>
              <a:rPr sz="2400" dirty="0">
                <a:latin typeface="Times New Roman"/>
                <a:cs typeface="Times New Roman"/>
              </a:rPr>
              <a:t>$ 1.1 </a:t>
            </a:r>
            <a:r>
              <a:rPr sz="2400" spc="-5" dirty="0">
                <a:latin typeface="Times New Roman"/>
                <a:cs typeface="Times New Roman"/>
              </a:rPr>
              <a:t>billion while China is worth US $48 billion </a:t>
            </a:r>
            <a:r>
              <a:rPr sz="2400" dirty="0">
                <a:latin typeface="Times New Roman"/>
                <a:cs typeface="Times New Roman"/>
              </a:rPr>
              <a:t>with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export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US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$ 3.6 billion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per</a:t>
            </a:r>
            <a:r>
              <a:rPr sz="2400" spc="-5" dirty="0">
                <a:latin typeface="Times New Roman"/>
                <a:cs typeface="Times New Roman"/>
              </a:rPr>
              <a:t> annum.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1A267-4014-1E90-0914-230EF043222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24600"/>
            <a:ext cx="5943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7F428-C8C5-3E91-6795-751162DD8B8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3525" y="417703"/>
            <a:ext cx="7186295" cy="557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 indent="-469900">
              <a:lnSpc>
                <a:spcPct val="100000"/>
              </a:lnSpc>
              <a:spcBef>
                <a:spcPts val="100"/>
              </a:spcBef>
              <a:buClr>
                <a:srgbClr val="1286C3"/>
              </a:buClr>
              <a:buSzPct val="143750"/>
              <a:buFont typeface="Wingdings"/>
              <a:buChar char=""/>
              <a:tabLst>
                <a:tab pos="482600" algn="l"/>
              </a:tabLst>
            </a:pPr>
            <a:r>
              <a:rPr sz="2400" dirty="0">
                <a:latin typeface="Times New Roman"/>
                <a:cs typeface="Times New Roman"/>
              </a:rPr>
              <a:t>India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having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just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2%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global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market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share.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"/>
            </a:pPr>
            <a:endParaRPr sz="4550">
              <a:latin typeface="Times New Roman"/>
              <a:cs typeface="Times New Roman"/>
            </a:endParaRPr>
          </a:p>
          <a:p>
            <a:pPr marL="481965" indent="-469900">
              <a:lnSpc>
                <a:spcPct val="100000"/>
              </a:lnSpc>
              <a:buClr>
                <a:srgbClr val="1286C3"/>
              </a:buClr>
              <a:buSzPct val="143750"/>
              <a:buFont typeface="Wingdings"/>
              <a:buChar char=""/>
              <a:tabLst>
                <a:tab pos="482600" algn="l"/>
              </a:tabLst>
            </a:pPr>
            <a:r>
              <a:rPr sz="2400" dirty="0">
                <a:latin typeface="Times New Roman"/>
                <a:cs typeface="Times New Roman"/>
              </a:rPr>
              <a:t>India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lagging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behind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because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these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major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factors-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5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har char="•"/>
              <a:tabLst>
                <a:tab pos="195580" algn="l"/>
              </a:tabLst>
            </a:pPr>
            <a:r>
              <a:rPr sz="2400" dirty="0">
                <a:latin typeface="Times New Roman"/>
                <a:cs typeface="Times New Roman"/>
              </a:rPr>
              <a:t>Lack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scientific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validation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standardization.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224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Lack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Quality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regulatory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aspects.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45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Limited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evidence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based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studies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efficacy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safety.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1286C3"/>
              </a:buClr>
              <a:buFont typeface="Arial"/>
              <a:buChar char="•"/>
            </a:pPr>
            <a:endParaRPr sz="45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Lack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pharmacokinetic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studies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bioactive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molecules.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D4B9FF-DF55-5B70-D28D-45E8127BBF5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268846"/>
            <a:ext cx="5867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D24AB-18E8-C79B-C67E-763C8B9DC5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5063" y="254888"/>
            <a:ext cx="87052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0" marR="5080" indent="-12573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LACK</a:t>
            </a:r>
            <a:r>
              <a:rPr spc="-20" dirty="0"/>
              <a:t> </a:t>
            </a:r>
            <a:r>
              <a:rPr spc="-5" dirty="0"/>
              <a:t>OF</a:t>
            </a:r>
            <a:r>
              <a:rPr spc="-170" dirty="0"/>
              <a:t> </a:t>
            </a:r>
            <a:r>
              <a:rPr spc="-5" dirty="0"/>
              <a:t>SCIENTIFIC</a:t>
            </a:r>
            <a:r>
              <a:rPr spc="-60" dirty="0"/>
              <a:t> </a:t>
            </a:r>
            <a:r>
              <a:rPr spc="-90" dirty="0"/>
              <a:t>VALIDATION </a:t>
            </a:r>
            <a:r>
              <a:rPr spc="-985" dirty="0"/>
              <a:t> </a:t>
            </a:r>
            <a:r>
              <a:rPr spc="-5" dirty="0"/>
              <a:t>AND </a:t>
            </a:r>
            <a:r>
              <a:rPr spc="-45" dirty="0"/>
              <a:t>STANDARDIZATION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416555"/>
            <a:ext cx="10360025" cy="2908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1805" indent="-459740">
              <a:lnSpc>
                <a:spcPts val="3579"/>
              </a:lnSpc>
              <a:buClr>
                <a:srgbClr val="1286C3"/>
              </a:buClr>
              <a:buSzPct val="141071"/>
              <a:buFont typeface="Wingdings"/>
              <a:buChar char=""/>
              <a:tabLst>
                <a:tab pos="472440" algn="l"/>
              </a:tabLst>
            </a:pPr>
            <a:r>
              <a:rPr sz="2800" b="1" dirty="0">
                <a:latin typeface="Times New Roman"/>
                <a:cs typeface="Times New Roman"/>
              </a:rPr>
              <a:t>Standardisation:</a:t>
            </a:r>
            <a:r>
              <a:rPr sz="2800" b="1" spc="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The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process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evaluating</a:t>
            </a:r>
            <a:r>
              <a:rPr sz="2800" spc="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quality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purity</a:t>
            </a:r>
            <a:r>
              <a:rPr sz="2800" spc="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endParaRPr sz="2800">
              <a:latin typeface="Times New Roman"/>
              <a:cs typeface="Times New Roman"/>
            </a:endParaRPr>
          </a:p>
          <a:p>
            <a:pPr marL="299085">
              <a:lnSpc>
                <a:spcPts val="3235"/>
              </a:lnSpc>
              <a:tabLst>
                <a:tab pos="1289685" algn="l"/>
                <a:tab pos="2282190" algn="l"/>
                <a:tab pos="2839720" algn="l"/>
                <a:tab pos="3945890" algn="l"/>
                <a:tab pos="4444365" algn="l"/>
                <a:tab pos="5691505" algn="l"/>
                <a:tab pos="7449184" algn="l"/>
                <a:tab pos="8183245" algn="l"/>
              </a:tabLst>
            </a:pPr>
            <a:r>
              <a:rPr sz="2800" spc="-5" dirty="0">
                <a:latin typeface="Times New Roman"/>
                <a:cs typeface="Times New Roman"/>
              </a:rPr>
              <a:t>crude	drugs	</a:t>
            </a:r>
            <a:r>
              <a:rPr sz="2800" dirty="0">
                <a:latin typeface="Times New Roman"/>
                <a:cs typeface="Times New Roman"/>
              </a:rPr>
              <a:t>by	</a:t>
            </a:r>
            <a:r>
              <a:rPr sz="2800" spc="-10" dirty="0">
                <a:latin typeface="Times New Roman"/>
                <a:cs typeface="Times New Roman"/>
              </a:rPr>
              <a:t>means	</a:t>
            </a:r>
            <a:r>
              <a:rPr sz="2800" dirty="0">
                <a:latin typeface="Times New Roman"/>
                <a:cs typeface="Times New Roman"/>
              </a:rPr>
              <a:t>of	</a:t>
            </a:r>
            <a:r>
              <a:rPr sz="2800" spc="-5" dirty="0">
                <a:latin typeface="Times New Roman"/>
                <a:cs typeface="Times New Roman"/>
              </a:rPr>
              <a:t>various	parameters	like	morphological,</a:t>
            </a:r>
            <a:endParaRPr sz="2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microscopical,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physical,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chemical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biological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observations.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93100"/>
              </a:lnSpc>
              <a:buClr>
                <a:srgbClr val="1286C3"/>
              </a:buClr>
              <a:buSzPct val="141071"/>
              <a:buFont typeface="Wingdings"/>
              <a:buChar char=""/>
              <a:tabLst>
                <a:tab pos="472440" algn="l"/>
                <a:tab pos="1965960" algn="l"/>
                <a:tab pos="2397760" algn="l"/>
                <a:tab pos="3243580" algn="l"/>
                <a:tab pos="5359400" algn="l"/>
                <a:tab pos="7061834" algn="l"/>
                <a:tab pos="7709534" algn="l"/>
                <a:tab pos="9067165" algn="l"/>
                <a:tab pos="9498965" algn="l"/>
              </a:tabLst>
            </a:pPr>
            <a:r>
              <a:rPr sz="2800" spc="-5" dirty="0">
                <a:latin typeface="Times New Roman"/>
                <a:cs typeface="Times New Roman"/>
              </a:rPr>
              <a:t>Ac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ant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id</a:t>
            </a:r>
            <a:r>
              <a:rPr sz="2800" spc="-1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if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spc="-3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tion,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evaluation,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isolation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ti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-5" dirty="0">
                <a:latin typeface="Times New Roman"/>
                <a:cs typeface="Times New Roman"/>
              </a:rPr>
              <a:t>e  ingredients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key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challenge.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D09F3-937B-5386-E834-98987AF1776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242556"/>
            <a:ext cx="6248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BEFEB-D4E3-2504-2770-08F7BD2E73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6278" y="1127505"/>
            <a:ext cx="1327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sz="2400" spc="-5" dirty="0">
                <a:latin typeface="Times New Roman"/>
                <a:cs typeface="Times New Roman"/>
              </a:rPr>
              <a:t>plants	</a:t>
            </a:r>
            <a:r>
              <a:rPr sz="2400" spc="-15" dirty="0">
                <a:latin typeface="Times New Roman"/>
                <a:cs typeface="Times New Roman"/>
              </a:rPr>
              <a:t>a</a:t>
            </a:r>
            <a:r>
              <a:rPr sz="2400" spc="-5" dirty="0">
                <a:latin typeface="Times New Roman"/>
                <a:cs typeface="Times New Roman"/>
              </a:rPr>
              <a:t>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30720" y="1127505"/>
            <a:ext cx="2309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2755" algn="l"/>
                <a:tab pos="1702435" algn="l"/>
              </a:tabLst>
            </a:pP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	co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plex	fo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5221" y="1127505"/>
            <a:ext cx="2410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5320" algn="l"/>
                <a:tab pos="1553210" algn="l"/>
              </a:tabLst>
            </a:pPr>
            <a:r>
              <a:rPr sz="2400" dirty="0">
                <a:latin typeface="Times New Roman"/>
                <a:cs typeface="Times New Roman"/>
              </a:rPr>
              <a:t>and	needs	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spc="-15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82666" y="1493265"/>
            <a:ext cx="6341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8850" algn="l"/>
                <a:tab pos="2376170" algn="l"/>
                <a:tab pos="3202305" algn="l"/>
                <a:tab pos="4266565" algn="l"/>
                <a:tab pos="4737100" algn="l"/>
                <a:tab pos="6074410" algn="l"/>
              </a:tabLst>
            </a:pPr>
            <a:r>
              <a:rPr sz="2400" spc="-5" dirty="0">
                <a:latin typeface="Times New Roman"/>
                <a:cs typeface="Times New Roman"/>
              </a:rPr>
              <a:t>single	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edici</a:t>
            </a:r>
            <a:r>
              <a:rPr sz="2400" spc="-15" dirty="0">
                <a:latin typeface="Times New Roman"/>
                <a:cs typeface="Times New Roman"/>
              </a:rPr>
              <a:t>n</a:t>
            </a:r>
            <a:r>
              <a:rPr sz="2400" spc="-5" dirty="0">
                <a:latin typeface="Times New Roman"/>
                <a:cs typeface="Times New Roman"/>
              </a:rPr>
              <a:t>al	</a:t>
            </a:r>
            <a:r>
              <a:rPr sz="2400" spc="-20" dirty="0">
                <a:latin typeface="Times New Roman"/>
                <a:cs typeface="Times New Roman"/>
              </a:rPr>
              <a:t>p</a:t>
            </a:r>
            <a:r>
              <a:rPr sz="2400" spc="-5" dirty="0">
                <a:latin typeface="Times New Roman"/>
                <a:cs typeface="Times New Roman"/>
              </a:rPr>
              <a:t>lant	con</a:t>
            </a:r>
            <a:r>
              <a:rPr sz="2400" spc="-15" dirty="0">
                <a:latin typeface="Times New Roman"/>
                <a:cs typeface="Times New Roman"/>
              </a:rPr>
              <a:t>s</a:t>
            </a:r>
            <a:r>
              <a:rPr sz="2400" spc="-5" dirty="0">
                <a:latin typeface="Times New Roman"/>
                <a:cs typeface="Times New Roman"/>
              </a:rPr>
              <a:t>ist	of	hundreds</a:t>
            </a:r>
            <a:r>
              <a:rPr sz="2400" dirty="0">
                <a:latin typeface="Times New Roman"/>
                <a:cs typeface="Times New Roman"/>
              </a:rPr>
              <a:t>	of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3116" y="1127505"/>
            <a:ext cx="33286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1286C3"/>
              </a:buClr>
              <a:buSzPct val="143750"/>
              <a:buFont typeface="Wingdings"/>
              <a:buChar char=""/>
              <a:tabLst>
                <a:tab pos="466090" algn="l"/>
              </a:tabLst>
            </a:pPr>
            <a:r>
              <a:rPr sz="2400" dirty="0">
                <a:latin typeface="Times New Roman"/>
                <a:cs typeface="Times New Roman"/>
              </a:rPr>
              <a:t>Active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ingredients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in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precautions,</a:t>
            </a:r>
            <a:r>
              <a:rPr sz="2400" dirty="0">
                <a:latin typeface="Times New Roman"/>
                <a:cs typeface="Times New Roman"/>
              </a:rPr>
              <a:t> because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constituents.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3116" y="2889630"/>
            <a:ext cx="9860915" cy="2153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7034" indent="-394970">
              <a:lnSpc>
                <a:spcPts val="3085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spc="-5" dirty="0">
                <a:latin typeface="Times New Roman"/>
                <a:cs typeface="Times New Roman"/>
              </a:rPr>
              <a:t>Medicinal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plant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properties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influenced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by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time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collection,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area</a:t>
            </a:r>
            <a:r>
              <a:rPr sz="2400" spc="2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ts val="2775"/>
              </a:lnSpc>
            </a:pPr>
            <a:r>
              <a:rPr sz="2400" dirty="0">
                <a:latin typeface="Times New Roman"/>
                <a:cs typeface="Times New Roman"/>
              </a:rPr>
              <a:t>plant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origin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environmental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conditions.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99085" marR="5715" indent="-287020">
              <a:lnSpc>
                <a:spcPct val="100000"/>
              </a:lnSpc>
              <a:spcBef>
                <a:spcPts val="2245"/>
              </a:spcBef>
              <a:buClr>
                <a:srgbClr val="1286C3"/>
              </a:buClr>
              <a:buSzPct val="139583"/>
              <a:buFont typeface="Wingdings"/>
              <a:buChar char=""/>
              <a:tabLst>
                <a:tab pos="482600" algn="l"/>
                <a:tab pos="1446530" algn="l"/>
                <a:tab pos="2748280" algn="l"/>
                <a:tab pos="4150360" algn="l"/>
                <a:tab pos="4775200" algn="l"/>
                <a:tab pos="6600190" algn="l"/>
                <a:tab pos="8646795" algn="l"/>
                <a:tab pos="9086215" algn="l"/>
              </a:tabLst>
            </a:pPr>
            <a:r>
              <a:rPr sz="2400" dirty="0">
                <a:latin typeface="Times New Roman"/>
                <a:cs typeface="Times New Roman"/>
              </a:rPr>
              <a:t>Hence	</a:t>
            </a:r>
            <a:r>
              <a:rPr sz="2400" spc="-5" dirty="0">
                <a:latin typeface="Times New Roman"/>
                <a:cs typeface="Times New Roman"/>
              </a:rPr>
              <a:t>sci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ific	v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li</a:t>
            </a:r>
            <a:r>
              <a:rPr sz="2400" spc="-15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ation	and	techn</a:t>
            </a:r>
            <a:r>
              <a:rPr sz="2400" spc="-1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5" dirty="0">
                <a:latin typeface="Times New Roman"/>
                <a:cs typeface="Times New Roman"/>
              </a:rPr>
              <a:t>o</a:t>
            </a:r>
            <a:r>
              <a:rPr sz="2400" spc="-10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ical	</a:t>
            </a:r>
            <a:r>
              <a:rPr sz="2400" spc="-5" dirty="0">
                <a:latin typeface="Times New Roman"/>
                <a:cs typeface="Times New Roman"/>
              </a:rPr>
              <a:t>st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rdi</a:t>
            </a:r>
            <a:r>
              <a:rPr sz="2400" spc="-15" dirty="0">
                <a:latin typeface="Times New Roman"/>
                <a:cs typeface="Times New Roman"/>
              </a:rPr>
              <a:t>z</a:t>
            </a:r>
            <a:r>
              <a:rPr sz="2400" dirty="0">
                <a:latin typeface="Times New Roman"/>
                <a:cs typeface="Times New Roman"/>
              </a:rPr>
              <a:t>ation	of	herb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  </a:t>
            </a:r>
            <a:r>
              <a:rPr sz="2400" spc="-5" dirty="0">
                <a:latin typeface="Times New Roman"/>
                <a:cs typeface="Times New Roman"/>
              </a:rPr>
              <a:t>medicines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 needed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future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advancement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formulation.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7EA6E-E5BA-33B7-3BC4-2B1A31FCDEE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58988" y="6134670"/>
            <a:ext cx="5791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E2CB2-FAED-BF5A-3045-AED5E9A8CA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4589" y="95504"/>
            <a:ext cx="9675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8715" marR="5080" indent="-36766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LACK OF</a:t>
            </a:r>
            <a:r>
              <a:rPr spc="-155" dirty="0"/>
              <a:t> </a:t>
            </a:r>
            <a:r>
              <a:rPr spc="-5" dirty="0"/>
              <a:t>QU</a:t>
            </a:r>
            <a:r>
              <a:rPr spc="-25" dirty="0"/>
              <a:t>A</a:t>
            </a:r>
            <a:r>
              <a:rPr spc="-5" dirty="0"/>
              <a:t>LITY</a:t>
            </a:r>
            <a:r>
              <a:rPr spc="-345" dirty="0"/>
              <a:t> </a:t>
            </a:r>
            <a:r>
              <a:rPr spc="-5" dirty="0"/>
              <a:t>AND REG</a:t>
            </a:r>
            <a:r>
              <a:rPr spc="-20" dirty="0"/>
              <a:t>U</a:t>
            </a:r>
            <a:r>
              <a:rPr spc="-5" dirty="0"/>
              <a:t>L</a:t>
            </a:r>
            <a:r>
              <a:rPr spc="-315" dirty="0"/>
              <a:t>A</a:t>
            </a:r>
            <a:r>
              <a:rPr spc="-80" dirty="0"/>
              <a:t>T</a:t>
            </a:r>
            <a:r>
              <a:rPr spc="-5" dirty="0"/>
              <a:t>O</a:t>
            </a:r>
            <a:r>
              <a:rPr spc="-160" dirty="0"/>
              <a:t>R</a:t>
            </a:r>
            <a:r>
              <a:rPr spc="-5" dirty="0"/>
              <a:t>Y  </a:t>
            </a:r>
            <a:r>
              <a:rPr spc="-10" dirty="0"/>
              <a:t>ASPECTS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630426"/>
            <a:ext cx="9860915" cy="45802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9085" marR="5715" indent="-287020">
              <a:lnSpc>
                <a:spcPts val="2590"/>
              </a:lnSpc>
              <a:spcBef>
                <a:spcPts val="425"/>
              </a:spcBef>
              <a:buClr>
                <a:srgbClr val="1286C3"/>
              </a:buClr>
              <a:buSzPct val="143750"/>
              <a:buFont typeface="Wingdings"/>
              <a:buChar char=""/>
              <a:tabLst>
                <a:tab pos="482600" algn="l"/>
                <a:tab pos="1532255" algn="l"/>
                <a:tab pos="3158490" algn="l"/>
                <a:tab pos="3547110" algn="l"/>
                <a:tab pos="4446270" algn="l"/>
                <a:tab pos="6136640" algn="l"/>
                <a:tab pos="6476365" algn="l"/>
                <a:tab pos="7628890" algn="l"/>
                <a:tab pos="8118475" algn="l"/>
                <a:tab pos="8543290" algn="l"/>
                <a:tab pos="9406255" algn="l"/>
              </a:tabLst>
            </a:pPr>
            <a:r>
              <a:rPr sz="2400" dirty="0">
                <a:latin typeface="Times New Roman"/>
                <a:cs typeface="Times New Roman"/>
              </a:rPr>
              <a:t>Quality	c</a:t>
            </a:r>
            <a:r>
              <a:rPr sz="2400" spc="-1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nt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5" dirty="0">
                <a:latin typeface="Times New Roman"/>
                <a:cs typeface="Times New Roman"/>
              </a:rPr>
              <a:t>(</a:t>
            </a:r>
            <a:r>
              <a:rPr sz="2400" spc="-5" dirty="0">
                <a:latin typeface="Times New Roman"/>
                <a:cs typeface="Times New Roman"/>
              </a:rPr>
              <a:t>Q</a:t>
            </a:r>
            <a:r>
              <a:rPr sz="2400" spc="-15" dirty="0">
                <a:latin typeface="Times New Roman"/>
                <a:cs typeface="Times New Roman"/>
              </a:rPr>
              <a:t>C</a:t>
            </a:r>
            <a:r>
              <a:rPr sz="2400" spc="-5" dirty="0">
                <a:latin typeface="Times New Roman"/>
                <a:cs typeface="Times New Roman"/>
              </a:rPr>
              <a:t>)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herb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	fo</a:t>
            </a:r>
            <a:r>
              <a:rPr sz="2400" spc="-15" dirty="0">
                <a:latin typeface="Times New Roman"/>
                <a:cs typeface="Times New Roman"/>
              </a:rPr>
              <a:t>r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ulations	i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	req</a:t>
            </a:r>
            <a:r>
              <a:rPr sz="2400" spc="-15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ired	f</a:t>
            </a:r>
            <a:r>
              <a:rPr sz="2400" spc="-2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	it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saf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ty	and  </a:t>
            </a:r>
            <a:r>
              <a:rPr sz="2400" spc="-10" dirty="0">
                <a:latin typeface="Times New Roman"/>
                <a:cs typeface="Times New Roman"/>
              </a:rPr>
              <a:t>efficacy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286C3"/>
              </a:buClr>
              <a:buFont typeface="Wingdings"/>
              <a:buChar char=""/>
            </a:pPr>
            <a:endParaRPr sz="3650" dirty="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83900"/>
              </a:lnSpc>
              <a:buClr>
                <a:srgbClr val="1286C3"/>
              </a:buClr>
              <a:buSzPct val="143750"/>
              <a:buFont typeface="Wingdings"/>
              <a:buChar char=""/>
              <a:tabLst>
                <a:tab pos="407670" algn="l"/>
                <a:tab pos="975994" algn="l"/>
                <a:tab pos="2005964" algn="l"/>
                <a:tab pos="2999740" algn="l"/>
                <a:tab pos="4194810" algn="l"/>
                <a:tab pos="4798060" algn="l"/>
                <a:tab pos="5756910" algn="l"/>
                <a:tab pos="6276975" algn="l"/>
                <a:tab pos="7000875" algn="l"/>
                <a:tab pos="8400415" algn="l"/>
                <a:tab pos="9088755" algn="l"/>
              </a:tabLst>
            </a:pPr>
            <a:r>
              <a:rPr sz="2400" spc="-10" dirty="0">
                <a:latin typeface="Times New Roman"/>
                <a:cs typeface="Times New Roman"/>
              </a:rPr>
              <a:t>Q</a:t>
            </a:r>
            <a:r>
              <a:rPr sz="2400" spc="-5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assu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5" dirty="0">
                <a:latin typeface="Times New Roman"/>
                <a:cs typeface="Times New Roman"/>
              </a:rPr>
              <a:t>es</a:t>
            </a:r>
            <a:r>
              <a:rPr sz="2400" dirty="0">
                <a:latin typeface="Times New Roman"/>
                <a:cs typeface="Times New Roman"/>
              </a:rPr>
              <a:t>	qu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lity	</a:t>
            </a:r>
            <a:r>
              <a:rPr sz="2400" spc="-15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roducts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at	reduce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5" dirty="0">
                <a:latin typeface="Times New Roman"/>
                <a:cs typeface="Times New Roman"/>
              </a:rPr>
              <a:t>risks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assoc</a:t>
            </a:r>
            <a:r>
              <a:rPr sz="2400" spc="-15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ted	</a:t>
            </a:r>
            <a:r>
              <a:rPr sz="2400" spc="-5" dirty="0">
                <a:latin typeface="Times New Roman"/>
                <a:cs typeface="Times New Roman"/>
              </a:rPr>
              <a:t>w</a:t>
            </a:r>
            <a:r>
              <a:rPr sz="2400" spc="-20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th	</a:t>
            </a:r>
            <a:r>
              <a:rPr sz="2400" spc="-15" dirty="0">
                <a:latin typeface="Times New Roman"/>
                <a:cs typeface="Times New Roman"/>
              </a:rPr>
              <a:t>h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rbal  </a:t>
            </a:r>
            <a:r>
              <a:rPr sz="2400" spc="-5" dirty="0">
                <a:latin typeface="Times New Roman"/>
                <a:cs typeface="Times New Roman"/>
              </a:rPr>
              <a:t>medicine.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"/>
            </a:pPr>
            <a:endParaRPr sz="2600" dirty="0">
              <a:latin typeface="Times New Roman"/>
              <a:cs typeface="Times New Roman"/>
            </a:endParaRPr>
          </a:p>
          <a:p>
            <a:pPr marL="481965" indent="-469900">
              <a:lnSpc>
                <a:spcPts val="2735"/>
              </a:lnSpc>
              <a:spcBef>
                <a:spcPts val="1664"/>
              </a:spcBef>
              <a:buClr>
                <a:srgbClr val="1286C3"/>
              </a:buClr>
              <a:buSzPct val="143750"/>
              <a:buFont typeface="Wingdings"/>
              <a:buChar char=""/>
              <a:tabLst>
                <a:tab pos="482600" algn="l"/>
              </a:tabLst>
            </a:pPr>
            <a:r>
              <a:rPr sz="2400" spc="-5" dirty="0">
                <a:latin typeface="Times New Roman"/>
                <a:cs typeface="Times New Roman"/>
              </a:rPr>
              <a:t>Regulation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legislation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medicines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has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been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enacted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very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few</a:t>
            </a:r>
          </a:p>
          <a:p>
            <a:pPr marL="299085">
              <a:lnSpc>
                <a:spcPts val="2735"/>
              </a:lnSpc>
            </a:pPr>
            <a:r>
              <a:rPr sz="2400" dirty="0">
                <a:latin typeface="Times New Roman"/>
                <a:cs typeface="Times New Roman"/>
              </a:rPr>
              <a:t>countries.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407034" indent="-394970">
              <a:lnSpc>
                <a:spcPts val="3890"/>
              </a:lnSpc>
              <a:buClr>
                <a:srgbClr val="1286C3"/>
              </a:buClr>
              <a:buSzPct val="143750"/>
              <a:buFont typeface="Wingdings"/>
              <a:buChar char=""/>
              <a:tabLst>
                <a:tab pos="407670" algn="l"/>
              </a:tabLst>
            </a:pPr>
            <a:r>
              <a:rPr sz="2400" dirty="0">
                <a:latin typeface="Times New Roman"/>
                <a:cs typeface="Times New Roman"/>
              </a:rPr>
              <a:t>Most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countries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not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have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any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proper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regulation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botanicals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quality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endParaRPr sz="2400" dirty="0">
              <a:latin typeface="Times New Roman"/>
              <a:cs typeface="Times New Roman"/>
            </a:endParaRPr>
          </a:p>
          <a:p>
            <a:pPr marL="299085">
              <a:lnSpc>
                <a:spcPts val="2630"/>
              </a:lnSpc>
            </a:pP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products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generally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guaranteed.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1AC620-8DB7-60EA-46B1-856EDF158AD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04800" y="6329552"/>
            <a:ext cx="5791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620AD-0924-BAA4-6563-FD33F4FCBDF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3738" y="1261998"/>
            <a:ext cx="9866630" cy="4652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3885" indent="-591820">
              <a:lnSpc>
                <a:spcPts val="458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604520" algn="l"/>
                <a:tab pos="2595880" algn="l"/>
                <a:tab pos="4664075" algn="l"/>
                <a:tab pos="6605905" algn="l"/>
                <a:tab pos="7302500" algn="l"/>
                <a:tab pos="8101330" algn="l"/>
              </a:tabLst>
            </a:pPr>
            <a:r>
              <a:rPr sz="3600" dirty="0">
                <a:latin typeface="Times New Roman"/>
                <a:cs typeface="Times New Roman"/>
              </a:rPr>
              <a:t>European	coun</a:t>
            </a:r>
            <a:r>
              <a:rPr sz="3600" spc="10" dirty="0">
                <a:latin typeface="Times New Roman"/>
                <a:cs typeface="Times New Roman"/>
              </a:rPr>
              <a:t>t</a:t>
            </a:r>
            <a:r>
              <a:rPr sz="3600" spc="-5" dirty="0">
                <a:latin typeface="Times New Roman"/>
                <a:cs typeface="Times New Roman"/>
              </a:rPr>
              <a:t>rie</a:t>
            </a:r>
            <a:r>
              <a:rPr sz="3600" spc="-15" dirty="0">
                <a:latin typeface="Times New Roman"/>
                <a:cs typeface="Times New Roman"/>
              </a:rPr>
              <a:t>s</a:t>
            </a:r>
            <a:r>
              <a:rPr sz="3600" spc="-5" dirty="0">
                <a:latin typeface="Times New Roman"/>
                <a:cs typeface="Times New Roman"/>
              </a:rPr>
              <a:t>-</a:t>
            </a:r>
            <a:r>
              <a:rPr sz="3600" dirty="0">
                <a:latin typeface="Times New Roman"/>
                <a:cs typeface="Times New Roman"/>
              </a:rPr>
              <a:t>	re</a:t>
            </a:r>
            <a:r>
              <a:rPr sz="3600" spc="5" dirty="0">
                <a:latin typeface="Times New Roman"/>
                <a:cs typeface="Times New Roman"/>
              </a:rPr>
              <a:t>g</a:t>
            </a:r>
            <a:r>
              <a:rPr sz="3600" dirty="0">
                <a:latin typeface="Times New Roman"/>
                <a:cs typeface="Times New Roman"/>
              </a:rPr>
              <a:t>ula</a:t>
            </a:r>
            <a:r>
              <a:rPr sz="3600" spc="-15" dirty="0">
                <a:latin typeface="Times New Roman"/>
                <a:cs typeface="Times New Roman"/>
              </a:rPr>
              <a:t>t</a:t>
            </a:r>
            <a:r>
              <a:rPr sz="3600" dirty="0">
                <a:latin typeface="Times New Roman"/>
                <a:cs typeface="Times New Roman"/>
              </a:rPr>
              <a:t>ed	by	the	European</a:t>
            </a:r>
            <a:endParaRPr sz="3600">
              <a:latin typeface="Times New Roman"/>
              <a:cs typeface="Times New Roman"/>
            </a:endParaRPr>
          </a:p>
          <a:p>
            <a:pPr marL="299085">
              <a:lnSpc>
                <a:spcPts val="4160"/>
              </a:lnSpc>
            </a:pPr>
            <a:r>
              <a:rPr sz="3600" spc="-5" dirty="0">
                <a:latin typeface="Times New Roman"/>
                <a:cs typeface="Times New Roman"/>
              </a:rPr>
              <a:t>Directive</a:t>
            </a:r>
            <a:r>
              <a:rPr sz="3600" spc="3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on</a:t>
            </a:r>
            <a:r>
              <a:rPr sz="3600" spc="-60" dirty="0">
                <a:latin typeface="Times New Roman"/>
                <a:cs typeface="Times New Roman"/>
              </a:rPr>
              <a:t> </a:t>
            </a:r>
            <a:r>
              <a:rPr sz="3600" spc="-15" dirty="0">
                <a:latin typeface="Times New Roman"/>
                <a:cs typeface="Times New Roman"/>
              </a:rPr>
              <a:t>Traditional</a:t>
            </a:r>
            <a:r>
              <a:rPr sz="3600" spc="3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Herbal</a:t>
            </a:r>
            <a:r>
              <a:rPr sz="3600" spc="2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medicinal</a:t>
            </a:r>
            <a:r>
              <a:rPr sz="3600" spc="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products.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250">
              <a:latin typeface="Times New Roman"/>
              <a:cs typeface="Times New Roman"/>
            </a:endParaRPr>
          </a:p>
          <a:p>
            <a:pPr marL="299085" marR="5715" indent="-287020">
              <a:lnSpc>
                <a:spcPct val="9310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604520" algn="l"/>
              </a:tabLst>
            </a:pPr>
            <a:r>
              <a:rPr sz="3600" spc="-5" dirty="0">
                <a:latin typeface="Times New Roman"/>
                <a:cs typeface="Times New Roman"/>
              </a:rPr>
              <a:t>UK-</a:t>
            </a:r>
            <a:r>
              <a:rPr sz="3600" spc="37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MHRA</a:t>
            </a:r>
            <a:r>
              <a:rPr sz="3600" spc="17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(Medicines</a:t>
            </a:r>
            <a:r>
              <a:rPr sz="3600" spc="38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and</a:t>
            </a:r>
            <a:r>
              <a:rPr sz="3600" spc="36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Healthcare</a:t>
            </a:r>
            <a:r>
              <a:rPr sz="3600" spc="37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products </a:t>
            </a:r>
            <a:r>
              <a:rPr sz="3600" spc="-88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Regulatory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agency).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286C3"/>
              </a:buClr>
              <a:buFont typeface="Wingdings"/>
              <a:buChar char=""/>
            </a:pPr>
            <a:endParaRPr sz="4900">
              <a:latin typeface="Times New Roman"/>
              <a:cs typeface="Times New Roman"/>
            </a:endParaRPr>
          </a:p>
          <a:p>
            <a:pPr marL="603885" indent="-591820"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SzPct val="141666"/>
              <a:buFont typeface="Wingdings"/>
              <a:buChar char=""/>
              <a:tabLst>
                <a:tab pos="604520" algn="l"/>
              </a:tabLst>
            </a:pPr>
            <a:r>
              <a:rPr sz="3600" spc="-5" dirty="0">
                <a:latin typeface="Times New Roman"/>
                <a:cs typeface="Times New Roman"/>
              </a:rPr>
              <a:t>India-</a:t>
            </a:r>
            <a:r>
              <a:rPr sz="3600" spc="-220" dirty="0">
                <a:latin typeface="Times New Roman"/>
                <a:cs typeface="Times New Roman"/>
              </a:rPr>
              <a:t> </a:t>
            </a:r>
            <a:r>
              <a:rPr sz="3600" spc="-70" dirty="0">
                <a:latin typeface="Times New Roman"/>
                <a:cs typeface="Times New Roman"/>
              </a:rPr>
              <a:t>AYUSH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600E24-765E-D316-0408-21E6B76D18B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24600"/>
            <a:ext cx="6705600" cy="483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29A09-F900-BF96-112B-5539A1C53C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6276" y="1607819"/>
            <a:ext cx="8662416" cy="50977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81325" y="174497"/>
            <a:ext cx="86601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1286C3"/>
                </a:solidFill>
              </a:rPr>
              <a:t>QUALITY</a:t>
            </a:r>
            <a:r>
              <a:rPr sz="3200" spc="-120" dirty="0">
                <a:solidFill>
                  <a:srgbClr val="1286C3"/>
                </a:solidFill>
              </a:rPr>
              <a:t> </a:t>
            </a:r>
            <a:r>
              <a:rPr sz="3200" spc="-65" dirty="0">
                <a:solidFill>
                  <a:srgbClr val="1286C3"/>
                </a:solidFill>
              </a:rPr>
              <a:t>EVALUATION</a:t>
            </a:r>
            <a:r>
              <a:rPr sz="3200" spc="-30" dirty="0">
                <a:solidFill>
                  <a:srgbClr val="1286C3"/>
                </a:solidFill>
              </a:rPr>
              <a:t> </a:t>
            </a:r>
            <a:r>
              <a:rPr sz="3200" dirty="0">
                <a:solidFill>
                  <a:srgbClr val="1286C3"/>
                </a:solidFill>
              </a:rPr>
              <a:t>OF</a:t>
            </a:r>
            <a:r>
              <a:rPr sz="3200" spc="-125" dirty="0">
                <a:solidFill>
                  <a:srgbClr val="1286C3"/>
                </a:solidFill>
              </a:rPr>
              <a:t> </a:t>
            </a:r>
            <a:r>
              <a:rPr sz="3200" dirty="0">
                <a:solidFill>
                  <a:srgbClr val="1286C3"/>
                </a:solidFill>
              </a:rPr>
              <a:t>HERBAL</a:t>
            </a:r>
            <a:r>
              <a:rPr sz="3200" spc="-195" dirty="0">
                <a:solidFill>
                  <a:srgbClr val="1286C3"/>
                </a:solidFill>
              </a:rPr>
              <a:t> </a:t>
            </a:r>
            <a:r>
              <a:rPr sz="3200" dirty="0">
                <a:solidFill>
                  <a:srgbClr val="1286C3"/>
                </a:solidFill>
              </a:rPr>
              <a:t>DRUGS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4757928" y="1252727"/>
            <a:ext cx="1430020" cy="668020"/>
            <a:chOff x="4757928" y="1252727"/>
            <a:chExt cx="1430020" cy="668020"/>
          </a:xfrm>
        </p:grpSpPr>
        <p:sp>
          <p:nvSpPr>
            <p:cNvPr id="5" name="object 5"/>
            <p:cNvSpPr/>
            <p:nvPr/>
          </p:nvSpPr>
          <p:spPr>
            <a:xfrm>
              <a:off x="4765548" y="1260347"/>
              <a:ext cx="1414780" cy="652780"/>
            </a:xfrm>
            <a:custGeom>
              <a:avLst/>
              <a:gdLst/>
              <a:ahLst/>
              <a:cxnLst/>
              <a:rect l="l" t="t" r="r" b="b"/>
              <a:pathLst>
                <a:path w="1414779" h="652780">
                  <a:moveTo>
                    <a:pt x="1414272" y="0"/>
                  </a:moveTo>
                  <a:lnTo>
                    <a:pt x="0" y="0"/>
                  </a:lnTo>
                  <a:lnTo>
                    <a:pt x="0" y="652272"/>
                  </a:lnTo>
                  <a:lnTo>
                    <a:pt x="1414272" y="652272"/>
                  </a:lnTo>
                  <a:lnTo>
                    <a:pt x="1414272" y="0"/>
                  </a:lnTo>
                  <a:close/>
                </a:path>
              </a:pathLst>
            </a:custGeom>
            <a:solidFill>
              <a:srgbClr val="2FA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65548" y="1260347"/>
              <a:ext cx="1414780" cy="652780"/>
            </a:xfrm>
            <a:custGeom>
              <a:avLst/>
              <a:gdLst/>
              <a:ahLst/>
              <a:cxnLst/>
              <a:rect l="l" t="t" r="r" b="b"/>
              <a:pathLst>
                <a:path w="1414779" h="652780">
                  <a:moveTo>
                    <a:pt x="0" y="652272"/>
                  </a:moveTo>
                  <a:lnTo>
                    <a:pt x="1414272" y="652272"/>
                  </a:lnTo>
                  <a:lnTo>
                    <a:pt x="1414272" y="0"/>
                  </a:lnTo>
                  <a:lnTo>
                    <a:pt x="0" y="0"/>
                  </a:lnTo>
                  <a:lnTo>
                    <a:pt x="0" y="652272"/>
                  </a:lnTo>
                  <a:close/>
                </a:path>
              </a:pathLst>
            </a:custGeom>
            <a:ln w="15240">
              <a:solidFill>
                <a:srgbClr val="1F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73167" y="1421638"/>
            <a:ext cx="1399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orbel"/>
                <a:cs typeface="Corbel"/>
              </a:rPr>
              <a:t>Macroscopic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85915" y="1252727"/>
            <a:ext cx="1414780" cy="668020"/>
            <a:chOff x="6185915" y="1252727"/>
            <a:chExt cx="1414780" cy="668020"/>
          </a:xfrm>
        </p:grpSpPr>
        <p:sp>
          <p:nvSpPr>
            <p:cNvPr id="9" name="object 9"/>
            <p:cNvSpPr/>
            <p:nvPr/>
          </p:nvSpPr>
          <p:spPr>
            <a:xfrm>
              <a:off x="6193535" y="1260347"/>
              <a:ext cx="1399540" cy="652780"/>
            </a:xfrm>
            <a:custGeom>
              <a:avLst/>
              <a:gdLst/>
              <a:ahLst/>
              <a:cxnLst/>
              <a:rect l="l" t="t" r="r" b="b"/>
              <a:pathLst>
                <a:path w="1399540" h="652780">
                  <a:moveTo>
                    <a:pt x="1399032" y="0"/>
                  </a:moveTo>
                  <a:lnTo>
                    <a:pt x="0" y="0"/>
                  </a:lnTo>
                  <a:lnTo>
                    <a:pt x="0" y="652272"/>
                  </a:lnTo>
                  <a:lnTo>
                    <a:pt x="1399032" y="652272"/>
                  </a:lnTo>
                  <a:lnTo>
                    <a:pt x="1399032" y="0"/>
                  </a:lnTo>
                  <a:close/>
                </a:path>
              </a:pathLst>
            </a:custGeom>
            <a:solidFill>
              <a:srgbClr val="2FA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93535" y="1260347"/>
              <a:ext cx="1399540" cy="652780"/>
            </a:xfrm>
            <a:custGeom>
              <a:avLst/>
              <a:gdLst/>
              <a:ahLst/>
              <a:cxnLst/>
              <a:rect l="l" t="t" r="r" b="b"/>
              <a:pathLst>
                <a:path w="1399540" h="652780">
                  <a:moveTo>
                    <a:pt x="0" y="652272"/>
                  </a:moveTo>
                  <a:lnTo>
                    <a:pt x="1399032" y="652272"/>
                  </a:lnTo>
                  <a:lnTo>
                    <a:pt x="1399032" y="0"/>
                  </a:lnTo>
                  <a:lnTo>
                    <a:pt x="0" y="0"/>
                  </a:lnTo>
                  <a:lnTo>
                    <a:pt x="0" y="652272"/>
                  </a:lnTo>
                  <a:close/>
                </a:path>
              </a:pathLst>
            </a:custGeom>
            <a:ln w="15240">
              <a:solidFill>
                <a:srgbClr val="1F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01155" y="1421638"/>
            <a:ext cx="1384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orbel"/>
                <a:cs typeface="Corbel"/>
              </a:rPr>
              <a:t>Microscopic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290559" y="754380"/>
            <a:ext cx="2787650" cy="2217420"/>
            <a:chOff x="8290559" y="754380"/>
            <a:chExt cx="2787650" cy="2217420"/>
          </a:xfrm>
        </p:grpSpPr>
        <p:sp>
          <p:nvSpPr>
            <p:cNvPr id="13" name="object 13"/>
            <p:cNvSpPr/>
            <p:nvPr/>
          </p:nvSpPr>
          <p:spPr>
            <a:xfrm>
              <a:off x="8298179" y="762000"/>
              <a:ext cx="2772410" cy="2202180"/>
            </a:xfrm>
            <a:custGeom>
              <a:avLst/>
              <a:gdLst/>
              <a:ahLst/>
              <a:cxnLst/>
              <a:rect l="l" t="t" r="r" b="b"/>
              <a:pathLst>
                <a:path w="2772409" h="2202180">
                  <a:moveTo>
                    <a:pt x="2405126" y="0"/>
                  </a:moveTo>
                  <a:lnTo>
                    <a:pt x="367029" y="0"/>
                  </a:lnTo>
                  <a:lnTo>
                    <a:pt x="320993" y="2859"/>
                  </a:lnTo>
                  <a:lnTo>
                    <a:pt x="276661" y="11210"/>
                  </a:lnTo>
                  <a:lnTo>
                    <a:pt x="234380" y="24706"/>
                  </a:lnTo>
                  <a:lnTo>
                    <a:pt x="194493" y="43005"/>
                  </a:lnTo>
                  <a:lnTo>
                    <a:pt x="157343" y="65763"/>
                  </a:lnTo>
                  <a:lnTo>
                    <a:pt x="123276" y="92634"/>
                  </a:lnTo>
                  <a:lnTo>
                    <a:pt x="92634" y="123276"/>
                  </a:lnTo>
                  <a:lnTo>
                    <a:pt x="65763" y="157343"/>
                  </a:lnTo>
                  <a:lnTo>
                    <a:pt x="43005" y="194493"/>
                  </a:lnTo>
                  <a:lnTo>
                    <a:pt x="24706" y="234380"/>
                  </a:lnTo>
                  <a:lnTo>
                    <a:pt x="11210" y="276661"/>
                  </a:lnTo>
                  <a:lnTo>
                    <a:pt x="2859" y="320993"/>
                  </a:lnTo>
                  <a:lnTo>
                    <a:pt x="0" y="367029"/>
                  </a:lnTo>
                  <a:lnTo>
                    <a:pt x="0" y="1835150"/>
                  </a:lnTo>
                  <a:lnTo>
                    <a:pt x="2859" y="1881186"/>
                  </a:lnTo>
                  <a:lnTo>
                    <a:pt x="11210" y="1925518"/>
                  </a:lnTo>
                  <a:lnTo>
                    <a:pt x="24706" y="1967799"/>
                  </a:lnTo>
                  <a:lnTo>
                    <a:pt x="43005" y="2007686"/>
                  </a:lnTo>
                  <a:lnTo>
                    <a:pt x="65763" y="2044836"/>
                  </a:lnTo>
                  <a:lnTo>
                    <a:pt x="92634" y="2078903"/>
                  </a:lnTo>
                  <a:lnTo>
                    <a:pt x="123276" y="2109545"/>
                  </a:lnTo>
                  <a:lnTo>
                    <a:pt x="157343" y="2136416"/>
                  </a:lnTo>
                  <a:lnTo>
                    <a:pt x="194493" y="2159174"/>
                  </a:lnTo>
                  <a:lnTo>
                    <a:pt x="234380" y="2177473"/>
                  </a:lnTo>
                  <a:lnTo>
                    <a:pt x="276661" y="2190969"/>
                  </a:lnTo>
                  <a:lnTo>
                    <a:pt x="320993" y="2199320"/>
                  </a:lnTo>
                  <a:lnTo>
                    <a:pt x="367029" y="2202179"/>
                  </a:lnTo>
                  <a:lnTo>
                    <a:pt x="2405126" y="2202179"/>
                  </a:lnTo>
                  <a:lnTo>
                    <a:pt x="2451162" y="2199320"/>
                  </a:lnTo>
                  <a:lnTo>
                    <a:pt x="2495494" y="2190969"/>
                  </a:lnTo>
                  <a:lnTo>
                    <a:pt x="2537775" y="2177473"/>
                  </a:lnTo>
                  <a:lnTo>
                    <a:pt x="2577662" y="2159174"/>
                  </a:lnTo>
                  <a:lnTo>
                    <a:pt x="2614812" y="2136416"/>
                  </a:lnTo>
                  <a:lnTo>
                    <a:pt x="2648879" y="2109545"/>
                  </a:lnTo>
                  <a:lnTo>
                    <a:pt x="2679521" y="2078903"/>
                  </a:lnTo>
                  <a:lnTo>
                    <a:pt x="2706392" y="2044836"/>
                  </a:lnTo>
                  <a:lnTo>
                    <a:pt x="2729150" y="2007686"/>
                  </a:lnTo>
                  <a:lnTo>
                    <a:pt x="2747449" y="1967799"/>
                  </a:lnTo>
                  <a:lnTo>
                    <a:pt x="2760945" y="1925518"/>
                  </a:lnTo>
                  <a:lnTo>
                    <a:pt x="2769296" y="1881186"/>
                  </a:lnTo>
                  <a:lnTo>
                    <a:pt x="2772155" y="1835150"/>
                  </a:lnTo>
                  <a:lnTo>
                    <a:pt x="2772155" y="367029"/>
                  </a:lnTo>
                  <a:lnTo>
                    <a:pt x="2769296" y="320993"/>
                  </a:lnTo>
                  <a:lnTo>
                    <a:pt x="2760945" y="276661"/>
                  </a:lnTo>
                  <a:lnTo>
                    <a:pt x="2747449" y="234380"/>
                  </a:lnTo>
                  <a:lnTo>
                    <a:pt x="2729150" y="194493"/>
                  </a:lnTo>
                  <a:lnTo>
                    <a:pt x="2706392" y="157343"/>
                  </a:lnTo>
                  <a:lnTo>
                    <a:pt x="2679521" y="123276"/>
                  </a:lnTo>
                  <a:lnTo>
                    <a:pt x="2648879" y="92634"/>
                  </a:lnTo>
                  <a:lnTo>
                    <a:pt x="2614812" y="65763"/>
                  </a:lnTo>
                  <a:lnTo>
                    <a:pt x="2577662" y="43005"/>
                  </a:lnTo>
                  <a:lnTo>
                    <a:pt x="2537775" y="24706"/>
                  </a:lnTo>
                  <a:lnTo>
                    <a:pt x="2495494" y="11210"/>
                  </a:lnTo>
                  <a:lnTo>
                    <a:pt x="2451162" y="2859"/>
                  </a:lnTo>
                  <a:lnTo>
                    <a:pt x="2405126" y="0"/>
                  </a:lnTo>
                  <a:close/>
                </a:path>
              </a:pathLst>
            </a:custGeom>
            <a:solidFill>
              <a:srgbClr val="2FA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98179" y="762000"/>
              <a:ext cx="2772410" cy="2202180"/>
            </a:xfrm>
            <a:custGeom>
              <a:avLst/>
              <a:gdLst/>
              <a:ahLst/>
              <a:cxnLst/>
              <a:rect l="l" t="t" r="r" b="b"/>
              <a:pathLst>
                <a:path w="2772409" h="2202180">
                  <a:moveTo>
                    <a:pt x="0" y="367029"/>
                  </a:moveTo>
                  <a:lnTo>
                    <a:pt x="2859" y="320993"/>
                  </a:lnTo>
                  <a:lnTo>
                    <a:pt x="11210" y="276661"/>
                  </a:lnTo>
                  <a:lnTo>
                    <a:pt x="24706" y="234380"/>
                  </a:lnTo>
                  <a:lnTo>
                    <a:pt x="43005" y="194493"/>
                  </a:lnTo>
                  <a:lnTo>
                    <a:pt x="65763" y="157343"/>
                  </a:lnTo>
                  <a:lnTo>
                    <a:pt x="92634" y="123276"/>
                  </a:lnTo>
                  <a:lnTo>
                    <a:pt x="123276" y="92634"/>
                  </a:lnTo>
                  <a:lnTo>
                    <a:pt x="157343" y="65763"/>
                  </a:lnTo>
                  <a:lnTo>
                    <a:pt x="194493" y="43005"/>
                  </a:lnTo>
                  <a:lnTo>
                    <a:pt x="234380" y="24706"/>
                  </a:lnTo>
                  <a:lnTo>
                    <a:pt x="276661" y="11210"/>
                  </a:lnTo>
                  <a:lnTo>
                    <a:pt x="320993" y="2859"/>
                  </a:lnTo>
                  <a:lnTo>
                    <a:pt x="367029" y="0"/>
                  </a:lnTo>
                  <a:lnTo>
                    <a:pt x="2405126" y="0"/>
                  </a:lnTo>
                  <a:lnTo>
                    <a:pt x="2451162" y="2859"/>
                  </a:lnTo>
                  <a:lnTo>
                    <a:pt x="2495494" y="11210"/>
                  </a:lnTo>
                  <a:lnTo>
                    <a:pt x="2537775" y="24706"/>
                  </a:lnTo>
                  <a:lnTo>
                    <a:pt x="2577662" y="43005"/>
                  </a:lnTo>
                  <a:lnTo>
                    <a:pt x="2614812" y="65763"/>
                  </a:lnTo>
                  <a:lnTo>
                    <a:pt x="2648879" y="92634"/>
                  </a:lnTo>
                  <a:lnTo>
                    <a:pt x="2679521" y="123276"/>
                  </a:lnTo>
                  <a:lnTo>
                    <a:pt x="2706392" y="157343"/>
                  </a:lnTo>
                  <a:lnTo>
                    <a:pt x="2729150" y="194493"/>
                  </a:lnTo>
                  <a:lnTo>
                    <a:pt x="2747449" y="234380"/>
                  </a:lnTo>
                  <a:lnTo>
                    <a:pt x="2760945" y="276661"/>
                  </a:lnTo>
                  <a:lnTo>
                    <a:pt x="2769296" y="320993"/>
                  </a:lnTo>
                  <a:lnTo>
                    <a:pt x="2772155" y="367029"/>
                  </a:lnTo>
                  <a:lnTo>
                    <a:pt x="2772155" y="1835150"/>
                  </a:lnTo>
                  <a:lnTo>
                    <a:pt x="2769296" y="1881186"/>
                  </a:lnTo>
                  <a:lnTo>
                    <a:pt x="2760945" y="1925518"/>
                  </a:lnTo>
                  <a:lnTo>
                    <a:pt x="2747449" y="1967799"/>
                  </a:lnTo>
                  <a:lnTo>
                    <a:pt x="2729150" y="2007686"/>
                  </a:lnTo>
                  <a:lnTo>
                    <a:pt x="2706392" y="2044836"/>
                  </a:lnTo>
                  <a:lnTo>
                    <a:pt x="2679521" y="2078903"/>
                  </a:lnTo>
                  <a:lnTo>
                    <a:pt x="2648879" y="2109545"/>
                  </a:lnTo>
                  <a:lnTo>
                    <a:pt x="2614812" y="2136416"/>
                  </a:lnTo>
                  <a:lnTo>
                    <a:pt x="2577662" y="2159174"/>
                  </a:lnTo>
                  <a:lnTo>
                    <a:pt x="2537775" y="2177473"/>
                  </a:lnTo>
                  <a:lnTo>
                    <a:pt x="2495494" y="2190969"/>
                  </a:lnTo>
                  <a:lnTo>
                    <a:pt x="2451162" y="2199320"/>
                  </a:lnTo>
                  <a:lnTo>
                    <a:pt x="2405126" y="2202179"/>
                  </a:lnTo>
                  <a:lnTo>
                    <a:pt x="367029" y="2202179"/>
                  </a:lnTo>
                  <a:lnTo>
                    <a:pt x="320993" y="2199320"/>
                  </a:lnTo>
                  <a:lnTo>
                    <a:pt x="276661" y="2190969"/>
                  </a:lnTo>
                  <a:lnTo>
                    <a:pt x="234380" y="2177473"/>
                  </a:lnTo>
                  <a:lnTo>
                    <a:pt x="194493" y="2159174"/>
                  </a:lnTo>
                  <a:lnTo>
                    <a:pt x="157343" y="2136416"/>
                  </a:lnTo>
                  <a:lnTo>
                    <a:pt x="123276" y="2109545"/>
                  </a:lnTo>
                  <a:lnTo>
                    <a:pt x="92634" y="2078903"/>
                  </a:lnTo>
                  <a:lnTo>
                    <a:pt x="65763" y="2044836"/>
                  </a:lnTo>
                  <a:lnTo>
                    <a:pt x="43005" y="2007686"/>
                  </a:lnTo>
                  <a:lnTo>
                    <a:pt x="24706" y="1967799"/>
                  </a:lnTo>
                  <a:lnTo>
                    <a:pt x="11210" y="1925518"/>
                  </a:lnTo>
                  <a:lnTo>
                    <a:pt x="2859" y="1881186"/>
                  </a:lnTo>
                  <a:lnTo>
                    <a:pt x="0" y="1835150"/>
                  </a:lnTo>
                  <a:lnTo>
                    <a:pt x="0" y="367029"/>
                  </a:lnTo>
                  <a:close/>
                </a:path>
              </a:pathLst>
            </a:custGeom>
            <a:ln w="15239">
              <a:solidFill>
                <a:srgbClr val="1F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486393" y="1108964"/>
            <a:ext cx="23368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Qualitative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Quantitative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SEM</a:t>
            </a:r>
            <a:r>
              <a:rPr sz="2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studies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Powder</a:t>
            </a:r>
            <a:r>
              <a:rPr sz="2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studies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624327" y="643127"/>
            <a:ext cx="1567180" cy="1207135"/>
            <a:chOff x="2624327" y="643127"/>
            <a:chExt cx="1567180" cy="1207135"/>
          </a:xfrm>
        </p:grpSpPr>
        <p:sp>
          <p:nvSpPr>
            <p:cNvPr id="17" name="object 17"/>
            <p:cNvSpPr/>
            <p:nvPr/>
          </p:nvSpPr>
          <p:spPr>
            <a:xfrm>
              <a:off x="2631947" y="650747"/>
              <a:ext cx="1551940" cy="1191895"/>
            </a:xfrm>
            <a:custGeom>
              <a:avLst/>
              <a:gdLst/>
              <a:ahLst/>
              <a:cxnLst/>
              <a:rect l="l" t="t" r="r" b="b"/>
              <a:pathLst>
                <a:path w="1551939" h="1191895">
                  <a:moveTo>
                    <a:pt x="1352803" y="0"/>
                  </a:moveTo>
                  <a:lnTo>
                    <a:pt x="198627" y="0"/>
                  </a:lnTo>
                  <a:lnTo>
                    <a:pt x="153075" y="5244"/>
                  </a:lnTo>
                  <a:lnTo>
                    <a:pt x="111263" y="20183"/>
                  </a:lnTo>
                  <a:lnTo>
                    <a:pt x="74384" y="43627"/>
                  </a:lnTo>
                  <a:lnTo>
                    <a:pt x="43627" y="74384"/>
                  </a:lnTo>
                  <a:lnTo>
                    <a:pt x="20183" y="111263"/>
                  </a:lnTo>
                  <a:lnTo>
                    <a:pt x="5244" y="153075"/>
                  </a:lnTo>
                  <a:lnTo>
                    <a:pt x="0" y="198627"/>
                  </a:lnTo>
                  <a:lnTo>
                    <a:pt x="0" y="993139"/>
                  </a:lnTo>
                  <a:lnTo>
                    <a:pt x="5244" y="1038692"/>
                  </a:lnTo>
                  <a:lnTo>
                    <a:pt x="20183" y="1080504"/>
                  </a:lnTo>
                  <a:lnTo>
                    <a:pt x="43627" y="1117383"/>
                  </a:lnTo>
                  <a:lnTo>
                    <a:pt x="74384" y="1148140"/>
                  </a:lnTo>
                  <a:lnTo>
                    <a:pt x="111263" y="1171584"/>
                  </a:lnTo>
                  <a:lnTo>
                    <a:pt x="153075" y="1186523"/>
                  </a:lnTo>
                  <a:lnTo>
                    <a:pt x="198627" y="1191767"/>
                  </a:lnTo>
                  <a:lnTo>
                    <a:pt x="1352803" y="1191767"/>
                  </a:lnTo>
                  <a:lnTo>
                    <a:pt x="1398356" y="1186523"/>
                  </a:lnTo>
                  <a:lnTo>
                    <a:pt x="1440168" y="1171584"/>
                  </a:lnTo>
                  <a:lnTo>
                    <a:pt x="1477047" y="1148140"/>
                  </a:lnTo>
                  <a:lnTo>
                    <a:pt x="1507804" y="1117383"/>
                  </a:lnTo>
                  <a:lnTo>
                    <a:pt x="1531248" y="1080504"/>
                  </a:lnTo>
                  <a:lnTo>
                    <a:pt x="1546187" y="1038692"/>
                  </a:lnTo>
                  <a:lnTo>
                    <a:pt x="1551431" y="993139"/>
                  </a:lnTo>
                  <a:lnTo>
                    <a:pt x="1551431" y="198627"/>
                  </a:lnTo>
                  <a:lnTo>
                    <a:pt x="1546187" y="153075"/>
                  </a:lnTo>
                  <a:lnTo>
                    <a:pt x="1531248" y="111263"/>
                  </a:lnTo>
                  <a:lnTo>
                    <a:pt x="1507804" y="74384"/>
                  </a:lnTo>
                  <a:lnTo>
                    <a:pt x="1477047" y="43627"/>
                  </a:lnTo>
                  <a:lnTo>
                    <a:pt x="1440168" y="20183"/>
                  </a:lnTo>
                  <a:lnTo>
                    <a:pt x="1398356" y="5244"/>
                  </a:lnTo>
                  <a:lnTo>
                    <a:pt x="1352803" y="0"/>
                  </a:lnTo>
                  <a:close/>
                </a:path>
              </a:pathLst>
            </a:custGeom>
            <a:solidFill>
              <a:srgbClr val="2FA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31947" y="650747"/>
              <a:ext cx="1551940" cy="1191895"/>
            </a:xfrm>
            <a:custGeom>
              <a:avLst/>
              <a:gdLst/>
              <a:ahLst/>
              <a:cxnLst/>
              <a:rect l="l" t="t" r="r" b="b"/>
              <a:pathLst>
                <a:path w="1551939" h="1191895">
                  <a:moveTo>
                    <a:pt x="0" y="198627"/>
                  </a:moveTo>
                  <a:lnTo>
                    <a:pt x="5244" y="153075"/>
                  </a:lnTo>
                  <a:lnTo>
                    <a:pt x="20183" y="111263"/>
                  </a:lnTo>
                  <a:lnTo>
                    <a:pt x="43627" y="74384"/>
                  </a:lnTo>
                  <a:lnTo>
                    <a:pt x="74384" y="43627"/>
                  </a:lnTo>
                  <a:lnTo>
                    <a:pt x="111263" y="20183"/>
                  </a:lnTo>
                  <a:lnTo>
                    <a:pt x="153075" y="5244"/>
                  </a:lnTo>
                  <a:lnTo>
                    <a:pt x="198627" y="0"/>
                  </a:lnTo>
                  <a:lnTo>
                    <a:pt x="1352803" y="0"/>
                  </a:lnTo>
                  <a:lnTo>
                    <a:pt x="1398356" y="5244"/>
                  </a:lnTo>
                  <a:lnTo>
                    <a:pt x="1440168" y="20183"/>
                  </a:lnTo>
                  <a:lnTo>
                    <a:pt x="1477047" y="43627"/>
                  </a:lnTo>
                  <a:lnTo>
                    <a:pt x="1507804" y="74384"/>
                  </a:lnTo>
                  <a:lnTo>
                    <a:pt x="1531248" y="111263"/>
                  </a:lnTo>
                  <a:lnTo>
                    <a:pt x="1546187" y="153075"/>
                  </a:lnTo>
                  <a:lnTo>
                    <a:pt x="1551431" y="198627"/>
                  </a:lnTo>
                  <a:lnTo>
                    <a:pt x="1551431" y="993139"/>
                  </a:lnTo>
                  <a:lnTo>
                    <a:pt x="1546187" y="1038692"/>
                  </a:lnTo>
                  <a:lnTo>
                    <a:pt x="1531248" y="1080504"/>
                  </a:lnTo>
                  <a:lnTo>
                    <a:pt x="1507804" y="1117383"/>
                  </a:lnTo>
                  <a:lnTo>
                    <a:pt x="1477047" y="1148140"/>
                  </a:lnTo>
                  <a:lnTo>
                    <a:pt x="1440168" y="1171584"/>
                  </a:lnTo>
                  <a:lnTo>
                    <a:pt x="1398356" y="1186523"/>
                  </a:lnTo>
                  <a:lnTo>
                    <a:pt x="1352803" y="1191767"/>
                  </a:lnTo>
                  <a:lnTo>
                    <a:pt x="198627" y="1191767"/>
                  </a:lnTo>
                  <a:lnTo>
                    <a:pt x="153075" y="1186523"/>
                  </a:lnTo>
                  <a:lnTo>
                    <a:pt x="111263" y="1171584"/>
                  </a:lnTo>
                  <a:lnTo>
                    <a:pt x="74384" y="1148140"/>
                  </a:lnTo>
                  <a:lnTo>
                    <a:pt x="43627" y="1117383"/>
                  </a:lnTo>
                  <a:lnTo>
                    <a:pt x="20183" y="1080504"/>
                  </a:lnTo>
                  <a:lnTo>
                    <a:pt x="5244" y="1038692"/>
                  </a:lnTo>
                  <a:lnTo>
                    <a:pt x="0" y="993139"/>
                  </a:lnTo>
                  <a:lnTo>
                    <a:pt x="0" y="198627"/>
                  </a:lnTo>
                  <a:close/>
                </a:path>
              </a:pathLst>
            </a:custGeom>
            <a:ln w="15240">
              <a:solidFill>
                <a:srgbClr val="1F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769489" y="952627"/>
            <a:ext cx="1220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sz="1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Shape</a:t>
            </a:r>
            <a:endParaRPr sz="18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5600" algn="l"/>
                <a:tab pos="356235" algn="l"/>
              </a:tabLst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Exte</a:t>
            </a:r>
            <a:r>
              <a:rPr sz="18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9263" y="998219"/>
            <a:ext cx="1621790" cy="1647825"/>
          </a:xfrm>
          <a:prstGeom prst="rect">
            <a:avLst/>
          </a:prstGeom>
          <a:solidFill>
            <a:srgbClr val="2FACEB"/>
          </a:solidFill>
          <a:ln w="15239">
            <a:solidFill>
              <a:srgbClr val="1F7CAC"/>
            </a:solidFill>
          </a:ln>
        </p:spPr>
        <p:txBody>
          <a:bodyPr vert="horz" wrap="square" lIns="0" tIns="81280" rIns="0" bIns="0" rtlCol="0">
            <a:spAutoFit/>
          </a:bodyPr>
          <a:lstStyle/>
          <a:p>
            <a:pPr marL="434975" indent="-343535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434975" algn="l"/>
              </a:tabLst>
            </a:pP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Colour</a:t>
            </a:r>
            <a:endParaRPr sz="2400">
              <a:latin typeface="Times New Roman"/>
              <a:cs typeface="Times New Roman"/>
            </a:endParaRPr>
          </a:p>
          <a:p>
            <a:pPr marL="434975" indent="-343535">
              <a:lnSpc>
                <a:spcPct val="100000"/>
              </a:lnSpc>
              <a:buAutoNum type="arabicPeriod"/>
              <a:tabLst>
                <a:tab pos="434975" algn="l"/>
              </a:tabLst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Odour</a:t>
            </a:r>
            <a:endParaRPr sz="2400">
              <a:latin typeface="Times New Roman"/>
              <a:cs typeface="Times New Roman"/>
            </a:endParaRPr>
          </a:p>
          <a:p>
            <a:pPr marL="434975" indent="-3435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4975" algn="l"/>
              </a:tabLst>
            </a:pPr>
            <a:r>
              <a:rPr sz="2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Taste</a:t>
            </a:r>
            <a:endParaRPr sz="2400">
              <a:latin typeface="Times New Roman"/>
              <a:cs typeface="Times New Roman"/>
            </a:endParaRPr>
          </a:p>
          <a:p>
            <a:pPr marL="434975" indent="-343535">
              <a:lnSpc>
                <a:spcPct val="100000"/>
              </a:lnSpc>
              <a:buAutoNum type="arabicPeriod"/>
              <a:tabLst>
                <a:tab pos="434975" algn="l"/>
              </a:tabLst>
            </a:pPr>
            <a:r>
              <a:rPr sz="2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Texture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B95874D3-BEE4-7C12-F375-1845BBA8354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25593" y="6428600"/>
            <a:ext cx="5763385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3B0C661-A183-CCE1-E6F1-3EA3629474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8032" y="213105"/>
            <a:ext cx="941197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686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LACK OF </a:t>
            </a:r>
            <a:r>
              <a:rPr spc="-10" dirty="0"/>
              <a:t>PHARMACOKINETIC </a:t>
            </a:r>
            <a:r>
              <a:rPr spc="-5" dirty="0"/>
              <a:t> STUDIES</a:t>
            </a:r>
            <a:r>
              <a:rPr dirty="0"/>
              <a:t> </a:t>
            </a:r>
            <a:r>
              <a:rPr spc="-5" dirty="0"/>
              <a:t>OF</a:t>
            </a:r>
            <a:r>
              <a:rPr spc="-155" dirty="0"/>
              <a:t> </a:t>
            </a:r>
            <a:r>
              <a:rPr spc="-5" dirty="0"/>
              <a:t>BIOACTIVE</a:t>
            </a:r>
            <a:r>
              <a:rPr spc="-10" dirty="0"/>
              <a:t> MOLECULES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2289505"/>
            <a:ext cx="9862820" cy="355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7034" indent="-394970">
              <a:lnSpc>
                <a:spcPts val="3090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  <a:tab pos="1588135" algn="l"/>
                <a:tab pos="1998345" algn="l"/>
                <a:tab pos="2715260" algn="l"/>
                <a:tab pos="3868420" algn="l"/>
                <a:tab pos="4635500" algn="l"/>
                <a:tab pos="5078730" algn="l"/>
                <a:tab pos="6739890" algn="l"/>
                <a:tab pos="7151370" algn="l"/>
                <a:tab pos="8069580" algn="l"/>
                <a:tab pos="9273540" algn="l"/>
              </a:tabLst>
            </a:pP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0" dirty="0">
                <a:latin typeface="Times New Roman"/>
                <a:cs typeface="Times New Roman"/>
              </a:rPr>
              <a:t>f</a:t>
            </a:r>
            <a:r>
              <a:rPr sz="2400" spc="-10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icacy	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drug	de</a:t>
            </a:r>
            <a:r>
              <a:rPr sz="2400" spc="-15" dirty="0">
                <a:latin typeface="Times New Roman"/>
                <a:cs typeface="Times New Roman"/>
              </a:rPr>
              <a:t>p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nds	</a:t>
            </a:r>
            <a:r>
              <a:rPr sz="2400" spc="-5" dirty="0">
                <a:latin typeface="Times New Roman"/>
                <a:cs typeface="Times New Roman"/>
              </a:rPr>
              <a:t>upo</a:t>
            </a:r>
            <a:r>
              <a:rPr sz="2400" dirty="0">
                <a:latin typeface="Times New Roman"/>
                <a:cs typeface="Times New Roman"/>
              </a:rPr>
              <a:t>n	</a:t>
            </a:r>
            <a:r>
              <a:rPr sz="2400" spc="-10" dirty="0">
                <a:latin typeface="Times New Roman"/>
                <a:cs typeface="Times New Roman"/>
              </a:rPr>
              <a:t>it</a:t>
            </a:r>
            <a:r>
              <a:rPr sz="2400" dirty="0">
                <a:latin typeface="Times New Roman"/>
                <a:cs typeface="Times New Roman"/>
              </a:rPr>
              <a:t>s	co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posit</a:t>
            </a:r>
            <a:r>
              <a:rPr sz="2400" spc="-1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on	as	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erbal	</a:t>
            </a:r>
            <a:r>
              <a:rPr sz="2400" spc="-15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rodu</a:t>
            </a: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ts	have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ts val="2775"/>
              </a:lnSpc>
            </a:pPr>
            <a:r>
              <a:rPr sz="2400" spc="-5" dirty="0">
                <a:latin typeface="Times New Roman"/>
                <a:cs typeface="Times New Roman"/>
              </a:rPr>
              <a:t>complex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composition.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481965" indent="-469900">
              <a:lnSpc>
                <a:spcPct val="100000"/>
              </a:lnSpc>
              <a:spcBef>
                <a:spcPts val="2240"/>
              </a:spcBef>
              <a:buClr>
                <a:srgbClr val="1286C3"/>
              </a:buClr>
              <a:buSzPct val="139583"/>
              <a:buFont typeface="Wingdings"/>
              <a:buChar char=""/>
              <a:tabLst>
                <a:tab pos="482600" algn="l"/>
                <a:tab pos="882650" algn="l"/>
                <a:tab pos="1603375" algn="l"/>
                <a:tab pos="2529205" algn="l"/>
                <a:tab pos="3045460" algn="l"/>
                <a:tab pos="3900804" algn="l"/>
                <a:tab pos="4485640" algn="l"/>
                <a:tab pos="5229860" algn="l"/>
                <a:tab pos="5764530" algn="l"/>
                <a:tab pos="6147435" algn="l"/>
                <a:tab pos="7054215" algn="l"/>
                <a:tab pos="8705215" algn="l"/>
              </a:tabLst>
            </a:pPr>
            <a:r>
              <a:rPr sz="2400" dirty="0">
                <a:latin typeface="Times New Roman"/>
                <a:cs typeface="Times New Roman"/>
              </a:rPr>
              <a:t>In	</a:t>
            </a:r>
            <a:r>
              <a:rPr sz="2400" spc="-5" dirty="0">
                <a:latin typeface="Times New Roman"/>
                <a:cs typeface="Times New Roman"/>
              </a:rPr>
              <a:t>vitro	assays	</a:t>
            </a:r>
            <a:r>
              <a:rPr sz="2400" dirty="0">
                <a:latin typeface="Times New Roman"/>
                <a:cs typeface="Times New Roman"/>
              </a:rPr>
              <a:t>are	</a:t>
            </a:r>
            <a:r>
              <a:rPr sz="2400" spc="-5" dirty="0">
                <a:latin typeface="Times New Roman"/>
                <a:cs typeface="Times New Roman"/>
              </a:rPr>
              <a:t>cheap	</a:t>
            </a:r>
            <a:r>
              <a:rPr sz="2400" dirty="0">
                <a:latin typeface="Times New Roman"/>
                <a:cs typeface="Times New Roman"/>
              </a:rPr>
              <a:t>and	</a:t>
            </a:r>
            <a:r>
              <a:rPr sz="2400" spc="-35" dirty="0">
                <a:latin typeface="Times New Roman"/>
                <a:cs typeface="Times New Roman"/>
              </a:rPr>
              <a:t>easy,	</a:t>
            </a:r>
            <a:r>
              <a:rPr sz="2400" spc="-5" dirty="0">
                <a:latin typeface="Times New Roman"/>
                <a:cs typeface="Times New Roman"/>
              </a:rPr>
              <a:t>but	</a:t>
            </a:r>
            <a:r>
              <a:rPr sz="2400" dirty="0">
                <a:latin typeface="Times New Roman"/>
                <a:cs typeface="Times New Roman"/>
              </a:rPr>
              <a:t>in	</a:t>
            </a:r>
            <a:r>
              <a:rPr sz="2400" spc="-5" dirty="0">
                <a:latin typeface="Times New Roman"/>
                <a:cs typeface="Times New Roman"/>
              </a:rPr>
              <a:t>herbal	preparations	</a:t>
            </a:r>
            <a:r>
              <a:rPr sz="2400" spc="-10" dirty="0">
                <a:latin typeface="Times New Roman"/>
                <a:cs typeface="Times New Roman"/>
              </a:rPr>
              <a:t>sufficient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concentration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active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constituents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site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action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difficult.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50">
              <a:latin typeface="Times New Roman"/>
              <a:cs typeface="Times New Roman"/>
            </a:endParaRPr>
          </a:p>
          <a:p>
            <a:pPr marL="299085" marR="7620" indent="-287020">
              <a:lnSpc>
                <a:spcPct val="93200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  <a:tab pos="1372235" algn="l"/>
                <a:tab pos="3065780" algn="l"/>
                <a:tab pos="4165600" algn="l"/>
                <a:tab pos="4556125" algn="l"/>
                <a:tab pos="5435600" algn="l"/>
                <a:tab pos="6080125" algn="l"/>
                <a:tab pos="6723380" algn="l"/>
                <a:tab pos="7164070" algn="l"/>
                <a:tab pos="7859395" algn="l"/>
                <a:tab pos="9407525" algn="l"/>
              </a:tabLst>
            </a:pPr>
            <a:r>
              <a:rPr sz="2400" spc="-5" dirty="0">
                <a:latin typeface="Times New Roman"/>
                <a:cs typeface="Times New Roman"/>
              </a:rPr>
              <a:t>Herbal	for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ula</a:t>
            </a:r>
            <a:r>
              <a:rPr sz="2400" spc="-15" dirty="0">
                <a:latin typeface="Times New Roman"/>
                <a:cs typeface="Times New Roman"/>
              </a:rPr>
              <a:t>t</a:t>
            </a:r>
            <a:r>
              <a:rPr sz="2400" spc="-5" dirty="0">
                <a:latin typeface="Times New Roman"/>
                <a:cs typeface="Times New Roman"/>
              </a:rPr>
              <a:t>ions	</a:t>
            </a:r>
            <a:r>
              <a:rPr sz="2400" spc="-20" dirty="0">
                <a:latin typeface="Times New Roman"/>
                <a:cs typeface="Times New Roman"/>
              </a:rPr>
              <a:t>b</a:t>
            </a:r>
            <a:r>
              <a:rPr sz="2400" spc="-5" dirty="0">
                <a:latin typeface="Times New Roman"/>
                <a:cs typeface="Times New Roman"/>
              </a:rPr>
              <a:t>e</a:t>
            </a:r>
            <a:r>
              <a:rPr sz="2400" spc="-15" dirty="0">
                <a:latin typeface="Times New Roman"/>
                <a:cs typeface="Times New Roman"/>
              </a:rPr>
              <a:t>c</a:t>
            </a:r>
            <a:r>
              <a:rPr sz="2400" spc="-5" dirty="0">
                <a:latin typeface="Times New Roman"/>
                <a:cs typeface="Times New Roman"/>
              </a:rPr>
              <a:t>ause	of	wh</a:t>
            </a:r>
            <a:r>
              <a:rPr sz="2400" spc="-15" dirty="0">
                <a:latin typeface="Times New Roman"/>
                <a:cs typeface="Times New Roman"/>
              </a:rPr>
              <a:t>i</a:t>
            </a:r>
            <a:r>
              <a:rPr sz="2400" spc="-5" dirty="0">
                <a:latin typeface="Times New Roman"/>
                <a:cs typeface="Times New Roman"/>
              </a:rPr>
              <a:t>ch	lack	d</a:t>
            </a:r>
            <a:r>
              <a:rPr sz="2400" spc="-15" dirty="0">
                <a:latin typeface="Times New Roman"/>
                <a:cs typeface="Times New Roman"/>
              </a:rPr>
              <a:t>a</a:t>
            </a:r>
            <a:r>
              <a:rPr sz="2400" spc="-5" dirty="0">
                <a:latin typeface="Times New Roman"/>
                <a:cs typeface="Times New Roman"/>
              </a:rPr>
              <a:t>ta	on	t</a:t>
            </a:r>
            <a:r>
              <a:rPr sz="2400" dirty="0">
                <a:latin typeface="Times New Roman"/>
                <a:cs typeface="Times New Roman"/>
              </a:rPr>
              <a:t>h</a:t>
            </a:r>
            <a:r>
              <a:rPr sz="2400" spc="-15" dirty="0">
                <a:latin typeface="Times New Roman"/>
                <a:cs typeface="Times New Roman"/>
              </a:rPr>
              <a:t>e</a:t>
            </a:r>
            <a:r>
              <a:rPr sz="2400" spc="-5" dirty="0">
                <a:latin typeface="Times New Roman"/>
                <a:cs typeface="Times New Roman"/>
              </a:rPr>
              <a:t>ir	</a:t>
            </a:r>
            <a:r>
              <a:rPr sz="2400" spc="-20" dirty="0">
                <a:latin typeface="Times New Roman"/>
                <a:cs typeface="Times New Roman"/>
              </a:rPr>
              <a:t>d</a:t>
            </a:r>
            <a:r>
              <a:rPr sz="2400" spc="-5" dirty="0">
                <a:latin typeface="Times New Roman"/>
                <a:cs typeface="Times New Roman"/>
              </a:rPr>
              <a:t>ispo</a:t>
            </a:r>
            <a:r>
              <a:rPr sz="2400" dirty="0">
                <a:latin typeface="Times New Roman"/>
                <a:cs typeface="Times New Roman"/>
              </a:rPr>
              <a:t>si</a:t>
            </a:r>
            <a:r>
              <a:rPr sz="2400" spc="-15" dirty="0">
                <a:latin typeface="Times New Roman"/>
                <a:cs typeface="Times New Roman"/>
              </a:rPr>
              <a:t>t</a:t>
            </a:r>
            <a:r>
              <a:rPr sz="2400" spc="-5" dirty="0">
                <a:latin typeface="Times New Roman"/>
                <a:cs typeface="Times New Roman"/>
              </a:rPr>
              <a:t>ion,	</a:t>
            </a:r>
            <a:r>
              <a:rPr sz="2400" spc="-15" dirty="0">
                <a:latin typeface="Times New Roman"/>
                <a:cs typeface="Times New Roman"/>
              </a:rPr>
              <a:t>a</a:t>
            </a:r>
            <a:r>
              <a:rPr sz="2400" spc="-5" dirty="0">
                <a:latin typeface="Times New Roman"/>
                <a:cs typeface="Times New Roman"/>
              </a:rPr>
              <a:t>nd  </a:t>
            </a:r>
            <a:r>
              <a:rPr sz="2400" dirty="0">
                <a:latin typeface="Times New Roman"/>
                <a:cs typeface="Times New Roman"/>
              </a:rPr>
              <a:t>biological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fate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humans.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B789F9-CFC3-FCD6-E552-5D24500BF87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328690"/>
            <a:ext cx="5867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BECB8-8B69-959F-AC3C-81210E8D8A9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0594" y="687070"/>
            <a:ext cx="9170670" cy="5459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8480" indent="-526415">
              <a:lnSpc>
                <a:spcPts val="4235"/>
              </a:lnSpc>
              <a:buClr>
                <a:srgbClr val="1286C3"/>
              </a:buClr>
              <a:buSzPct val="142187"/>
              <a:buFont typeface="Wingdings"/>
              <a:buChar char=""/>
              <a:tabLst>
                <a:tab pos="539115" algn="l"/>
              </a:tabLst>
            </a:pPr>
            <a:r>
              <a:rPr sz="3200" dirty="0">
                <a:latin typeface="Times New Roman"/>
                <a:cs typeface="Times New Roman"/>
              </a:rPr>
              <a:t>Pharmacokinetics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are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vital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450">
              <a:latin typeface="Times New Roman"/>
              <a:cs typeface="Times New Roman"/>
            </a:endParaRPr>
          </a:p>
          <a:p>
            <a:pPr marL="577850" indent="-565785">
              <a:lnSpc>
                <a:spcPct val="10000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578485" algn="l"/>
              </a:tabLst>
            </a:pPr>
            <a:r>
              <a:rPr sz="3200" dirty="0">
                <a:latin typeface="Times New Roman"/>
                <a:cs typeface="Times New Roman"/>
              </a:rPr>
              <a:t>Dr</a:t>
            </a:r>
            <a:r>
              <a:rPr sz="3200" spc="5" dirty="0">
                <a:latin typeface="Times New Roman"/>
                <a:cs typeface="Times New Roman"/>
              </a:rPr>
              <a:t>u</a:t>
            </a:r>
            <a:r>
              <a:rPr sz="3200" dirty="0">
                <a:latin typeface="Times New Roman"/>
                <a:cs typeface="Times New Roman"/>
              </a:rPr>
              <a:t>g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v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lopment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</a:t>
            </a:r>
            <a:r>
              <a:rPr sz="3200" spc="5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c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ss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</a:t>
            </a:r>
            <a:r>
              <a:rPr sz="3200" spc="5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d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rsta</a:t>
            </a:r>
            <a:r>
              <a:rPr sz="3200" spc="5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di</a:t>
            </a:r>
            <a:r>
              <a:rPr sz="3200" spc="-20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g</a:t>
            </a:r>
            <a:r>
              <a:rPr sz="3200" spc="-2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ADME.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286C3"/>
              </a:buClr>
              <a:buFont typeface="Wingdings"/>
              <a:buChar char=""/>
            </a:pPr>
            <a:endParaRPr sz="5700">
              <a:latin typeface="Times New Roman"/>
              <a:cs typeface="Times New Roman"/>
            </a:endParaRPr>
          </a:p>
          <a:p>
            <a:pPr marL="570230" indent="-558165">
              <a:lnSpc>
                <a:spcPct val="10000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570865" algn="l"/>
              </a:tabLst>
            </a:pPr>
            <a:r>
              <a:rPr sz="3200" spc="-114" dirty="0">
                <a:latin typeface="Times New Roman"/>
                <a:cs typeface="Times New Roman"/>
              </a:rPr>
              <a:t>To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know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herbal-drug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interaction.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286C3"/>
              </a:buClr>
              <a:buFont typeface="Wingdings"/>
              <a:buChar char=""/>
            </a:pPr>
            <a:endParaRPr sz="5700">
              <a:latin typeface="Times New Roman"/>
              <a:cs typeface="Times New Roman"/>
            </a:endParaRPr>
          </a:p>
          <a:p>
            <a:pPr marL="299085" marR="258445" indent="-287020">
              <a:lnSpc>
                <a:spcPct val="10000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578485" algn="l"/>
              </a:tabLst>
            </a:pPr>
            <a:r>
              <a:rPr sz="3200" dirty="0">
                <a:latin typeface="Times New Roman"/>
                <a:cs typeface="Times New Roman"/>
              </a:rPr>
              <a:t>Elucidation of metabolic pathways which yields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potentially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new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active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compounds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assessment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elimination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route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their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kinetics.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A4D82-C06D-1216-D80F-B2F91862E5C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324600"/>
            <a:ext cx="5715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CFC1F-607E-12D5-804B-9F216BE311C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2017" y="337819"/>
            <a:ext cx="81400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INITIATIVES</a:t>
            </a:r>
            <a:r>
              <a:rPr spc="-55" dirty="0"/>
              <a:t> </a:t>
            </a:r>
            <a:r>
              <a:rPr spc="-70" dirty="0"/>
              <a:t>TAKEN</a:t>
            </a:r>
            <a:r>
              <a:rPr spc="-5" dirty="0"/>
              <a:t> </a:t>
            </a:r>
            <a:r>
              <a:rPr spc="-10" dirty="0"/>
              <a:t>SO</a:t>
            </a:r>
            <a:r>
              <a:rPr spc="-15" dirty="0"/>
              <a:t> </a:t>
            </a:r>
            <a:r>
              <a:rPr spc="-105" dirty="0"/>
              <a:t>FAR</a:t>
            </a:r>
            <a:r>
              <a:rPr spc="-10" dirty="0"/>
              <a:t> </a:t>
            </a:r>
            <a:r>
              <a:rPr spc="-5" dirty="0"/>
              <a:t>……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113282"/>
            <a:ext cx="9861550" cy="5318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1970" indent="-509270">
              <a:lnSpc>
                <a:spcPct val="100000"/>
              </a:lnSpc>
              <a:spcBef>
                <a:spcPts val="105"/>
              </a:spcBef>
              <a:buClr>
                <a:srgbClr val="1286C3"/>
              </a:buClr>
              <a:buSzPct val="144230"/>
              <a:buFont typeface="Wingdings"/>
              <a:buChar char=""/>
              <a:tabLst>
                <a:tab pos="521970" algn="l"/>
              </a:tabLst>
            </a:pPr>
            <a:r>
              <a:rPr sz="2600" spc="-5" dirty="0">
                <a:latin typeface="Times New Roman"/>
                <a:cs typeface="Times New Roman"/>
              </a:rPr>
              <a:t>In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2000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GMP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came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Ayurvedic,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Siddha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Unani.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1286C3"/>
              </a:buClr>
              <a:buFont typeface="Wingdings"/>
              <a:buChar char=""/>
            </a:pPr>
            <a:endParaRPr sz="395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96400"/>
              </a:lnSpc>
              <a:buClr>
                <a:srgbClr val="1286C3"/>
              </a:buClr>
              <a:buSzPct val="144230"/>
              <a:buFont typeface="Wingdings"/>
              <a:buChar char=""/>
              <a:tabLst>
                <a:tab pos="440055" algn="l"/>
              </a:tabLst>
            </a:pPr>
            <a:r>
              <a:rPr sz="2600" spc="-5" dirty="0">
                <a:latin typeface="Times New Roman"/>
                <a:cs typeface="Times New Roman"/>
              </a:rPr>
              <a:t>Monographs</a:t>
            </a:r>
            <a:r>
              <a:rPr sz="2600" dirty="0">
                <a:latin typeface="Times New Roman"/>
                <a:cs typeface="Times New Roman"/>
              </a:rPr>
              <a:t> on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herbs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herbal</a:t>
            </a:r>
            <a:r>
              <a:rPr sz="2600" dirty="0">
                <a:latin typeface="Times New Roman"/>
                <a:cs typeface="Times New Roman"/>
              </a:rPr>
              <a:t> products</a:t>
            </a:r>
            <a:r>
              <a:rPr sz="2600" spc="5" dirty="0">
                <a:latin typeface="Times New Roman"/>
                <a:cs typeface="Times New Roman"/>
              </a:rPr>
              <a:t> got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included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Indian 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Pharmacopeia</a:t>
            </a:r>
            <a:r>
              <a:rPr sz="2600" spc="4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(IP)</a:t>
            </a:r>
            <a:r>
              <a:rPr sz="2600" spc="4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-</a:t>
            </a:r>
            <a:r>
              <a:rPr sz="2600" spc="4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59</a:t>
            </a:r>
            <a:r>
              <a:rPr sz="2600" spc="47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monographs</a:t>
            </a:r>
            <a:r>
              <a:rPr sz="2600" spc="47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</a:t>
            </a:r>
            <a:r>
              <a:rPr sz="2600" spc="4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2007</a:t>
            </a:r>
            <a:r>
              <a:rPr sz="2600" spc="48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IP</a:t>
            </a:r>
            <a:r>
              <a:rPr sz="2600" spc="3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-</a:t>
            </a:r>
            <a:r>
              <a:rPr sz="2600" spc="47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89</a:t>
            </a:r>
            <a:r>
              <a:rPr sz="2600" spc="459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monographs</a:t>
            </a:r>
            <a:r>
              <a:rPr sz="2600" spc="47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2010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IP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286C3"/>
              </a:buClr>
              <a:buFont typeface="Wingdings"/>
              <a:buChar char=""/>
            </a:pPr>
            <a:endParaRPr sz="41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3100"/>
              </a:lnSpc>
              <a:spcBef>
                <a:spcPts val="5"/>
              </a:spcBef>
              <a:buClr>
                <a:srgbClr val="1286C3"/>
              </a:buClr>
              <a:buSzPct val="144230"/>
              <a:buFont typeface="Wingdings"/>
              <a:buChar char=""/>
              <a:tabLst>
                <a:tab pos="440055" algn="l"/>
              </a:tabLst>
            </a:pPr>
            <a:r>
              <a:rPr sz="2600" spc="-5" dirty="0">
                <a:latin typeface="Times New Roman"/>
                <a:cs typeface="Times New Roman"/>
              </a:rPr>
              <a:t>In</a:t>
            </a:r>
            <a:r>
              <a:rPr sz="2600" dirty="0">
                <a:latin typeface="Times New Roman"/>
                <a:cs typeface="Times New Roman"/>
              </a:rPr>
              <a:t> 2005,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Ayurvedic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Pharmacopeia</a:t>
            </a:r>
            <a:r>
              <a:rPr sz="2600" dirty="0">
                <a:latin typeface="Times New Roman"/>
                <a:cs typeface="Times New Roman"/>
              </a:rPr>
              <a:t> of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India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included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258  </a:t>
            </a:r>
            <a:r>
              <a:rPr sz="2600" spc="-10" dirty="0">
                <a:latin typeface="Times New Roman"/>
                <a:cs typeface="Times New Roman"/>
              </a:rPr>
              <a:t>different 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drugs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Indian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Herbal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pharmacopeia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included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52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monographs.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286C3"/>
              </a:buClr>
              <a:buFont typeface="Wingdings"/>
              <a:buChar char=""/>
            </a:pPr>
            <a:endParaRPr sz="41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3100"/>
              </a:lnSpc>
              <a:buClr>
                <a:srgbClr val="1286C3"/>
              </a:buClr>
              <a:buSzPct val="144230"/>
              <a:buFont typeface="Wingdings"/>
              <a:buChar char=""/>
              <a:tabLst>
                <a:tab pos="440055" algn="l"/>
              </a:tabLst>
            </a:pPr>
            <a:r>
              <a:rPr sz="2600" spc="-5" dirty="0">
                <a:latin typeface="Times New Roman"/>
                <a:cs typeface="Times New Roman"/>
              </a:rPr>
              <a:t>About </a:t>
            </a:r>
            <a:r>
              <a:rPr sz="2600" dirty="0">
                <a:latin typeface="Times New Roman"/>
                <a:cs typeface="Times New Roman"/>
              </a:rPr>
              <a:t>USD 158 </a:t>
            </a:r>
            <a:r>
              <a:rPr sz="2600" spc="-5" dirty="0">
                <a:latin typeface="Times New Roman"/>
                <a:cs typeface="Times New Roman"/>
              </a:rPr>
              <a:t>million (INR </a:t>
            </a:r>
            <a:r>
              <a:rPr sz="2600" dirty="0">
                <a:latin typeface="Times New Roman"/>
                <a:cs typeface="Times New Roman"/>
              </a:rPr>
              <a:t>775 </a:t>
            </a:r>
            <a:r>
              <a:rPr sz="2600" spc="-5" dirty="0">
                <a:latin typeface="Times New Roman"/>
                <a:cs typeface="Times New Roman"/>
              </a:rPr>
              <a:t>crore) </a:t>
            </a:r>
            <a:r>
              <a:rPr sz="2600" dirty="0">
                <a:latin typeface="Times New Roman"/>
                <a:cs typeface="Times New Roman"/>
              </a:rPr>
              <a:t>has </a:t>
            </a:r>
            <a:r>
              <a:rPr sz="2600" spc="-5" dirty="0">
                <a:latin typeface="Times New Roman"/>
                <a:cs typeface="Times New Roman"/>
              </a:rPr>
              <a:t>been allocated to </a:t>
            </a: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AYUSH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Department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during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10th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five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year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plan.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BCC60-9E0D-3352-49D6-299F049331B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71296" y="6348731"/>
            <a:ext cx="5853303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6324B-8881-8C16-B09D-1C7CD9D560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7408" y="900429"/>
            <a:ext cx="9921875" cy="5366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17145" indent="-287020" algn="just">
              <a:lnSpc>
                <a:spcPct val="100000"/>
              </a:lnSpc>
              <a:spcBef>
                <a:spcPts val="95"/>
              </a:spcBef>
              <a:buClr>
                <a:srgbClr val="1286C3"/>
              </a:buClr>
              <a:buSzPct val="144642"/>
              <a:buFont typeface="Wingdings"/>
              <a:buChar char=""/>
              <a:tabLst>
                <a:tab pos="560070" algn="l"/>
              </a:tabLst>
            </a:pP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2000 </a:t>
            </a:r>
            <a:r>
              <a:rPr sz="2800" spc="-5" dirty="0">
                <a:latin typeface="Times New Roman"/>
                <a:cs typeface="Times New Roman"/>
              </a:rPr>
              <a:t>The National Medicinal Plants Board (NMPB)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was set </a:t>
            </a:r>
            <a:r>
              <a:rPr sz="2800" dirty="0">
                <a:latin typeface="Times New Roman"/>
                <a:cs typeface="Times New Roman"/>
              </a:rPr>
              <a:t> up </a:t>
            </a:r>
            <a:r>
              <a:rPr sz="2800" spc="-5" dirty="0">
                <a:latin typeface="Times New Roman"/>
                <a:cs typeface="Times New Roman"/>
              </a:rPr>
              <a:t>has taken </a:t>
            </a:r>
            <a:r>
              <a:rPr sz="2800" spc="-10" dirty="0">
                <a:latin typeface="Times New Roman"/>
                <a:cs typeface="Times New Roman"/>
              </a:rPr>
              <a:t>many </a:t>
            </a:r>
            <a:r>
              <a:rPr sz="2800" spc="-5" dirty="0">
                <a:latin typeface="Times New Roman"/>
                <a:cs typeface="Times New Roman"/>
              </a:rPr>
              <a:t>schemes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conservation </a:t>
            </a:r>
            <a:r>
              <a:rPr sz="2800" dirty="0">
                <a:latin typeface="Times New Roman"/>
                <a:cs typeface="Times New Roman"/>
              </a:rPr>
              <a:t>of rare, </a:t>
            </a:r>
            <a:r>
              <a:rPr sz="2800" spc="-5" dirty="0">
                <a:latin typeface="Times New Roman"/>
                <a:cs typeface="Times New Roman"/>
              </a:rPr>
              <a:t>endangered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species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outlay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USD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65.2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million.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"/>
            </a:pPr>
            <a:endParaRPr sz="3100">
              <a:latin typeface="Times New Roman"/>
              <a:cs typeface="Times New Roman"/>
            </a:endParaRPr>
          </a:p>
          <a:p>
            <a:pPr marL="299085" marR="16510" indent="-287020" algn="just">
              <a:lnSpc>
                <a:spcPct val="100000"/>
              </a:lnSpc>
              <a:spcBef>
                <a:spcPts val="2345"/>
              </a:spcBef>
              <a:buClr>
                <a:srgbClr val="1286C3"/>
              </a:buClr>
              <a:buSzPct val="144642"/>
              <a:buFont typeface="Wingdings"/>
              <a:buChar char=""/>
              <a:tabLst>
                <a:tab pos="55372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spc="-10" dirty="0">
                <a:latin typeface="Times New Roman"/>
                <a:cs typeface="Times New Roman"/>
              </a:rPr>
              <a:t>Traditional </a:t>
            </a:r>
            <a:r>
              <a:rPr sz="2800" spc="-5" dirty="0">
                <a:latin typeface="Times New Roman"/>
                <a:cs typeface="Times New Roman"/>
              </a:rPr>
              <a:t>Knowledge Digital Library </a:t>
            </a:r>
            <a:r>
              <a:rPr sz="2800" dirty="0">
                <a:latin typeface="Times New Roman"/>
                <a:cs typeface="Times New Roman"/>
              </a:rPr>
              <a:t>(TKDL)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first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Indian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effort</a:t>
            </a:r>
            <a:r>
              <a:rPr sz="2800" spc="-5" dirty="0">
                <a:latin typeface="Times New Roman"/>
                <a:cs typeface="Times New Roman"/>
              </a:rPr>
              <a:t> 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is</a:t>
            </a:r>
            <a:r>
              <a:rPr sz="2800" spc="-5" dirty="0">
                <a:latin typeface="Times New Roman"/>
                <a:cs typeface="Times New Roman"/>
              </a:rPr>
              <a:t> 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proprietary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original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database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traditional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knowledge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based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 </a:t>
            </a:r>
            <a:r>
              <a:rPr sz="2800" spc="-5" dirty="0">
                <a:latin typeface="Times New Roman"/>
                <a:cs typeface="Times New Roman"/>
              </a:rPr>
              <a:t>medicinal</a:t>
            </a:r>
            <a:r>
              <a:rPr sz="2800" dirty="0">
                <a:latin typeface="Times New Roman"/>
                <a:cs typeface="Times New Roman"/>
              </a:rPr>
              <a:t> plants.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Wingdings"/>
              <a:buChar char=""/>
            </a:pPr>
            <a:endParaRPr sz="31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2340"/>
              </a:spcBef>
              <a:buClr>
                <a:srgbClr val="1286C3"/>
              </a:buClr>
              <a:buSzPct val="144642"/>
              <a:buFont typeface="Wingdings"/>
              <a:buChar char=""/>
              <a:tabLst>
                <a:tab pos="55372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TKDL incorporates about 212,000 medicinal formulations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from </a:t>
            </a:r>
            <a:r>
              <a:rPr sz="2800" dirty="0">
                <a:latin typeface="Times New Roman"/>
                <a:cs typeface="Times New Roman"/>
              </a:rPr>
              <a:t>148 </a:t>
            </a:r>
            <a:r>
              <a:rPr sz="2800" spc="-5" dirty="0">
                <a:latin typeface="Times New Roman"/>
                <a:cs typeface="Times New Roman"/>
              </a:rPr>
              <a:t>books available in public domain has signed and </a:t>
            </a:r>
            <a:r>
              <a:rPr sz="2800" dirty="0">
                <a:latin typeface="Times New Roman"/>
                <a:cs typeface="Times New Roman"/>
              </a:rPr>
              <a:t>TDKL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database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access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approved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International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Patent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offices.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66057-B7AC-7EDD-4FDD-2E249D28EB6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-2583" y="6400800"/>
            <a:ext cx="6705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5CC4F-D52F-A7B6-8DD0-CDC048C8DA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3545" y="923290"/>
            <a:ext cx="95986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CATEGORIES</a:t>
            </a:r>
            <a:r>
              <a:rPr spc="-10" dirty="0"/>
              <a:t> </a:t>
            </a:r>
            <a:r>
              <a:rPr spc="-5" dirty="0"/>
              <a:t>OF</a:t>
            </a:r>
            <a:r>
              <a:rPr spc="-175" dirty="0"/>
              <a:t> </a:t>
            </a:r>
            <a:r>
              <a:rPr spc="-5" dirty="0"/>
              <a:t>HERBAL</a:t>
            </a:r>
            <a:r>
              <a:rPr spc="-240" dirty="0"/>
              <a:t> </a:t>
            </a:r>
            <a:r>
              <a:rPr spc="-5" dirty="0"/>
              <a:t>COSMETICS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2538222"/>
            <a:ext cx="9505950" cy="3425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herbal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cosmetics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5" dirty="0">
                <a:latin typeface="Times New Roman"/>
                <a:cs typeface="Times New Roman"/>
              </a:rPr>
              <a:t> grouped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 to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following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categories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417830" indent="-405765">
              <a:lnSpc>
                <a:spcPts val="4745"/>
              </a:lnSpc>
              <a:spcBef>
                <a:spcPts val="20"/>
              </a:spcBef>
              <a:buClr>
                <a:srgbClr val="1286C3"/>
              </a:buClr>
              <a:buSzPct val="141071"/>
              <a:buFont typeface="Wingdings"/>
              <a:buChar char=""/>
              <a:tabLst>
                <a:tab pos="418465" algn="l"/>
              </a:tabLst>
            </a:pP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enhancing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appearance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facial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skin</a:t>
            </a:r>
            <a:endParaRPr sz="2800">
              <a:latin typeface="Times New Roman"/>
              <a:cs typeface="Times New Roman"/>
            </a:endParaRPr>
          </a:p>
          <a:p>
            <a:pPr marL="417830" indent="-405765">
              <a:lnSpc>
                <a:spcPts val="4635"/>
              </a:lnSpc>
              <a:buClr>
                <a:srgbClr val="1286C3"/>
              </a:buClr>
              <a:buSzPct val="141071"/>
              <a:buFont typeface="Wingdings"/>
              <a:buChar char=""/>
              <a:tabLst>
                <a:tab pos="418465" algn="l"/>
              </a:tabLst>
            </a:pPr>
            <a:r>
              <a:rPr sz="2800" spc="-5" dirty="0">
                <a:latin typeface="Times New Roman"/>
                <a:cs typeface="Times New Roman"/>
              </a:rPr>
              <a:t>For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hair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growth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care</a:t>
            </a:r>
            <a:endParaRPr sz="2800">
              <a:latin typeface="Times New Roman"/>
              <a:cs typeface="Times New Roman"/>
            </a:endParaRPr>
          </a:p>
          <a:p>
            <a:pPr marL="417830" indent="-405765">
              <a:lnSpc>
                <a:spcPts val="4635"/>
              </a:lnSpc>
              <a:buClr>
                <a:srgbClr val="1286C3"/>
              </a:buClr>
              <a:buSzPct val="141071"/>
              <a:buFont typeface="Wingdings"/>
              <a:buChar char=""/>
              <a:tabLst>
                <a:tab pos="418465" algn="l"/>
              </a:tabLst>
            </a:pP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5" dirty="0">
                <a:latin typeface="Times New Roman"/>
                <a:cs typeface="Times New Roman"/>
              </a:rPr>
              <a:t> skin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acne,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pimples, </a:t>
            </a:r>
            <a:r>
              <a:rPr sz="2800" dirty="0">
                <a:latin typeface="Times New Roman"/>
                <a:cs typeface="Times New Roman"/>
              </a:rPr>
              <a:t>sustaining)</a:t>
            </a:r>
            <a:endParaRPr sz="2800">
              <a:latin typeface="Times New Roman"/>
              <a:cs typeface="Times New Roman"/>
            </a:endParaRPr>
          </a:p>
          <a:p>
            <a:pPr marL="417830" indent="-405765">
              <a:lnSpc>
                <a:spcPts val="4635"/>
              </a:lnSpc>
              <a:buClr>
                <a:srgbClr val="1286C3"/>
              </a:buClr>
              <a:buSzPct val="141071"/>
              <a:buFont typeface="Wingdings"/>
              <a:buChar char=""/>
              <a:tabLst>
                <a:tab pos="418465" algn="l"/>
              </a:tabLst>
            </a:pPr>
            <a:r>
              <a:rPr sz="2800" spc="-5" dirty="0">
                <a:latin typeface="Times New Roman"/>
                <a:cs typeface="Times New Roman"/>
              </a:rPr>
              <a:t>Shampoos,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soap,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powders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perfumery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</a:t>
            </a:r>
            <a:endParaRPr sz="2800">
              <a:latin typeface="Times New Roman"/>
              <a:cs typeface="Times New Roman"/>
            </a:endParaRPr>
          </a:p>
          <a:p>
            <a:pPr marL="417830" indent="-405765">
              <a:lnSpc>
                <a:spcPts val="4745"/>
              </a:lnSpc>
              <a:buClr>
                <a:srgbClr val="1286C3"/>
              </a:buClr>
              <a:buSzPct val="141071"/>
              <a:buFont typeface="Wingdings"/>
              <a:buChar char=""/>
              <a:tabLst>
                <a:tab pos="418465" algn="l"/>
              </a:tabLst>
            </a:pPr>
            <a:r>
              <a:rPr sz="2800" spc="-5" dirty="0">
                <a:latin typeface="Times New Roman"/>
                <a:cs typeface="Times New Roman"/>
              </a:rPr>
              <a:t>Miscellaneous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EC879-67B0-7C7E-3D42-5A570B3A274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400800"/>
            <a:ext cx="6400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0F8DD-0B6B-6CFB-4100-E16F6CE0C85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3116" y="927608"/>
            <a:ext cx="9637395" cy="435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latin typeface="Times New Roman"/>
                <a:cs typeface="Times New Roman"/>
              </a:rPr>
              <a:t>CLSSIFICATION</a:t>
            </a:r>
            <a:r>
              <a:rPr sz="3600" b="1" spc="-3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OF</a:t>
            </a:r>
            <a:r>
              <a:rPr sz="3600" b="1" spc="-13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HERBAL</a:t>
            </a:r>
            <a:r>
              <a:rPr sz="3600" b="1" spc="-204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COSMETICS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350">
              <a:latin typeface="Times New Roman"/>
              <a:cs typeface="Times New Roman"/>
            </a:endParaRPr>
          </a:p>
          <a:p>
            <a:pPr marL="316230" indent="-304165">
              <a:lnSpc>
                <a:spcPct val="100000"/>
              </a:lnSpc>
              <a:buClr>
                <a:srgbClr val="1286C3"/>
              </a:buClr>
              <a:buSzPct val="141666"/>
              <a:buFont typeface="Wingdings"/>
              <a:buChar char=""/>
              <a:tabLst>
                <a:tab pos="316865" algn="l"/>
              </a:tabLst>
            </a:pPr>
            <a:r>
              <a:rPr sz="3600" spc="-5" dirty="0">
                <a:latin typeface="Times New Roman"/>
                <a:cs typeface="Times New Roman"/>
              </a:rPr>
              <a:t>Herbal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cosmetics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can</a:t>
            </a:r>
            <a:r>
              <a:rPr sz="3600" spc="2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be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classified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on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the</a:t>
            </a:r>
            <a:r>
              <a:rPr sz="3600" spc="2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basis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of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: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00">
              <a:latin typeface="Times New Roman"/>
              <a:cs typeface="Times New Roman"/>
            </a:endParaRPr>
          </a:p>
          <a:p>
            <a:pPr marL="511175" indent="-499109">
              <a:lnSpc>
                <a:spcPts val="6010"/>
              </a:lnSpc>
              <a:buClr>
                <a:srgbClr val="1286C3"/>
              </a:buClr>
              <a:buSzPct val="141666"/>
              <a:buAutoNum type="arabicPeriod"/>
              <a:tabLst>
                <a:tab pos="511809" algn="l"/>
              </a:tabLst>
            </a:pPr>
            <a:r>
              <a:rPr sz="3600" spc="-5" dirty="0">
                <a:latin typeface="Times New Roman"/>
                <a:cs typeface="Times New Roman"/>
              </a:rPr>
              <a:t>Dosage</a:t>
            </a:r>
            <a:r>
              <a:rPr sz="3600" spc="-3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form</a:t>
            </a:r>
            <a:endParaRPr sz="3600">
              <a:latin typeface="Times New Roman"/>
              <a:cs typeface="Times New Roman"/>
            </a:endParaRPr>
          </a:p>
          <a:p>
            <a:pPr marL="511175" indent="-499109">
              <a:lnSpc>
                <a:spcPts val="6010"/>
              </a:lnSpc>
              <a:buClr>
                <a:srgbClr val="1286C3"/>
              </a:buClr>
              <a:buSzPct val="141666"/>
              <a:buAutoNum type="arabicPeriod"/>
              <a:tabLst>
                <a:tab pos="511809" algn="l"/>
              </a:tabLst>
            </a:pPr>
            <a:r>
              <a:rPr sz="3600" spc="-5" dirty="0">
                <a:latin typeface="Times New Roman"/>
                <a:cs typeface="Times New Roman"/>
              </a:rPr>
              <a:t>Part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of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the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body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to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be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applied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for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85CB33-D31D-04F1-1E98-56B09C70E98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324600"/>
            <a:ext cx="6477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18CAB-4A00-EBC5-F937-BE3AAC6FA3F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9505" y="532003"/>
            <a:ext cx="41281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DOSAGE</a:t>
            </a:r>
            <a:r>
              <a:rPr spc="-30" dirty="0"/>
              <a:t> </a:t>
            </a:r>
            <a:r>
              <a:rPr spc="-10" dirty="0"/>
              <a:t>FORMS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46223" y="1564004"/>
            <a:ext cx="2032000" cy="424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834">
              <a:lnSpc>
                <a:spcPts val="3005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Emulsion: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Powders: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dirty="0">
                <a:latin typeface="Times New Roman"/>
                <a:cs typeface="Times New Roman"/>
              </a:rPr>
              <a:t>Cakes: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Oils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dirty="0">
                <a:latin typeface="Times New Roman"/>
                <a:cs typeface="Times New Roman"/>
              </a:rPr>
              <a:t>Mucilage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69900" algn="l"/>
                <a:tab pos="470534" algn="l"/>
              </a:tabLst>
            </a:pPr>
            <a:r>
              <a:rPr sz="2400" dirty="0">
                <a:latin typeface="Times New Roman"/>
                <a:cs typeface="Times New Roman"/>
              </a:rPr>
              <a:t>Jellies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dirty="0">
                <a:latin typeface="Times New Roman"/>
                <a:cs typeface="Times New Roman"/>
              </a:rPr>
              <a:t>Suspension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770"/>
              </a:lnSpc>
              <a:buClr>
                <a:srgbClr val="1286C3"/>
              </a:buClr>
              <a:buSzPct val="143750"/>
              <a:buAutoNum type="alphaLcPeriod"/>
              <a:tabLst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Paste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3954"/>
              </a:lnSpc>
              <a:buClr>
                <a:srgbClr val="1286C3"/>
              </a:buClr>
              <a:buSzPct val="143750"/>
              <a:buAutoNum type="alphaLcPeriod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Soaps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46223" y="5871768"/>
            <a:ext cx="1794510" cy="391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80"/>
              </a:lnSpc>
              <a:tabLst>
                <a:tab pos="469900" algn="l"/>
              </a:tabLst>
            </a:pPr>
            <a:r>
              <a:rPr sz="3450" spc="5" dirty="0">
                <a:solidFill>
                  <a:srgbClr val="1286C3"/>
                </a:solidFill>
                <a:latin typeface="Times New Roman"/>
                <a:cs typeface="Times New Roman"/>
              </a:rPr>
              <a:t>j.	</a:t>
            </a:r>
            <a:r>
              <a:rPr sz="2400" dirty="0">
                <a:latin typeface="Times New Roman"/>
                <a:cs typeface="Times New Roman"/>
              </a:rPr>
              <a:t>Solutions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3100" y="1451646"/>
            <a:ext cx="5981700" cy="4811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645" marR="464184" indent="-35560">
              <a:lnSpc>
                <a:spcPct val="130900"/>
              </a:lnSpc>
              <a:spcBef>
                <a:spcPts val="95"/>
              </a:spcBef>
            </a:pPr>
            <a:r>
              <a:rPr sz="2400" dirty="0">
                <a:latin typeface="Times New Roman"/>
                <a:cs typeface="Times New Roman"/>
              </a:rPr>
              <a:t>Cold </a:t>
            </a:r>
            <a:r>
              <a:rPr sz="2400" spc="-5" dirty="0">
                <a:latin typeface="Times New Roman"/>
                <a:cs typeface="Times New Roman"/>
              </a:rPr>
              <a:t>cream, </a:t>
            </a:r>
            <a:r>
              <a:rPr sz="2400" dirty="0">
                <a:latin typeface="Times New Roman"/>
                <a:cs typeface="Times New Roman"/>
              </a:rPr>
              <a:t>vanishing </a:t>
            </a:r>
            <a:r>
              <a:rPr sz="2400" spc="-5" dirty="0">
                <a:latin typeface="Times New Roman"/>
                <a:cs typeface="Times New Roman"/>
              </a:rPr>
              <a:t>cream, </a:t>
            </a:r>
            <a:r>
              <a:rPr sz="2400" dirty="0">
                <a:latin typeface="Times New Roman"/>
                <a:cs typeface="Times New Roman"/>
              </a:rPr>
              <a:t>liquid cream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Face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powder,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Talcum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powder,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Tooth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powder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Rouge</a:t>
            </a:r>
            <a:r>
              <a:rPr sz="2400" spc="-5" dirty="0">
                <a:latin typeface="Times New Roman"/>
                <a:cs typeface="Times New Roman"/>
              </a:rPr>
              <a:t> compacts,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make-up </a:t>
            </a:r>
            <a:r>
              <a:rPr sz="2400" dirty="0">
                <a:latin typeface="Times New Roman"/>
                <a:cs typeface="Times New Roman"/>
              </a:rPr>
              <a:t>cake</a:t>
            </a:r>
            <a:endParaRPr sz="2400">
              <a:latin typeface="Times New Roman"/>
              <a:cs typeface="Times New Roman"/>
            </a:endParaRPr>
          </a:p>
          <a:p>
            <a:pPr marL="103505" marR="4420235" indent="-29845">
              <a:lnSpc>
                <a:spcPct val="130800"/>
              </a:lnSpc>
            </a:pPr>
            <a:r>
              <a:rPr sz="2400" spc="-5" dirty="0">
                <a:latin typeface="Times New Roman"/>
                <a:cs typeface="Times New Roman"/>
              </a:rPr>
              <a:t>Hair oils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lotion</a:t>
            </a:r>
            <a:endParaRPr sz="2400">
              <a:latin typeface="Times New Roman"/>
              <a:cs typeface="Times New Roman"/>
            </a:endParaRPr>
          </a:p>
          <a:p>
            <a:pPr marL="39370" marR="711200" indent="56515">
              <a:lnSpc>
                <a:spcPct val="130800"/>
              </a:lnSpc>
            </a:pPr>
            <a:r>
              <a:rPr sz="2400" spc="-5" dirty="0">
                <a:latin typeface="Times New Roman"/>
                <a:cs typeface="Times New Roman"/>
              </a:rPr>
              <a:t>Hand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jelly, </a:t>
            </a:r>
            <a:r>
              <a:rPr sz="2400" spc="-5" dirty="0">
                <a:latin typeface="Times New Roman"/>
                <a:cs typeface="Times New Roman"/>
              </a:rPr>
              <a:t>wave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jelly,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brilliantine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jelly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Cosmetic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stockings</a:t>
            </a:r>
            <a:endParaRPr sz="24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890"/>
              </a:spcBef>
            </a:pPr>
            <a:r>
              <a:rPr sz="2400" spc="-35" dirty="0">
                <a:latin typeface="Times New Roman"/>
                <a:cs typeface="Times New Roman"/>
              </a:rPr>
              <a:t>Tooth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paste,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deodorant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paste</a:t>
            </a:r>
            <a:endParaRPr sz="240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  <a:spcBef>
                <a:spcPts val="890"/>
              </a:spcBef>
            </a:pPr>
            <a:r>
              <a:rPr sz="2400" spc="-5" dirty="0">
                <a:latin typeface="Times New Roman"/>
                <a:cs typeface="Times New Roman"/>
              </a:rPr>
              <a:t>Shampoo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soap,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shaving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soap,</a:t>
            </a:r>
            <a:r>
              <a:rPr sz="2400" dirty="0">
                <a:latin typeface="Times New Roman"/>
                <a:cs typeface="Times New Roman"/>
              </a:rPr>
              <a:t> toilet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soap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400" spc="-5" dirty="0">
                <a:latin typeface="Times New Roman"/>
                <a:cs typeface="Times New Roman"/>
              </a:rPr>
              <a:t>After </a:t>
            </a:r>
            <a:r>
              <a:rPr sz="2400" dirty="0">
                <a:latin typeface="Times New Roman"/>
                <a:cs typeface="Times New Roman"/>
              </a:rPr>
              <a:t>shave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lotions,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solutions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43E64-72D3-9ED5-B836-A13DC475886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94450" y="6400800"/>
            <a:ext cx="635875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0FF38-8C36-837A-30FC-C18B2799ACC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3116" y="886205"/>
            <a:ext cx="7066915" cy="452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1805" indent="-459740">
              <a:lnSpc>
                <a:spcPts val="3554"/>
              </a:lnSpc>
              <a:buClr>
                <a:srgbClr val="1286C3"/>
              </a:buClr>
              <a:buSzPct val="141071"/>
              <a:buFont typeface="Wingdings"/>
              <a:buChar char=""/>
              <a:tabLst>
                <a:tab pos="47244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Parts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or</a:t>
            </a:r>
            <a:r>
              <a:rPr sz="2800" b="1" spc="-6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organ </a:t>
            </a:r>
            <a:r>
              <a:rPr sz="2800" b="1" dirty="0">
                <a:latin typeface="Times New Roman"/>
                <a:cs typeface="Times New Roman"/>
              </a:rPr>
              <a:t>of</a:t>
            </a:r>
            <a:r>
              <a:rPr sz="2800" b="1" spc="-5" dirty="0">
                <a:latin typeface="Times New Roman"/>
                <a:cs typeface="Times New Roman"/>
              </a:rPr>
              <a:t> the </a:t>
            </a:r>
            <a:r>
              <a:rPr sz="2800" b="1" dirty="0">
                <a:latin typeface="Times New Roman"/>
                <a:cs typeface="Times New Roman"/>
              </a:rPr>
              <a:t>body</a:t>
            </a:r>
            <a:r>
              <a:rPr sz="2800" b="1" spc="-5" dirty="0">
                <a:latin typeface="Times New Roman"/>
                <a:cs typeface="Times New Roman"/>
              </a:rPr>
              <a:t> to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be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applied </a:t>
            </a:r>
            <a:r>
              <a:rPr sz="2800" b="1" dirty="0">
                <a:latin typeface="Times New Roman"/>
                <a:cs typeface="Times New Roman"/>
              </a:rPr>
              <a:t>for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3116" y="1474165"/>
            <a:ext cx="4024629" cy="40881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Herbal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cosmetics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for</a:t>
            </a:r>
            <a:r>
              <a:rPr sz="2800" b="1" spc="-6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Skin</a:t>
            </a:r>
            <a:endParaRPr sz="2800">
              <a:latin typeface="Times New Roman"/>
              <a:cs typeface="Times New Roman"/>
            </a:endParaRPr>
          </a:p>
          <a:p>
            <a:pPr marL="360045" indent="-347980">
              <a:lnSpc>
                <a:spcPts val="4100"/>
              </a:lnSpc>
              <a:spcBef>
                <a:spcPts val="145"/>
              </a:spcBef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spc="-5" dirty="0">
                <a:latin typeface="Times New Roman"/>
                <a:cs typeface="Times New Roman"/>
              </a:rPr>
              <a:t>Powders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054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spc="-5" dirty="0">
                <a:latin typeface="Times New Roman"/>
                <a:cs typeface="Times New Roman"/>
              </a:rPr>
              <a:t>Creams</a:t>
            </a:r>
            <a:endParaRPr sz="2400">
              <a:latin typeface="Times New Roman"/>
              <a:cs typeface="Times New Roman"/>
            </a:endParaRPr>
          </a:p>
          <a:p>
            <a:pPr marL="360680" indent="-348615">
              <a:lnSpc>
                <a:spcPts val="4054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1315" algn="l"/>
              </a:tabLst>
            </a:pPr>
            <a:r>
              <a:rPr sz="2400" dirty="0">
                <a:latin typeface="Times New Roman"/>
                <a:cs typeface="Times New Roman"/>
              </a:rPr>
              <a:t>Lotions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054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dirty="0">
                <a:latin typeface="Times New Roman"/>
                <a:cs typeface="Times New Roman"/>
              </a:rPr>
              <a:t>Deodorants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054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dirty="0">
                <a:latin typeface="Times New Roman"/>
                <a:cs typeface="Times New Roman"/>
              </a:rPr>
              <a:t>Bath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cleansing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products</a:t>
            </a:r>
            <a:endParaRPr sz="2400">
              <a:latin typeface="Times New Roman"/>
              <a:cs typeface="Times New Roman"/>
            </a:endParaRPr>
          </a:p>
          <a:p>
            <a:pPr marL="360680" indent="-348615">
              <a:lnSpc>
                <a:spcPts val="406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1315" algn="l"/>
              </a:tabLst>
            </a:pPr>
            <a:r>
              <a:rPr sz="2400" dirty="0">
                <a:latin typeface="Times New Roman"/>
                <a:cs typeface="Times New Roman"/>
              </a:rPr>
              <a:t>Make-up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preparations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10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spc="-5" dirty="0">
                <a:latin typeface="Times New Roman"/>
                <a:cs typeface="Times New Roman"/>
              </a:rPr>
              <a:t>Suntan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preparation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53490" y="1297307"/>
            <a:ext cx="4095750" cy="4237990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2800" b="1" spc="-5" dirty="0">
                <a:latin typeface="Times New Roman"/>
                <a:cs typeface="Times New Roman"/>
              </a:rPr>
              <a:t>Herbal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cosmetics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for</a:t>
            </a:r>
            <a:r>
              <a:rPr sz="2800" b="1" spc="-6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Hairs</a:t>
            </a:r>
            <a:endParaRPr sz="2800">
              <a:latin typeface="Times New Roman"/>
              <a:cs typeface="Times New Roman"/>
            </a:endParaRPr>
          </a:p>
          <a:p>
            <a:pPr marL="623570" marR="2221865" indent="-26670">
              <a:lnSpc>
                <a:spcPct val="140800"/>
              </a:lnSpc>
              <a:spcBef>
                <a:spcPts val="20"/>
              </a:spcBef>
            </a:pPr>
            <a:r>
              <a:rPr sz="2400" spc="-5" dirty="0">
                <a:latin typeface="Times New Roman"/>
                <a:cs typeface="Times New Roman"/>
              </a:rPr>
              <a:t>Sha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poos  </a:t>
            </a:r>
            <a:r>
              <a:rPr sz="2400" spc="-30" dirty="0">
                <a:latin typeface="Times New Roman"/>
                <a:cs typeface="Times New Roman"/>
              </a:rPr>
              <a:t>Tonics</a:t>
            </a:r>
            <a:endParaRPr sz="2400">
              <a:latin typeface="Times New Roman"/>
              <a:cs typeface="Times New Roman"/>
            </a:endParaRPr>
          </a:p>
          <a:p>
            <a:pPr marL="629285">
              <a:lnSpc>
                <a:spcPct val="100000"/>
              </a:lnSpc>
              <a:spcBef>
                <a:spcPts val="1175"/>
              </a:spcBef>
            </a:pP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dressing</a:t>
            </a:r>
            <a:endParaRPr sz="2400">
              <a:latin typeface="Times New Roman"/>
              <a:cs typeface="Times New Roman"/>
            </a:endParaRPr>
          </a:p>
          <a:p>
            <a:pPr marL="624840" marR="341630" indent="21590">
              <a:lnSpc>
                <a:spcPct val="140800"/>
              </a:lnSpc>
            </a:pPr>
            <a:r>
              <a:rPr sz="2400" spc="-5" dirty="0">
                <a:latin typeface="Times New Roman"/>
                <a:cs typeface="Times New Roman"/>
              </a:rPr>
              <a:t>Hair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waving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preparations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Beard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softeners</a:t>
            </a:r>
            <a:endParaRPr sz="2400">
              <a:latin typeface="Times New Roman"/>
              <a:cs typeface="Times New Roman"/>
            </a:endParaRPr>
          </a:p>
          <a:p>
            <a:pPr marL="626745">
              <a:lnSpc>
                <a:spcPct val="100000"/>
              </a:lnSpc>
              <a:spcBef>
                <a:spcPts val="1180"/>
              </a:spcBef>
            </a:pPr>
            <a:r>
              <a:rPr sz="2400" dirty="0">
                <a:latin typeface="Times New Roman"/>
                <a:cs typeface="Times New Roman"/>
              </a:rPr>
              <a:t>Shaving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media</a:t>
            </a:r>
            <a:endParaRPr sz="2400">
              <a:latin typeface="Times New Roman"/>
              <a:cs typeface="Times New Roman"/>
            </a:endParaRPr>
          </a:p>
          <a:p>
            <a:pPr marL="635000">
              <a:lnSpc>
                <a:spcPct val="100000"/>
              </a:lnSpc>
              <a:spcBef>
                <a:spcPts val="1175"/>
              </a:spcBef>
            </a:pPr>
            <a:r>
              <a:rPr sz="2400" dirty="0">
                <a:latin typeface="Times New Roman"/>
                <a:cs typeface="Times New Roman"/>
              </a:rPr>
              <a:t>Depilatories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(hair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removers)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FDEA5-3BBC-8EAC-FE37-F68F82F5180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400800"/>
            <a:ext cx="6553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AD88F-7802-8543-AB59-5116ECF29BC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3116" y="524425"/>
            <a:ext cx="8607425" cy="4977130"/>
          </a:xfrm>
          <a:prstGeom prst="rect">
            <a:avLst/>
          </a:prstGeom>
        </p:spPr>
        <p:txBody>
          <a:bodyPr vert="horz" wrap="square" lIns="0" tIns="234315" rIns="0" bIns="0" rtlCol="0">
            <a:spAutoFit/>
          </a:bodyPr>
          <a:lstStyle/>
          <a:p>
            <a:pPr marL="317500" indent="-305435">
              <a:lnSpc>
                <a:spcPct val="100000"/>
              </a:lnSpc>
              <a:spcBef>
                <a:spcPts val="1845"/>
              </a:spcBef>
              <a:buFont typeface="Times New Roman"/>
              <a:buChar char="•"/>
              <a:tabLst>
                <a:tab pos="318135" algn="l"/>
              </a:tabLst>
            </a:pPr>
            <a:r>
              <a:rPr sz="4000" b="1" spc="-5" dirty="0">
                <a:latin typeface="Times New Roman"/>
                <a:cs typeface="Times New Roman"/>
              </a:rPr>
              <a:t>Herbal cosmetics</a:t>
            </a:r>
            <a:r>
              <a:rPr sz="4000" b="1" spc="35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for</a:t>
            </a:r>
            <a:r>
              <a:rPr sz="4000" b="1" spc="-70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Nails</a:t>
            </a:r>
            <a:endParaRPr sz="4000">
              <a:latin typeface="Times New Roman"/>
              <a:cs typeface="Times New Roman"/>
            </a:endParaRPr>
          </a:p>
          <a:p>
            <a:pPr marL="419734" indent="-407670">
              <a:lnSpc>
                <a:spcPct val="100000"/>
              </a:lnSpc>
              <a:spcBef>
                <a:spcPts val="1400"/>
              </a:spcBef>
              <a:buAutoNum type="arabicPeriod"/>
              <a:tabLst>
                <a:tab pos="420370" algn="l"/>
              </a:tabLst>
            </a:pPr>
            <a:r>
              <a:rPr sz="3200" dirty="0">
                <a:latin typeface="Times New Roman"/>
                <a:cs typeface="Times New Roman"/>
              </a:rPr>
              <a:t>Nail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polishes</a:t>
            </a:r>
            <a:endParaRPr sz="3200">
              <a:latin typeface="Times New Roman"/>
              <a:cs typeface="Times New Roman"/>
            </a:endParaRPr>
          </a:p>
          <a:p>
            <a:pPr marL="419734" indent="-407670">
              <a:lnSpc>
                <a:spcPct val="100000"/>
              </a:lnSpc>
              <a:spcBef>
                <a:spcPts val="1370"/>
              </a:spcBef>
              <a:buAutoNum type="arabicPeriod"/>
              <a:tabLst>
                <a:tab pos="420370" algn="l"/>
              </a:tabLst>
            </a:pPr>
            <a:r>
              <a:rPr sz="3200" dirty="0">
                <a:latin typeface="Times New Roman"/>
                <a:cs typeface="Times New Roman"/>
              </a:rPr>
              <a:t>Manicure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preparations</a:t>
            </a:r>
            <a:endParaRPr sz="3200">
              <a:latin typeface="Times New Roman"/>
              <a:cs typeface="Times New Roman"/>
            </a:endParaRPr>
          </a:p>
          <a:p>
            <a:pPr marL="317500" indent="-305435">
              <a:lnSpc>
                <a:spcPct val="100000"/>
              </a:lnSpc>
              <a:spcBef>
                <a:spcPts val="1530"/>
              </a:spcBef>
              <a:buChar char="•"/>
              <a:tabLst>
                <a:tab pos="318135" algn="l"/>
              </a:tabLst>
            </a:pPr>
            <a:r>
              <a:rPr sz="4000" b="1" spc="-5" dirty="0">
                <a:latin typeface="Times New Roman"/>
                <a:cs typeface="Times New Roman"/>
              </a:rPr>
              <a:t>Herbal</a:t>
            </a:r>
            <a:r>
              <a:rPr sz="4000" b="1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cosmetics</a:t>
            </a:r>
            <a:r>
              <a:rPr sz="4000" b="1" spc="40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for</a:t>
            </a:r>
            <a:r>
              <a:rPr sz="4000" b="1" spc="-140" dirty="0">
                <a:latin typeface="Times New Roman"/>
                <a:cs typeface="Times New Roman"/>
              </a:rPr>
              <a:t> </a:t>
            </a:r>
            <a:r>
              <a:rPr sz="4000" b="1" spc="-80" dirty="0">
                <a:latin typeface="Times New Roman"/>
                <a:cs typeface="Times New Roman"/>
              </a:rPr>
              <a:t>Teeth</a:t>
            </a:r>
            <a:r>
              <a:rPr sz="4000" b="1" spc="5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and</a:t>
            </a:r>
            <a:r>
              <a:rPr sz="4000" b="1" spc="5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mouth</a:t>
            </a:r>
            <a:endParaRPr sz="4000">
              <a:latin typeface="Times New Roman"/>
              <a:cs typeface="Times New Roman"/>
            </a:endParaRPr>
          </a:p>
          <a:p>
            <a:pPr marL="412115" indent="-400050">
              <a:lnSpc>
                <a:spcPct val="100000"/>
              </a:lnSpc>
              <a:spcBef>
                <a:spcPts val="1400"/>
              </a:spcBef>
              <a:buAutoNum type="arabicPeriod"/>
              <a:tabLst>
                <a:tab pos="412750" algn="l"/>
              </a:tabLst>
            </a:pPr>
            <a:r>
              <a:rPr sz="3200" spc="-45" dirty="0">
                <a:latin typeface="Times New Roman"/>
                <a:cs typeface="Times New Roman"/>
              </a:rPr>
              <a:t>Tooth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powders</a:t>
            </a:r>
            <a:endParaRPr sz="3200">
              <a:latin typeface="Times New Roman"/>
              <a:cs typeface="Times New Roman"/>
            </a:endParaRPr>
          </a:p>
          <a:p>
            <a:pPr marL="419734" indent="-407670">
              <a:lnSpc>
                <a:spcPct val="100000"/>
              </a:lnSpc>
              <a:spcBef>
                <a:spcPts val="1370"/>
              </a:spcBef>
              <a:buAutoNum type="arabicPeriod"/>
              <a:tabLst>
                <a:tab pos="420370" algn="l"/>
              </a:tabLst>
            </a:pPr>
            <a:r>
              <a:rPr sz="3200" dirty="0">
                <a:latin typeface="Times New Roman"/>
                <a:cs typeface="Times New Roman"/>
              </a:rPr>
              <a:t>Dentifrices</a:t>
            </a:r>
            <a:endParaRPr sz="3200">
              <a:latin typeface="Times New Roman"/>
              <a:cs typeface="Times New Roman"/>
            </a:endParaRPr>
          </a:p>
          <a:p>
            <a:pPr marL="419734" indent="-407670">
              <a:lnSpc>
                <a:spcPct val="100000"/>
              </a:lnSpc>
              <a:spcBef>
                <a:spcPts val="1370"/>
              </a:spcBef>
              <a:buAutoNum type="arabicPeriod"/>
              <a:tabLst>
                <a:tab pos="420370" algn="l"/>
              </a:tabLst>
            </a:pPr>
            <a:r>
              <a:rPr sz="3200" dirty="0">
                <a:latin typeface="Times New Roman"/>
                <a:cs typeface="Times New Roman"/>
              </a:rPr>
              <a:t>Mouth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washes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27D863-9094-33DD-4887-ED76B57EC9D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333574"/>
            <a:ext cx="6172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A3E06-1C1F-B50E-1299-D27F1562C9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3116" y="406730"/>
            <a:ext cx="78835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HERBAL</a:t>
            </a:r>
            <a:r>
              <a:rPr spc="-245" dirty="0"/>
              <a:t> </a:t>
            </a:r>
            <a:r>
              <a:rPr spc="-5" dirty="0"/>
              <a:t>COSMETICS</a:t>
            </a:r>
            <a:r>
              <a:rPr spc="15" dirty="0"/>
              <a:t> </a:t>
            </a:r>
            <a:r>
              <a:rPr spc="-5" dirty="0"/>
              <a:t>FOR</a:t>
            </a:r>
            <a:r>
              <a:rPr spc="-20" dirty="0"/>
              <a:t> </a:t>
            </a:r>
            <a:r>
              <a:rPr spc="-5" dirty="0"/>
              <a:t>SKIN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14017" y="1246454"/>
            <a:ext cx="9734550" cy="4580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approach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proper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skin care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principally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based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 three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essential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steps.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>
              <a:latin typeface="Times New Roman"/>
              <a:cs typeface="Times New Roman"/>
            </a:endParaRPr>
          </a:p>
          <a:p>
            <a:pPr marL="360680" indent="-348615">
              <a:lnSpc>
                <a:spcPts val="410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1315" algn="l"/>
              </a:tabLst>
            </a:pPr>
            <a:r>
              <a:rPr sz="2400" spc="-5" dirty="0">
                <a:latin typeface="Times New Roman"/>
                <a:cs typeface="Times New Roman"/>
              </a:rPr>
              <a:t>Cleanse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06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spc="-5" dirty="0">
                <a:latin typeface="Times New Roman"/>
                <a:cs typeface="Times New Roman"/>
              </a:rPr>
              <a:t>Nourish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10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dirty="0">
                <a:latin typeface="Times New Roman"/>
                <a:cs typeface="Times New Roman"/>
              </a:rPr>
              <a:t>Moisture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3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Whatever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may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 type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skin;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these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three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steps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external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care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protect from the constant </a:t>
            </a:r>
            <a:r>
              <a:rPr sz="2400" spc="-10" dirty="0">
                <a:latin typeface="Times New Roman"/>
                <a:cs typeface="Times New Roman"/>
              </a:rPr>
              <a:t>effect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environment, </a:t>
            </a:r>
            <a:r>
              <a:rPr sz="2400" dirty="0">
                <a:latin typeface="Times New Roman"/>
                <a:cs typeface="Times New Roman"/>
              </a:rPr>
              <a:t>stress and </a:t>
            </a:r>
            <a:r>
              <a:rPr sz="2400" spc="-5" dirty="0">
                <a:latin typeface="Times New Roman"/>
                <a:cs typeface="Times New Roman"/>
              </a:rPr>
              <a:t>skins </a:t>
            </a:r>
            <a:r>
              <a:rPr sz="2400" dirty="0">
                <a:latin typeface="Times New Roman"/>
                <a:cs typeface="Times New Roman"/>
              </a:rPr>
              <a:t>natural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process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degradation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decay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7B96DA-4F03-C642-9FE9-C24DBF80DC1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279820"/>
            <a:ext cx="6096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6E35C-9E3E-4580-4B6A-17046AEDD3B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0594" y="473786"/>
            <a:ext cx="8176895" cy="5571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Therefore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help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skin look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young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radiant.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45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Exfoliation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remove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dead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45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Epidermal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stimulation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new </a:t>
            </a:r>
            <a:r>
              <a:rPr sz="2400" dirty="0">
                <a:latin typeface="Times New Roman"/>
                <a:cs typeface="Times New Roman"/>
              </a:rPr>
              <a:t>cell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growth.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45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Antioxidant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properties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cellular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rejuvenation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repair.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45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Improve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capillary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blood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flow.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286C3"/>
              </a:buClr>
              <a:buFont typeface="Arial"/>
              <a:buChar char="•"/>
            </a:pPr>
            <a:endParaRPr sz="45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Penetrating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moisture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nutrients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replenish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layers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073B5F-44DC-721B-0303-EC3CD7DFC77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84214"/>
            <a:ext cx="6324600" cy="321386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9267D-4E47-D6F1-6D7E-7469E681A02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2020" y="0"/>
            <a:ext cx="96024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6040" marR="5080" indent="-3863975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HERBAL</a:t>
            </a:r>
            <a:r>
              <a:rPr sz="3600" spc="-204" dirty="0"/>
              <a:t> </a:t>
            </a:r>
            <a:r>
              <a:rPr sz="3600" spc="-5" dirty="0"/>
              <a:t>COSMETICS</a:t>
            </a:r>
            <a:r>
              <a:rPr sz="3600" spc="5" dirty="0"/>
              <a:t> </a:t>
            </a:r>
            <a:r>
              <a:rPr sz="3600" spc="-10" dirty="0"/>
              <a:t>FOR</a:t>
            </a:r>
            <a:r>
              <a:rPr sz="3600" spc="-50" dirty="0"/>
              <a:t> </a:t>
            </a:r>
            <a:r>
              <a:rPr sz="3600" spc="-70" dirty="0"/>
              <a:t>VARIOUS</a:t>
            </a:r>
            <a:r>
              <a:rPr sz="3600" spc="-80" dirty="0"/>
              <a:t> </a:t>
            </a:r>
            <a:r>
              <a:rPr sz="3600" dirty="0"/>
              <a:t>TYPES </a:t>
            </a:r>
            <a:r>
              <a:rPr sz="3600" spc="-885" dirty="0"/>
              <a:t> </a:t>
            </a:r>
            <a:r>
              <a:rPr sz="3600" dirty="0"/>
              <a:t>OF</a:t>
            </a:r>
            <a:r>
              <a:rPr sz="3600" spc="-145" dirty="0"/>
              <a:t> </a:t>
            </a:r>
            <a:r>
              <a:rPr sz="3600" dirty="0"/>
              <a:t>SKIN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563116" y="1214373"/>
            <a:ext cx="9617710" cy="4540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7034" indent="-394970">
              <a:lnSpc>
                <a:spcPts val="3190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FOR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DRY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SKIN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65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Example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Herbs:</a:t>
            </a:r>
            <a:endParaRPr sz="2400">
              <a:latin typeface="Times New Roman"/>
              <a:cs typeface="Times New Roman"/>
            </a:endParaRPr>
          </a:p>
          <a:p>
            <a:pPr marL="360680" indent="-348615">
              <a:lnSpc>
                <a:spcPts val="4100"/>
              </a:lnSpc>
              <a:spcBef>
                <a:spcPts val="125"/>
              </a:spcBef>
              <a:buClr>
                <a:srgbClr val="1286C3"/>
              </a:buClr>
              <a:buSzPct val="139583"/>
              <a:buFont typeface="Wingdings"/>
              <a:buChar char=""/>
              <a:tabLst>
                <a:tab pos="361315" algn="l"/>
              </a:tabLst>
            </a:pPr>
            <a:r>
              <a:rPr sz="2400" spc="-5" dirty="0">
                <a:latin typeface="Times New Roman"/>
                <a:cs typeface="Times New Roman"/>
              </a:rPr>
              <a:t>Rubia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Cardifolia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(Manjista),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Triphla,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Tulsi,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Glycerihza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glabra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" dirty="0">
                <a:latin typeface="Times New Roman"/>
                <a:cs typeface="Times New Roman"/>
              </a:rPr>
              <a:t> sesame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oil.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10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spc="-5" dirty="0">
                <a:latin typeface="Times New Roman"/>
                <a:cs typeface="Times New Roman"/>
              </a:rPr>
              <a:t>Fruit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face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mask:</a:t>
            </a:r>
            <a:r>
              <a:rPr sz="2400" dirty="0">
                <a:latin typeface="Times New Roman"/>
                <a:cs typeface="Times New Roman"/>
              </a:rPr>
              <a:t> Banana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avocado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pulp.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50">
              <a:latin typeface="Times New Roman"/>
              <a:cs typeface="Times New Roman"/>
            </a:endParaRPr>
          </a:p>
          <a:p>
            <a:pPr marL="407034" indent="-394970">
              <a:lnSpc>
                <a:spcPct val="100000"/>
              </a:lnSpc>
              <a:buClr>
                <a:srgbClr val="1286C3"/>
              </a:buClr>
              <a:buSzPct val="139583"/>
              <a:buFont typeface="Wingdings"/>
              <a:buChar char=""/>
              <a:tabLst>
                <a:tab pos="407670" algn="l"/>
              </a:tabLst>
            </a:pPr>
            <a:r>
              <a:rPr sz="2400" b="1" dirty="0">
                <a:latin typeface="Times New Roman"/>
                <a:cs typeface="Times New Roman"/>
              </a:rPr>
              <a:t>FOR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SENSITIVE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SKIN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70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Example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Herbs:</a:t>
            </a:r>
            <a:endParaRPr sz="2400">
              <a:latin typeface="Times New Roman"/>
              <a:cs typeface="Times New Roman"/>
            </a:endParaRPr>
          </a:p>
          <a:p>
            <a:pPr marL="360045" indent="-347980">
              <a:lnSpc>
                <a:spcPts val="4100"/>
              </a:lnSpc>
              <a:spcBef>
                <a:spcPts val="125"/>
              </a:spcBef>
              <a:buClr>
                <a:srgbClr val="1286C3"/>
              </a:buClr>
              <a:buSzPct val="139583"/>
              <a:buFont typeface="Wingdings"/>
              <a:buChar char=""/>
              <a:tabLst>
                <a:tab pos="360680" algn="l"/>
              </a:tabLst>
            </a:pPr>
            <a:r>
              <a:rPr sz="2400" spc="-5" dirty="0">
                <a:latin typeface="Times New Roman"/>
                <a:cs typeface="Times New Roman"/>
              </a:rPr>
              <a:t>curcuma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longa,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triphala,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azadircta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indica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mustaka,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nimba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coconut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oil.</a:t>
            </a:r>
            <a:endParaRPr sz="2400">
              <a:latin typeface="Times New Roman"/>
              <a:cs typeface="Times New Roman"/>
            </a:endParaRPr>
          </a:p>
          <a:p>
            <a:pPr marL="360680" indent="-348615">
              <a:lnSpc>
                <a:spcPts val="4100"/>
              </a:lnSpc>
              <a:buClr>
                <a:srgbClr val="1286C3"/>
              </a:buClr>
              <a:buSzPct val="139583"/>
              <a:buFont typeface="Wingdings"/>
              <a:buChar char=""/>
              <a:tabLst>
                <a:tab pos="361315" algn="l"/>
              </a:tabLst>
            </a:pPr>
            <a:r>
              <a:rPr sz="2400" dirty="0">
                <a:latin typeface="Times New Roman"/>
                <a:cs typeface="Times New Roman"/>
              </a:rPr>
              <a:t>Fruit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face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mask: </a:t>
            </a:r>
            <a:r>
              <a:rPr sz="2400" dirty="0">
                <a:latin typeface="Times New Roman"/>
                <a:cs typeface="Times New Roman"/>
              </a:rPr>
              <a:t>Banana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or </a:t>
            </a:r>
            <a:r>
              <a:rPr sz="2400" dirty="0">
                <a:latin typeface="Times New Roman"/>
                <a:cs typeface="Times New Roman"/>
              </a:rPr>
              <a:t>pineapple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pulp.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AA5D0-49BC-1D6B-A465-2CBE72D1D5E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172200"/>
            <a:ext cx="6248400" cy="30480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4526C0-77C0-7306-4354-5BD200A5BF0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794" y="722452"/>
            <a:ext cx="9368155" cy="554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9115" indent="-527050">
              <a:lnSpc>
                <a:spcPts val="4235"/>
              </a:lnSpc>
              <a:buClr>
                <a:srgbClr val="1286C3"/>
              </a:buClr>
              <a:buSzPct val="142187"/>
              <a:buFont typeface="Wingdings"/>
              <a:buChar char=""/>
              <a:tabLst>
                <a:tab pos="539750" algn="l"/>
              </a:tabLst>
            </a:pPr>
            <a:r>
              <a:rPr sz="3200" b="1" dirty="0">
                <a:latin typeface="Times New Roman"/>
                <a:cs typeface="Times New Roman"/>
              </a:rPr>
              <a:t>FOR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OI</a:t>
            </a:r>
            <a:r>
              <a:rPr sz="3200" b="1" spc="-285" dirty="0">
                <a:latin typeface="Times New Roman"/>
                <a:cs typeface="Times New Roman"/>
              </a:rPr>
              <a:t>L</a:t>
            </a:r>
            <a:r>
              <a:rPr sz="3200" b="1" dirty="0">
                <a:latin typeface="Times New Roman"/>
                <a:cs typeface="Times New Roman"/>
              </a:rPr>
              <a:t>Y</a:t>
            </a:r>
            <a:r>
              <a:rPr sz="3200" b="1" spc="-1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SKIN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Example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Herbs: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5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7800"/>
              </a:lnSpc>
              <a:buClr>
                <a:srgbClr val="1286C3"/>
              </a:buClr>
              <a:buSzPct val="142187"/>
              <a:buFont typeface="Wingdings"/>
              <a:buChar char=""/>
              <a:tabLst>
                <a:tab pos="476884" algn="l"/>
              </a:tabLst>
            </a:pPr>
            <a:r>
              <a:rPr sz="3200" spc="-20" dirty="0">
                <a:latin typeface="Times New Roman"/>
                <a:cs typeface="Times New Roman"/>
              </a:rPr>
              <a:t>Tulsi,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idhora,</a:t>
            </a:r>
            <a:r>
              <a:rPr sz="3200" dirty="0">
                <a:latin typeface="Times New Roman"/>
                <a:cs typeface="Times New Roman"/>
              </a:rPr>
              <a:t> jatiphata,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nimba,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terminalia</a:t>
            </a:r>
            <a:r>
              <a:rPr sz="3200" dirty="0">
                <a:latin typeface="Times New Roman"/>
                <a:cs typeface="Times New Roman"/>
              </a:rPr>
              <a:t> arjuna,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Triphla, </a:t>
            </a:r>
            <a:r>
              <a:rPr sz="3200" dirty="0">
                <a:latin typeface="Times New Roman"/>
                <a:cs typeface="Times New Roman"/>
              </a:rPr>
              <a:t>curcuma longa, mustaka </a:t>
            </a:r>
            <a:r>
              <a:rPr sz="3200" spc="-10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musterd oil , </a:t>
            </a:r>
            <a:r>
              <a:rPr sz="3200" spc="-5" dirty="0">
                <a:latin typeface="Times New Roman"/>
                <a:cs typeface="Times New Roman"/>
              </a:rPr>
              <a:t>milk, </a:t>
            </a:r>
            <a:r>
              <a:rPr sz="3200" dirty="0">
                <a:latin typeface="Times New Roman"/>
                <a:cs typeface="Times New Roman"/>
              </a:rPr>
              <a:t> sour </a:t>
            </a:r>
            <a:r>
              <a:rPr sz="3200" spc="-10" dirty="0">
                <a:latin typeface="Times New Roman"/>
                <a:cs typeface="Times New Roman"/>
              </a:rPr>
              <a:t>milk, </a:t>
            </a:r>
            <a:r>
              <a:rPr sz="3200" dirty="0">
                <a:latin typeface="Times New Roman"/>
                <a:cs typeface="Times New Roman"/>
              </a:rPr>
              <a:t>cream and </a:t>
            </a:r>
            <a:r>
              <a:rPr sz="3200" spc="-5" dirty="0">
                <a:latin typeface="Times New Roman"/>
                <a:cs typeface="Times New Roman"/>
              </a:rPr>
              <a:t>butter </a:t>
            </a:r>
            <a:r>
              <a:rPr sz="3200" dirty="0">
                <a:latin typeface="Times New Roman"/>
                <a:cs typeface="Times New Roman"/>
              </a:rPr>
              <a:t>milk are used as </a:t>
            </a:r>
            <a:r>
              <a:rPr sz="3200" spc="-5" dirty="0">
                <a:latin typeface="Times New Roman"/>
                <a:cs typeface="Times New Roman"/>
              </a:rPr>
              <a:t>gentle </a:t>
            </a:r>
            <a:r>
              <a:rPr sz="3200" dirty="0">
                <a:latin typeface="Times New Roman"/>
                <a:cs typeface="Times New Roman"/>
              </a:rPr>
              <a:t> natural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cleanser.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50">
              <a:latin typeface="Times New Roman"/>
              <a:cs typeface="Times New Roman"/>
            </a:endParaRPr>
          </a:p>
          <a:p>
            <a:pPr marL="538480" indent="-526415">
              <a:lnSpc>
                <a:spcPct val="100000"/>
              </a:lnSpc>
              <a:buClr>
                <a:srgbClr val="1286C3"/>
              </a:buClr>
              <a:buSzPct val="142187"/>
              <a:buFont typeface="Wingdings"/>
              <a:buChar char=""/>
              <a:tabLst>
                <a:tab pos="539115" algn="l"/>
              </a:tabLst>
            </a:pPr>
            <a:r>
              <a:rPr sz="3200" b="1" dirty="0">
                <a:latin typeface="Times New Roman"/>
                <a:cs typeface="Times New Roman"/>
              </a:rPr>
              <a:t>Fruit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face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mask: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Strawberry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papaya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pulp.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65BE3-3CF7-1549-CC0A-2C3C65188CD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280187"/>
            <a:ext cx="6248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5BAD9-2A5A-0FE9-0481-482E629009B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3704" y="150317"/>
            <a:ext cx="7040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TYPES</a:t>
            </a:r>
            <a:r>
              <a:rPr spc="-30" dirty="0"/>
              <a:t> </a:t>
            </a:r>
            <a:r>
              <a:rPr spc="-5" dirty="0"/>
              <a:t>OF</a:t>
            </a:r>
            <a:r>
              <a:rPr spc="-175" dirty="0"/>
              <a:t> </a:t>
            </a:r>
            <a:r>
              <a:rPr spc="-5" dirty="0"/>
              <a:t>HERBAL</a:t>
            </a:r>
            <a:r>
              <a:rPr spc="-240" dirty="0"/>
              <a:t> </a:t>
            </a:r>
            <a:r>
              <a:rPr spc="-5" dirty="0"/>
              <a:t>CREAMS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776376"/>
            <a:ext cx="9712325" cy="55860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71805" indent="-459740">
              <a:lnSpc>
                <a:spcPct val="100000"/>
              </a:lnSpc>
              <a:spcBef>
                <a:spcPts val="120"/>
              </a:spcBef>
              <a:buClr>
                <a:srgbClr val="1286C3"/>
              </a:buClr>
              <a:buSzPct val="141071"/>
              <a:buFont typeface="Wingdings"/>
              <a:buChar char=""/>
              <a:tabLst>
                <a:tab pos="472440" algn="l"/>
              </a:tabLst>
            </a:pPr>
            <a:r>
              <a:rPr sz="2800" b="1" spc="-10" dirty="0">
                <a:latin typeface="Times New Roman"/>
                <a:cs typeface="Times New Roman"/>
              </a:rPr>
              <a:t>COLD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CREAMS:</a:t>
            </a:r>
            <a:endParaRPr sz="2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25"/>
              </a:spcBef>
            </a:pPr>
            <a:r>
              <a:rPr sz="2800" spc="-5" dirty="0">
                <a:latin typeface="Times New Roman"/>
                <a:cs typeface="Times New Roman"/>
              </a:rPr>
              <a:t>It is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emulsion </a:t>
            </a:r>
            <a:r>
              <a:rPr sz="2800" spc="-10" dirty="0">
                <a:latin typeface="Times New Roman"/>
                <a:cs typeface="Times New Roman"/>
              </a:rPr>
              <a:t>in </a:t>
            </a:r>
            <a:r>
              <a:rPr sz="2800" spc="-5" dirty="0">
                <a:latin typeface="Times New Roman"/>
                <a:cs typeface="Times New Roman"/>
              </a:rPr>
              <a:t>which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fat predominates, </a:t>
            </a:r>
            <a:r>
              <a:rPr sz="2800" dirty="0">
                <a:latin typeface="Times New Roman"/>
                <a:cs typeface="Times New Roman"/>
              </a:rPr>
              <a:t>but the </a:t>
            </a:r>
            <a:r>
              <a:rPr sz="2800" spc="-5" dirty="0">
                <a:latin typeface="Times New Roman"/>
                <a:cs typeface="Times New Roman"/>
              </a:rPr>
              <a:t>cooling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effect</a:t>
            </a:r>
            <a:r>
              <a:rPr sz="2800" spc="-5" dirty="0">
                <a:latin typeface="Times New Roman"/>
                <a:cs typeface="Times New Roman"/>
              </a:rPr>
              <a:t> produced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when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applied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skin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due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</a:t>
            </a:r>
            <a:r>
              <a:rPr sz="2800" spc="-5" dirty="0">
                <a:latin typeface="Times New Roman"/>
                <a:cs typeface="Times New Roman"/>
              </a:rPr>
              <a:t> skin </a:t>
            </a:r>
            <a:r>
              <a:rPr sz="2800" dirty="0">
                <a:latin typeface="Times New Roman"/>
                <a:cs typeface="Times New Roman"/>
              </a:rPr>
              <a:t> evaporation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 water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contained.</a:t>
            </a:r>
            <a:endParaRPr sz="2800">
              <a:latin typeface="Times New Roman"/>
              <a:cs typeface="Times New Roman"/>
            </a:endParaRPr>
          </a:p>
          <a:p>
            <a:pPr marL="422909" indent="-410209">
              <a:lnSpc>
                <a:spcPct val="100000"/>
              </a:lnSpc>
              <a:spcBef>
                <a:spcPts val="25"/>
              </a:spcBef>
              <a:buClr>
                <a:srgbClr val="1286C3"/>
              </a:buClr>
              <a:buSzPct val="141071"/>
              <a:buFont typeface="Wingdings"/>
              <a:buChar char=""/>
              <a:tabLst>
                <a:tab pos="422909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Formula:</a:t>
            </a:r>
            <a:endParaRPr sz="2800">
              <a:latin typeface="Times New Roman"/>
              <a:cs typeface="Times New Roman"/>
            </a:endParaRPr>
          </a:p>
          <a:p>
            <a:pPr marL="12700" marR="6661150" algn="just">
              <a:lnSpc>
                <a:spcPts val="4630"/>
              </a:lnSpc>
              <a:spcBef>
                <a:spcPts val="114"/>
              </a:spcBef>
            </a:pPr>
            <a:r>
              <a:rPr sz="2800" spc="-5" dirty="0">
                <a:latin typeface="Times New Roman"/>
                <a:cs typeface="Times New Roman"/>
              </a:rPr>
              <a:t>Almond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oil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550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parts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White wax </a:t>
            </a:r>
            <a:r>
              <a:rPr sz="2800" dirty="0">
                <a:latin typeface="Times New Roman"/>
                <a:cs typeface="Times New Roman"/>
              </a:rPr>
              <a:t>145 </a:t>
            </a:r>
            <a:r>
              <a:rPr sz="2800" spc="-5" dirty="0">
                <a:latin typeface="Times New Roman"/>
                <a:cs typeface="Times New Roman"/>
              </a:rPr>
              <a:t>parts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Borax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10</a:t>
            </a:r>
            <a:r>
              <a:rPr sz="2800" spc="-5" dirty="0">
                <a:latin typeface="Times New Roman"/>
                <a:cs typeface="Times New Roman"/>
              </a:rPr>
              <a:t> parts</a:t>
            </a:r>
            <a:endParaRPr sz="2800">
              <a:latin typeface="Times New Roman"/>
              <a:cs typeface="Times New Roman"/>
            </a:endParaRPr>
          </a:p>
          <a:p>
            <a:pPr marL="12700" marR="7058025" algn="just">
              <a:lnSpc>
                <a:spcPts val="4630"/>
              </a:lnSpc>
            </a:pPr>
            <a:r>
              <a:rPr sz="2800" spc="-50" dirty="0">
                <a:latin typeface="Times New Roman"/>
                <a:cs typeface="Times New Roman"/>
              </a:rPr>
              <a:t>Water </a:t>
            </a:r>
            <a:r>
              <a:rPr sz="2800" spc="-5" dirty="0">
                <a:latin typeface="Times New Roman"/>
                <a:cs typeface="Times New Roman"/>
              </a:rPr>
              <a:t>290 parts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Rose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water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5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parts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279" y="3212592"/>
            <a:ext cx="4957572" cy="346557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7CA91-D87A-36DA-0347-75D13418C66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04800" y="6362472"/>
            <a:ext cx="6400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4D24B-987A-6828-898C-D904CE0D23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8492" y="547496"/>
            <a:ext cx="9614535" cy="565023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599440" indent="-586740">
              <a:lnSpc>
                <a:spcPct val="100000"/>
              </a:lnSpc>
              <a:spcBef>
                <a:spcPts val="1060"/>
              </a:spcBef>
              <a:buClr>
                <a:srgbClr val="1286C3"/>
              </a:buClr>
              <a:buSzPct val="145000"/>
              <a:buFont typeface="Wingdings"/>
              <a:buChar char=""/>
              <a:tabLst>
                <a:tab pos="599440" algn="l"/>
              </a:tabLst>
            </a:pPr>
            <a:r>
              <a:rPr sz="3000" b="1" spc="-45" dirty="0">
                <a:latin typeface="Times New Roman"/>
                <a:cs typeface="Times New Roman"/>
              </a:rPr>
              <a:t>VANISHING</a:t>
            </a:r>
            <a:r>
              <a:rPr sz="3000" b="1" spc="-50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CREAMS:</a:t>
            </a:r>
            <a:endParaRPr sz="3000">
              <a:latin typeface="Times New Roman"/>
              <a:cs typeface="Times New Roman"/>
            </a:endParaRPr>
          </a:p>
          <a:p>
            <a:pPr marL="12700" marR="5080">
              <a:lnSpc>
                <a:spcPts val="3240"/>
              </a:lnSpc>
              <a:spcBef>
                <a:spcPts val="1365"/>
              </a:spcBef>
              <a:tabLst>
                <a:tab pos="1687195" algn="l"/>
                <a:tab pos="2917190" algn="l"/>
                <a:tab pos="3533140" algn="l"/>
                <a:tab pos="4296410" algn="l"/>
                <a:tab pos="5359400" algn="l"/>
                <a:tab pos="7162165" algn="l"/>
                <a:tab pos="8393430" algn="l"/>
              </a:tabLst>
            </a:pPr>
            <a:r>
              <a:rPr sz="3000" spc="-335" dirty="0">
                <a:latin typeface="Times New Roman"/>
                <a:cs typeface="Times New Roman"/>
              </a:rPr>
              <a:t>V</a:t>
            </a:r>
            <a:r>
              <a:rPr sz="3000" spc="-5" dirty="0">
                <a:latin typeface="Times New Roman"/>
                <a:cs typeface="Times New Roman"/>
              </a:rPr>
              <a:t>ani</a:t>
            </a:r>
            <a:r>
              <a:rPr sz="3000" spc="-15" dirty="0">
                <a:latin typeface="Times New Roman"/>
                <a:cs typeface="Times New Roman"/>
              </a:rPr>
              <a:t>s</a:t>
            </a:r>
            <a:r>
              <a:rPr sz="3000" dirty="0">
                <a:latin typeface="Times New Roman"/>
                <a:cs typeface="Times New Roman"/>
              </a:rPr>
              <a:t>hing	cre</a:t>
            </a:r>
            <a:r>
              <a:rPr sz="3000" spc="5" dirty="0">
                <a:latin typeface="Times New Roman"/>
                <a:cs typeface="Times New Roman"/>
              </a:rPr>
              <a:t>a</a:t>
            </a:r>
            <a:r>
              <a:rPr sz="3000" spc="-5" dirty="0">
                <a:latin typeface="Times New Roman"/>
                <a:cs typeface="Times New Roman"/>
              </a:rPr>
              <a:t>ms</a:t>
            </a:r>
            <a:r>
              <a:rPr sz="3000" dirty="0">
                <a:latin typeface="Times New Roman"/>
                <a:cs typeface="Times New Roman"/>
              </a:rPr>
              <a:t>	are	</a:t>
            </a:r>
            <a:r>
              <a:rPr sz="3000" spc="-5" dirty="0">
                <a:latin typeface="Times New Roman"/>
                <a:cs typeface="Times New Roman"/>
              </a:rPr>
              <a:t>al</a:t>
            </a:r>
            <a:r>
              <a:rPr sz="3000" spc="-15" dirty="0">
                <a:latin typeface="Times New Roman"/>
                <a:cs typeface="Times New Roman"/>
              </a:rPr>
              <a:t>s</a:t>
            </a:r>
            <a:r>
              <a:rPr sz="3000" dirty="0">
                <a:latin typeface="Times New Roman"/>
                <a:cs typeface="Times New Roman"/>
              </a:rPr>
              <a:t>o	c</a:t>
            </a:r>
            <a:r>
              <a:rPr sz="3000" spc="5" dirty="0">
                <a:latin typeface="Times New Roman"/>
                <a:cs typeface="Times New Roman"/>
              </a:rPr>
              <a:t>a</a:t>
            </a:r>
            <a:r>
              <a:rPr sz="3000" dirty="0">
                <a:latin typeface="Times New Roman"/>
                <a:cs typeface="Times New Roman"/>
              </a:rPr>
              <a:t>lled	fou</a:t>
            </a:r>
            <a:r>
              <a:rPr sz="3000" spc="5" dirty="0">
                <a:latin typeface="Times New Roman"/>
                <a:cs typeface="Times New Roman"/>
              </a:rPr>
              <a:t>n</a:t>
            </a:r>
            <a:r>
              <a:rPr sz="3000" dirty="0">
                <a:latin typeface="Times New Roman"/>
                <a:cs typeface="Times New Roman"/>
              </a:rPr>
              <a:t>dation	cr</a:t>
            </a:r>
            <a:r>
              <a:rPr sz="3000" spc="5" dirty="0">
                <a:latin typeface="Times New Roman"/>
                <a:cs typeface="Times New Roman"/>
              </a:rPr>
              <a:t>ea</a:t>
            </a:r>
            <a:r>
              <a:rPr sz="3000" spc="-5" dirty="0">
                <a:latin typeface="Times New Roman"/>
                <a:cs typeface="Times New Roman"/>
              </a:rPr>
              <a:t>ms</a:t>
            </a:r>
            <a:r>
              <a:rPr sz="3000" dirty="0">
                <a:latin typeface="Times New Roman"/>
                <a:cs typeface="Times New Roman"/>
              </a:rPr>
              <a:t>	be</a:t>
            </a:r>
            <a:r>
              <a:rPr sz="3000" spc="5" dirty="0">
                <a:latin typeface="Times New Roman"/>
                <a:cs typeface="Times New Roman"/>
              </a:rPr>
              <a:t>c</a:t>
            </a:r>
            <a:r>
              <a:rPr sz="3000" spc="-5" dirty="0">
                <a:latin typeface="Times New Roman"/>
                <a:cs typeface="Times New Roman"/>
              </a:rPr>
              <a:t>au</a:t>
            </a:r>
            <a:r>
              <a:rPr sz="3000" dirty="0">
                <a:latin typeface="Times New Roman"/>
                <a:cs typeface="Times New Roman"/>
              </a:rPr>
              <a:t>se  they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disappears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when rubbed </a:t>
            </a:r>
            <a:r>
              <a:rPr sz="3000" spc="-5" dirty="0">
                <a:latin typeface="Times New Roman"/>
                <a:cs typeface="Times New Roman"/>
              </a:rPr>
              <a:t>into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skins.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750">
              <a:latin typeface="Times New Roman"/>
              <a:cs typeface="Times New Roman"/>
            </a:endParaRPr>
          </a:p>
          <a:p>
            <a:pPr marL="546100" indent="-533400">
              <a:lnSpc>
                <a:spcPct val="100000"/>
              </a:lnSpc>
              <a:buClr>
                <a:srgbClr val="1286C3"/>
              </a:buClr>
              <a:buSzPct val="145000"/>
              <a:buFont typeface="Wingdings"/>
              <a:buChar char=""/>
              <a:tabLst>
                <a:tab pos="546100" algn="l"/>
              </a:tabLst>
            </a:pPr>
            <a:r>
              <a:rPr sz="3000" b="1" spc="-5" dirty="0">
                <a:latin typeface="Times New Roman"/>
                <a:cs typeface="Times New Roman"/>
              </a:rPr>
              <a:t>Formula: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3000" spc="-5" dirty="0">
                <a:latin typeface="Times New Roman"/>
                <a:cs typeface="Times New Roman"/>
              </a:rPr>
              <a:t>Stearic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acid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130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parts</a:t>
            </a:r>
            <a:endParaRPr sz="3000">
              <a:latin typeface="Times New Roman"/>
              <a:cs typeface="Times New Roman"/>
            </a:endParaRPr>
          </a:p>
          <a:p>
            <a:pPr marL="12700" marR="5514975">
              <a:lnSpc>
                <a:spcPct val="126699"/>
              </a:lnSpc>
            </a:pPr>
            <a:r>
              <a:rPr sz="3000" dirty="0">
                <a:latin typeface="Times New Roman"/>
                <a:cs typeface="Times New Roman"/>
              </a:rPr>
              <a:t>Borax</a:t>
            </a:r>
            <a:r>
              <a:rPr sz="3000" spc="-5" dirty="0">
                <a:latin typeface="Times New Roman"/>
                <a:cs typeface="Times New Roman"/>
              </a:rPr>
              <a:t> crystals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28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parts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Sodium</a:t>
            </a:r>
            <a:r>
              <a:rPr sz="3000" spc="-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carbonate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12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parts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spc="-50" dirty="0">
                <a:latin typeface="Times New Roman"/>
                <a:cs typeface="Times New Roman"/>
              </a:rPr>
              <a:t>Water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740 parts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3000" spc="-5" dirty="0">
                <a:latin typeface="Times New Roman"/>
                <a:cs typeface="Times New Roman"/>
              </a:rPr>
              <a:t>Rose</a:t>
            </a:r>
            <a:r>
              <a:rPr sz="3000" spc="-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oil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9</a:t>
            </a:r>
            <a:r>
              <a:rPr sz="3000" spc="-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parts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6415" y="2781300"/>
            <a:ext cx="4873751" cy="330098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D4C951-F86F-014B-3CD1-20A62DACF99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377940"/>
            <a:ext cx="6553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CF191-34AC-3857-C626-1B4ED5DBCE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5308" y="299493"/>
            <a:ext cx="9635490" cy="302196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640080" indent="-628015">
              <a:lnSpc>
                <a:spcPct val="100000"/>
              </a:lnSpc>
              <a:spcBef>
                <a:spcPts val="1460"/>
              </a:spcBef>
              <a:buClr>
                <a:srgbClr val="1286C3"/>
              </a:buClr>
              <a:buSzPct val="145312"/>
              <a:buFont typeface="Wingdings"/>
              <a:buChar char=""/>
              <a:tabLst>
                <a:tab pos="640715" algn="l"/>
              </a:tabLst>
            </a:pPr>
            <a:r>
              <a:rPr sz="3200" b="1" dirty="0">
                <a:latin typeface="Times New Roman"/>
                <a:cs typeface="Times New Roman"/>
              </a:rPr>
              <a:t>CLEANSING</a:t>
            </a:r>
            <a:r>
              <a:rPr sz="3200" b="1" spc="-4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CREAMS: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-1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satisfactory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cleansing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cream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water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oil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emulsion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that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melts at temperature of body and spreads readily over the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skin.</a:t>
            </a:r>
            <a:endParaRPr sz="3200">
              <a:latin typeface="Times New Roman"/>
              <a:cs typeface="Times New Roman"/>
            </a:endParaRPr>
          </a:p>
          <a:p>
            <a:pPr marL="481330" indent="-469265">
              <a:lnSpc>
                <a:spcPts val="5505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b="1" dirty="0">
                <a:latin typeface="Times New Roman"/>
                <a:cs typeface="Times New Roman"/>
              </a:rPr>
              <a:t>Formula: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Chamomile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cleansing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creams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5308" y="3259736"/>
            <a:ext cx="3086100" cy="2671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5600"/>
              </a:lnSpc>
              <a:spcBef>
                <a:spcPts val="95"/>
              </a:spcBef>
            </a:pPr>
            <a:r>
              <a:rPr sz="3200" dirty="0">
                <a:latin typeface="Times New Roman"/>
                <a:cs typeface="Times New Roman"/>
              </a:rPr>
              <a:t>Chamomile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flower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Distilled water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Lemon juice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Sodium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benzoate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00302" y="3259736"/>
            <a:ext cx="1630045" cy="267144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460"/>
              </a:spcBef>
            </a:pPr>
            <a:r>
              <a:rPr sz="3200" dirty="0">
                <a:latin typeface="Times New Roman"/>
                <a:cs typeface="Times New Roman"/>
              </a:rPr>
              <a:t>50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  <a:p>
            <a:pPr marL="114935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latin typeface="Times New Roman"/>
                <a:cs typeface="Times New Roman"/>
              </a:rPr>
              <a:t>500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  <a:p>
            <a:pPr marL="158750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latin typeface="Times New Roman"/>
                <a:cs typeface="Times New Roman"/>
              </a:rPr>
              <a:t>5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latin typeface="Times New Roman"/>
                <a:cs typeface="Times New Roman"/>
              </a:rPr>
              <a:t>2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5364" y="3284220"/>
            <a:ext cx="3496055" cy="3075431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32858-B345-E435-219E-04A2F6514FE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32946" y="6331378"/>
            <a:ext cx="5891654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13337-546D-3A72-EDB7-FCC4212E42A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5792" y="393318"/>
            <a:ext cx="71545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TYPES</a:t>
            </a:r>
            <a:r>
              <a:rPr spc="-25" dirty="0"/>
              <a:t> </a:t>
            </a:r>
            <a:r>
              <a:rPr spc="-5" dirty="0"/>
              <a:t>OF</a:t>
            </a:r>
            <a:r>
              <a:rPr spc="-160" dirty="0"/>
              <a:t> </a:t>
            </a:r>
            <a:r>
              <a:rPr spc="-5" dirty="0"/>
              <a:t>HERBAL</a:t>
            </a:r>
            <a:r>
              <a:rPr spc="-240" dirty="0"/>
              <a:t> </a:t>
            </a:r>
            <a:r>
              <a:rPr spc="-5" dirty="0"/>
              <a:t>LOTIONS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015390"/>
            <a:ext cx="9862185" cy="532130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560070" indent="-547370">
              <a:lnSpc>
                <a:spcPct val="100000"/>
              </a:lnSpc>
              <a:spcBef>
                <a:spcPts val="1035"/>
              </a:spcBef>
              <a:buClr>
                <a:srgbClr val="1286C3"/>
              </a:buClr>
              <a:buSzPct val="144642"/>
              <a:buFont typeface="Wingdings"/>
              <a:buChar char=""/>
              <a:tabLst>
                <a:tab pos="560070" algn="l"/>
              </a:tabLst>
            </a:pPr>
            <a:r>
              <a:rPr sz="2800" b="1" spc="-60" dirty="0">
                <a:latin typeface="Times New Roman"/>
                <a:cs typeface="Times New Roman"/>
              </a:rPr>
              <a:t>FACE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LOTION: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ts val="3020"/>
              </a:lnSpc>
              <a:spcBef>
                <a:spcPts val="1320"/>
              </a:spcBef>
              <a:tabLst>
                <a:tab pos="1014094" algn="l"/>
                <a:tab pos="1740535" algn="l"/>
                <a:tab pos="2742565" algn="l"/>
                <a:tab pos="3329304" algn="l"/>
                <a:tab pos="4864100" algn="l"/>
                <a:tab pos="5984240" algn="l"/>
                <a:tab pos="7261859" algn="l"/>
                <a:tab pos="8252459" algn="l"/>
                <a:tab pos="92367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These	also	c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lled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ch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lotions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ally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ask,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5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ather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an  </a:t>
            </a:r>
            <a:r>
              <a:rPr sz="2800" dirty="0">
                <a:latin typeface="Times New Roman"/>
                <a:cs typeface="Times New Roman"/>
              </a:rPr>
              <a:t>lighten,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color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skin.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Like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whitening </a:t>
            </a:r>
            <a:r>
              <a:rPr sz="2800" spc="-10" dirty="0">
                <a:latin typeface="Times New Roman"/>
                <a:cs typeface="Times New Roman"/>
              </a:rPr>
              <a:t>creams.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00">
              <a:latin typeface="Times New Roman"/>
              <a:cs typeface="Times New Roman"/>
            </a:endParaRPr>
          </a:p>
          <a:p>
            <a:pPr marL="422909" indent="-410209">
              <a:lnSpc>
                <a:spcPct val="100000"/>
              </a:lnSpc>
              <a:buClr>
                <a:srgbClr val="1286C3"/>
              </a:buClr>
              <a:buSzPct val="141071"/>
              <a:buFont typeface="Wingdings"/>
              <a:buChar char=""/>
              <a:tabLst>
                <a:tab pos="422909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Formula: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800" spc="-5" dirty="0">
                <a:latin typeface="Times New Roman"/>
                <a:cs typeface="Times New Roman"/>
              </a:rPr>
              <a:t>Alum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10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parts</a:t>
            </a:r>
            <a:endParaRPr sz="2800">
              <a:latin typeface="Times New Roman"/>
              <a:cs typeface="Times New Roman"/>
            </a:endParaRPr>
          </a:p>
          <a:p>
            <a:pPr marL="12700" marR="7108825">
              <a:lnSpc>
                <a:spcPct val="127899"/>
              </a:lnSpc>
            </a:pPr>
            <a:r>
              <a:rPr sz="2800" spc="-5" dirty="0">
                <a:latin typeface="Times New Roman"/>
                <a:cs typeface="Times New Roman"/>
              </a:rPr>
              <a:t>Zinc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sulfate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parts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Glycerin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 parts</a:t>
            </a:r>
            <a:endParaRPr sz="2800">
              <a:latin typeface="Times New Roman"/>
              <a:cs typeface="Times New Roman"/>
            </a:endParaRPr>
          </a:p>
          <a:p>
            <a:pPr marL="12700" marR="6004560">
              <a:lnSpc>
                <a:spcPts val="4300"/>
              </a:lnSpc>
              <a:spcBef>
                <a:spcPts val="100"/>
              </a:spcBef>
            </a:pPr>
            <a:r>
              <a:rPr sz="2800" spc="-15" dirty="0">
                <a:latin typeface="Times New Roman"/>
                <a:cs typeface="Times New Roman"/>
              </a:rPr>
              <a:t>Tincture </a:t>
            </a:r>
            <a:r>
              <a:rPr sz="2800" spc="-5" dirty="0">
                <a:latin typeface="Times New Roman"/>
                <a:cs typeface="Times New Roman"/>
              </a:rPr>
              <a:t>of benzoin 1 parts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Essence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rose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30</a:t>
            </a:r>
            <a:r>
              <a:rPr sz="2800" spc="-5" dirty="0">
                <a:latin typeface="Times New Roman"/>
                <a:cs typeface="Times New Roman"/>
              </a:rPr>
              <a:t> dropsa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2907" y="2744723"/>
            <a:ext cx="4802124" cy="368350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F0A65-4399-A902-FB8D-1EF4ADBBA0C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6629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DEB6E-28DF-B17E-27D4-2D8A9AB929C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2579" y="1150619"/>
            <a:ext cx="10101072" cy="55412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16602" y="486917"/>
            <a:ext cx="3887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AF50"/>
                </a:solidFill>
              </a:rPr>
              <a:t>HERBS</a:t>
            </a:r>
            <a:r>
              <a:rPr sz="3600" spc="-25" dirty="0">
                <a:solidFill>
                  <a:srgbClr val="00AF50"/>
                </a:solidFill>
              </a:rPr>
              <a:t> </a:t>
            </a:r>
            <a:r>
              <a:rPr sz="3600" spc="-5" dirty="0">
                <a:solidFill>
                  <a:srgbClr val="00AF50"/>
                </a:solidFill>
              </a:rPr>
              <a:t>FOR</a:t>
            </a:r>
            <a:r>
              <a:rPr sz="3600" spc="-20" dirty="0">
                <a:solidFill>
                  <a:srgbClr val="00AF50"/>
                </a:solidFill>
              </a:rPr>
              <a:t> </a:t>
            </a:r>
            <a:r>
              <a:rPr sz="3600" spc="-5" dirty="0">
                <a:solidFill>
                  <a:srgbClr val="00AF50"/>
                </a:solidFill>
              </a:rPr>
              <a:t>SKIN</a:t>
            </a:r>
            <a:endParaRPr sz="36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D4883D-41BD-A491-E843-83275B06F7E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371083"/>
            <a:ext cx="6019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B494A-4A03-F363-0AD1-33F3E0497E3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7757" y="116204"/>
            <a:ext cx="7732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TYPES</a:t>
            </a:r>
            <a:r>
              <a:rPr spc="-20" dirty="0"/>
              <a:t> </a:t>
            </a:r>
            <a:r>
              <a:rPr spc="-5" dirty="0"/>
              <a:t>OF</a:t>
            </a:r>
            <a:r>
              <a:rPr spc="-155" dirty="0"/>
              <a:t> </a:t>
            </a:r>
            <a:r>
              <a:rPr spc="-5" dirty="0"/>
              <a:t>HERBAL</a:t>
            </a:r>
            <a:r>
              <a:rPr spc="-235" dirty="0"/>
              <a:t> </a:t>
            </a:r>
            <a:r>
              <a:rPr spc="-5" dirty="0"/>
              <a:t>HAIR</a:t>
            </a:r>
            <a:r>
              <a:rPr dirty="0"/>
              <a:t> </a:t>
            </a:r>
            <a:r>
              <a:rPr spc="-10" dirty="0"/>
              <a:t>CARE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16023" y="1031384"/>
            <a:ext cx="9573895" cy="55435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624840" indent="-587375">
              <a:lnSpc>
                <a:spcPct val="100000"/>
              </a:lnSpc>
              <a:spcBef>
                <a:spcPts val="630"/>
              </a:spcBef>
              <a:buClr>
                <a:srgbClr val="1286C3"/>
              </a:buClr>
              <a:buSzPct val="145000"/>
              <a:buFont typeface="Wingdings"/>
              <a:buChar char=""/>
              <a:tabLst>
                <a:tab pos="625475" algn="l"/>
                <a:tab pos="3383915" algn="l"/>
              </a:tabLst>
            </a:pPr>
            <a:r>
              <a:rPr sz="3000" b="1" spc="-5" dirty="0">
                <a:latin typeface="Times New Roman"/>
                <a:cs typeface="Times New Roman"/>
              </a:rPr>
              <a:t>HAIR</a:t>
            </a:r>
            <a:r>
              <a:rPr sz="3000" b="1" spc="10" dirty="0">
                <a:latin typeface="Times New Roman"/>
                <a:cs typeface="Times New Roman"/>
              </a:rPr>
              <a:t> </a:t>
            </a:r>
            <a:r>
              <a:rPr sz="3000" b="1" spc="-5" dirty="0">
                <a:latin typeface="Times New Roman"/>
                <a:cs typeface="Times New Roman"/>
              </a:rPr>
              <a:t>OIL:	</a:t>
            </a:r>
            <a:r>
              <a:rPr sz="6000" b="1" spc="-15" baseline="40972" dirty="0">
                <a:latin typeface="Times New Roman"/>
                <a:cs typeface="Times New Roman"/>
              </a:rPr>
              <a:t>PRODUCTS</a:t>
            </a:r>
            <a:endParaRPr sz="6000" baseline="40972">
              <a:latin typeface="Times New Roman"/>
              <a:cs typeface="Times New Roman"/>
            </a:endParaRPr>
          </a:p>
          <a:p>
            <a:pPr marL="38100" marR="17780" algn="just">
              <a:lnSpc>
                <a:spcPct val="80000"/>
              </a:lnSpc>
              <a:spcBef>
                <a:spcPts val="1120"/>
              </a:spcBef>
            </a:pPr>
            <a:r>
              <a:rPr sz="3000" dirty="0">
                <a:latin typeface="Times New Roman"/>
                <a:cs typeface="Times New Roman"/>
              </a:rPr>
              <a:t>The hail </a:t>
            </a:r>
            <a:r>
              <a:rPr sz="3000" spc="-5" dirty="0">
                <a:latin typeface="Times New Roman"/>
                <a:cs typeface="Times New Roman"/>
              </a:rPr>
              <a:t>oils </a:t>
            </a:r>
            <a:r>
              <a:rPr sz="3000" dirty="0">
                <a:latin typeface="Times New Roman"/>
                <a:cs typeface="Times New Roman"/>
              </a:rPr>
              <a:t>used for dressings and </a:t>
            </a:r>
            <a:r>
              <a:rPr sz="3000" spc="-5" dirty="0">
                <a:latin typeface="Times New Roman"/>
                <a:cs typeface="Times New Roman"/>
              </a:rPr>
              <a:t>nourishing </a:t>
            </a:r>
            <a:r>
              <a:rPr sz="3000" dirty="0">
                <a:latin typeface="Times New Roman"/>
                <a:cs typeface="Times New Roman"/>
              </a:rPr>
              <a:t>the </a:t>
            </a:r>
            <a:r>
              <a:rPr sz="3000" spc="-5" dirty="0">
                <a:latin typeface="Times New Roman"/>
                <a:cs typeface="Times New Roman"/>
              </a:rPr>
              <a:t>hairs </a:t>
            </a:r>
            <a:r>
              <a:rPr sz="3000" dirty="0">
                <a:latin typeface="Times New Roman"/>
                <a:cs typeface="Times New Roman"/>
              </a:rPr>
              <a:t>and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grace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to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appearance</a:t>
            </a:r>
            <a:r>
              <a:rPr sz="3000" spc="4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of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hairs.</a:t>
            </a:r>
            <a:endParaRPr sz="3000">
              <a:latin typeface="Times New Roman"/>
              <a:cs typeface="Times New Roman"/>
            </a:endParaRPr>
          </a:p>
          <a:p>
            <a:pPr marL="38100" marR="17780" algn="just">
              <a:lnSpc>
                <a:spcPts val="2880"/>
              </a:lnSpc>
              <a:spcBef>
                <a:spcPts val="1295"/>
              </a:spcBef>
            </a:pPr>
            <a:r>
              <a:rPr sz="3000" spc="-5" dirty="0">
                <a:latin typeface="Times New Roman"/>
                <a:cs typeface="Times New Roman"/>
              </a:rPr>
              <a:t>This </a:t>
            </a:r>
            <a:r>
              <a:rPr sz="3000" dirty="0">
                <a:latin typeface="Times New Roman"/>
                <a:cs typeface="Times New Roman"/>
              </a:rPr>
              <a:t>preparations is generally used </a:t>
            </a:r>
            <a:r>
              <a:rPr sz="3000" spc="-5" dirty="0">
                <a:latin typeface="Times New Roman"/>
                <a:cs typeface="Times New Roman"/>
              </a:rPr>
              <a:t>to </a:t>
            </a:r>
            <a:r>
              <a:rPr sz="3000" dirty="0">
                <a:latin typeface="Times New Roman"/>
                <a:cs typeface="Times New Roman"/>
              </a:rPr>
              <a:t>increase the growth of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hair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and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remains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Times New Roman"/>
                <a:cs typeface="Times New Roman"/>
              </a:rPr>
              <a:t>healthy.</a:t>
            </a:r>
            <a:r>
              <a:rPr sz="3000" spc="-2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Hair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oil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should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have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following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properties:</a:t>
            </a:r>
            <a:endParaRPr sz="3000">
              <a:latin typeface="Times New Roman"/>
              <a:cs typeface="Times New Roman"/>
            </a:endParaRPr>
          </a:p>
          <a:p>
            <a:pPr marL="324485" indent="-287020">
              <a:lnSpc>
                <a:spcPct val="100000"/>
              </a:lnSpc>
              <a:spcBef>
                <a:spcPts val="630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325120" algn="l"/>
              </a:tabLst>
            </a:pPr>
            <a:r>
              <a:rPr sz="3000" dirty="0">
                <a:latin typeface="Times New Roman"/>
                <a:cs typeface="Times New Roman"/>
              </a:rPr>
              <a:t>They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should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give </a:t>
            </a:r>
            <a:r>
              <a:rPr sz="3000" spc="-5" dirty="0">
                <a:latin typeface="Times New Roman"/>
                <a:cs typeface="Times New Roman"/>
              </a:rPr>
              <a:t>lustre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to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 </a:t>
            </a:r>
            <a:r>
              <a:rPr sz="3000" spc="-35" dirty="0">
                <a:latin typeface="Times New Roman"/>
                <a:cs typeface="Times New Roman"/>
              </a:rPr>
              <a:t>hair.</a:t>
            </a:r>
            <a:endParaRPr sz="3000">
              <a:latin typeface="Times New Roman"/>
              <a:cs typeface="Times New Roman"/>
            </a:endParaRPr>
          </a:p>
          <a:p>
            <a:pPr marL="324485" indent="-287020">
              <a:lnSpc>
                <a:spcPct val="100000"/>
              </a:lnSpc>
              <a:spcBef>
                <a:spcPts val="600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325120" algn="l"/>
              </a:tabLst>
            </a:pPr>
            <a:r>
              <a:rPr sz="3000" spc="-5" dirty="0">
                <a:latin typeface="Times New Roman"/>
                <a:cs typeface="Times New Roman"/>
              </a:rPr>
              <a:t>Retain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them </a:t>
            </a:r>
            <a:r>
              <a:rPr sz="3000" spc="-5" dirty="0">
                <a:latin typeface="Times New Roman"/>
                <a:cs typeface="Times New Roman"/>
              </a:rPr>
              <a:t>soft</a:t>
            </a:r>
            <a:r>
              <a:rPr sz="3000" dirty="0">
                <a:latin typeface="Times New Roman"/>
                <a:cs typeface="Times New Roman"/>
              </a:rPr>
              <a:t> and </a:t>
            </a:r>
            <a:r>
              <a:rPr sz="3000" spc="-5" dirty="0">
                <a:latin typeface="Times New Roman"/>
                <a:cs typeface="Times New Roman"/>
              </a:rPr>
              <a:t>flowing.</a:t>
            </a:r>
            <a:endParaRPr sz="3000">
              <a:latin typeface="Times New Roman"/>
              <a:cs typeface="Times New Roman"/>
            </a:endParaRPr>
          </a:p>
          <a:p>
            <a:pPr marL="324485" indent="-287020">
              <a:lnSpc>
                <a:spcPct val="100000"/>
              </a:lnSpc>
              <a:spcBef>
                <a:spcPts val="600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325120" algn="l"/>
              </a:tabLst>
            </a:pPr>
            <a:r>
              <a:rPr sz="3000" spc="-5" dirty="0">
                <a:latin typeface="Times New Roman"/>
                <a:cs typeface="Times New Roman"/>
              </a:rPr>
              <a:t>Invigorate</a:t>
            </a:r>
            <a:r>
              <a:rPr sz="3000" spc="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their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growth.</a:t>
            </a:r>
            <a:endParaRPr sz="3000">
              <a:latin typeface="Times New Roman"/>
              <a:cs typeface="Times New Roman"/>
            </a:endParaRPr>
          </a:p>
          <a:p>
            <a:pPr marL="324485" indent="-287020">
              <a:lnSpc>
                <a:spcPct val="100000"/>
              </a:lnSpc>
              <a:spcBef>
                <a:spcPts val="600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325120" algn="l"/>
              </a:tabLst>
            </a:pPr>
            <a:r>
              <a:rPr sz="3000" dirty="0">
                <a:latin typeface="Times New Roman"/>
                <a:cs typeface="Times New Roman"/>
              </a:rPr>
              <a:t>Keep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</a:t>
            </a:r>
            <a:r>
              <a:rPr sz="3000" spc="-2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brain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cool.</a:t>
            </a:r>
            <a:endParaRPr sz="3000">
              <a:latin typeface="Times New Roman"/>
              <a:cs typeface="Times New Roman"/>
            </a:endParaRPr>
          </a:p>
          <a:p>
            <a:pPr marL="324485" indent="-287020">
              <a:lnSpc>
                <a:spcPct val="100000"/>
              </a:lnSpc>
              <a:spcBef>
                <a:spcPts val="600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325120" algn="l"/>
              </a:tabLst>
            </a:pPr>
            <a:r>
              <a:rPr sz="3000" dirty="0">
                <a:latin typeface="Times New Roman"/>
                <a:cs typeface="Times New Roman"/>
              </a:rPr>
              <a:t>Should</a:t>
            </a:r>
            <a:r>
              <a:rPr sz="3000" spc="-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not</a:t>
            </a:r>
            <a:r>
              <a:rPr sz="3000" spc="-2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be</a:t>
            </a:r>
            <a:r>
              <a:rPr sz="3000" spc="-20" dirty="0">
                <a:latin typeface="Times New Roman"/>
                <a:cs typeface="Times New Roman"/>
              </a:rPr>
              <a:t> </a:t>
            </a:r>
            <a:r>
              <a:rPr sz="3000" spc="-30" dirty="0">
                <a:latin typeface="Times New Roman"/>
                <a:cs typeface="Times New Roman"/>
              </a:rPr>
              <a:t>sticky.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40" y="3685032"/>
            <a:ext cx="4521708" cy="288188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70960-EA93-5307-8547-A28C6D0F9E9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3652" y="6377940"/>
            <a:ext cx="6213348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A29B0-6A89-4970-6FF4-765665C2E6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380" y="53721"/>
            <a:ext cx="76511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77465" marR="5080" indent="-25654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QUA</a:t>
            </a:r>
            <a:r>
              <a:rPr spc="-20" dirty="0"/>
              <a:t>L</a:t>
            </a:r>
            <a:r>
              <a:rPr spc="-5" dirty="0"/>
              <a:t>ITIES</a:t>
            </a:r>
            <a:r>
              <a:rPr spc="20" dirty="0"/>
              <a:t> </a:t>
            </a:r>
            <a:r>
              <a:rPr spc="-5" dirty="0"/>
              <a:t>OF</a:t>
            </a:r>
            <a:r>
              <a:rPr spc="-365" dirty="0"/>
              <a:t> </a:t>
            </a:r>
            <a:r>
              <a:rPr spc="-5" dirty="0"/>
              <a:t>AN IDEAL</a:t>
            </a:r>
            <a:r>
              <a:rPr spc="-225" dirty="0"/>
              <a:t> </a:t>
            </a:r>
            <a:r>
              <a:rPr spc="-5" dirty="0"/>
              <a:t>HAIR  </a:t>
            </a:r>
            <a:r>
              <a:rPr spc="-10" dirty="0"/>
              <a:t>PRODUCT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831339"/>
            <a:ext cx="8472805" cy="4519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7850" indent="-565785">
              <a:lnSpc>
                <a:spcPts val="3800"/>
              </a:lnSpc>
              <a:spcBef>
                <a:spcPts val="105"/>
              </a:spcBef>
              <a:buClr>
                <a:srgbClr val="1286C3"/>
              </a:buClr>
              <a:buSzPct val="145312"/>
              <a:buFont typeface="Wingdings"/>
              <a:buChar char=""/>
              <a:tabLst>
                <a:tab pos="578485" algn="l"/>
              </a:tabLst>
            </a:pPr>
            <a:r>
              <a:rPr sz="3200" dirty="0">
                <a:latin typeface="Times New Roman"/>
                <a:cs typeface="Times New Roman"/>
              </a:rPr>
              <a:t>Protect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hair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cuticle.</a:t>
            </a:r>
            <a:endParaRPr sz="3200">
              <a:latin typeface="Times New Roman"/>
              <a:cs typeface="Times New Roman"/>
            </a:endParaRPr>
          </a:p>
          <a:p>
            <a:pPr marL="476250" indent="-464184">
              <a:lnSpc>
                <a:spcPts val="5355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476884" algn="l"/>
              </a:tabLst>
            </a:pPr>
            <a:r>
              <a:rPr sz="3200" dirty="0">
                <a:latin typeface="Times New Roman"/>
                <a:cs typeface="Times New Roman"/>
              </a:rPr>
              <a:t>Cleans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without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stripping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natural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oils.</a:t>
            </a:r>
            <a:endParaRPr sz="3200">
              <a:latin typeface="Times New Roman"/>
              <a:cs typeface="Times New Roman"/>
            </a:endParaRPr>
          </a:p>
          <a:p>
            <a:pPr marL="476250" indent="-464184">
              <a:lnSpc>
                <a:spcPts val="521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476884" algn="l"/>
              </a:tabLst>
            </a:pPr>
            <a:r>
              <a:rPr sz="3200" dirty="0">
                <a:latin typeface="Times New Roman"/>
                <a:cs typeface="Times New Roman"/>
              </a:rPr>
              <a:t>Replace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lost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protein,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moisture,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nutrients.</a:t>
            </a:r>
            <a:endParaRPr sz="3200">
              <a:latin typeface="Times New Roman"/>
              <a:cs typeface="Times New Roman"/>
            </a:endParaRPr>
          </a:p>
          <a:p>
            <a:pPr marL="476250" indent="-464184">
              <a:lnSpc>
                <a:spcPts val="521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476884" algn="l"/>
              </a:tabLst>
            </a:pPr>
            <a:r>
              <a:rPr sz="3200" dirty="0">
                <a:latin typeface="Times New Roman"/>
                <a:cs typeface="Times New Roman"/>
              </a:rPr>
              <a:t>Condition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without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weighing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down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35" dirty="0">
                <a:latin typeface="Times New Roman"/>
                <a:cs typeface="Times New Roman"/>
              </a:rPr>
              <a:t>hair.</a:t>
            </a:r>
            <a:endParaRPr sz="3200">
              <a:latin typeface="Times New Roman"/>
              <a:cs typeface="Times New Roman"/>
            </a:endParaRPr>
          </a:p>
          <a:p>
            <a:pPr marL="476884" indent="-464820">
              <a:lnSpc>
                <a:spcPts val="521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477520" algn="l"/>
              </a:tabLst>
            </a:pPr>
            <a:r>
              <a:rPr sz="3200" dirty="0">
                <a:latin typeface="Times New Roman"/>
                <a:cs typeface="Times New Roman"/>
              </a:rPr>
              <a:t>Even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without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porosity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 prevent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moisture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loss.</a:t>
            </a:r>
            <a:endParaRPr sz="3200">
              <a:latin typeface="Times New Roman"/>
              <a:cs typeface="Times New Roman"/>
            </a:endParaRPr>
          </a:p>
          <a:p>
            <a:pPr marL="476250" indent="-464184">
              <a:lnSpc>
                <a:spcPts val="5210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476884" algn="l"/>
              </a:tabLst>
            </a:pPr>
            <a:r>
              <a:rPr sz="3200" dirty="0">
                <a:latin typeface="Times New Roman"/>
                <a:cs typeface="Times New Roman"/>
              </a:rPr>
              <a:t>Smooth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abraded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cuticle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scales.</a:t>
            </a:r>
            <a:endParaRPr sz="3200">
              <a:latin typeface="Times New Roman"/>
              <a:cs typeface="Times New Roman"/>
            </a:endParaRPr>
          </a:p>
          <a:p>
            <a:pPr marL="476884" indent="-464820">
              <a:lnSpc>
                <a:spcPts val="5395"/>
              </a:lnSpc>
              <a:buClr>
                <a:srgbClr val="1286C3"/>
              </a:buClr>
              <a:buSzPct val="145312"/>
              <a:buFont typeface="Wingdings"/>
              <a:buChar char=""/>
              <a:tabLst>
                <a:tab pos="477520" algn="l"/>
              </a:tabLst>
            </a:pPr>
            <a:r>
              <a:rPr sz="3200" dirty="0">
                <a:latin typeface="Times New Roman"/>
                <a:cs typeface="Times New Roman"/>
              </a:rPr>
              <a:t>Prevent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intense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drying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from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environment.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C8CF46-B362-C461-C37B-A770E59C489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609600" y="6318981"/>
            <a:ext cx="5715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679553-15E7-ECD0-E3C2-4945F0EA95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9808" y="409702"/>
            <a:ext cx="9756775" cy="560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6095" indent="-494030">
              <a:lnSpc>
                <a:spcPts val="397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b="1" spc="-5" dirty="0">
                <a:latin typeface="Times New Roman"/>
                <a:cs typeface="Times New Roman"/>
              </a:rPr>
              <a:t>HAIR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5" dirty="0">
                <a:latin typeface="Times New Roman"/>
                <a:cs typeface="Times New Roman"/>
              </a:rPr>
              <a:t>LOTION: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286C3"/>
              </a:buClr>
              <a:buFont typeface="Wingdings"/>
              <a:buChar char=""/>
            </a:pPr>
            <a:endParaRPr sz="4900">
              <a:latin typeface="Times New Roman"/>
              <a:cs typeface="Times New Roman"/>
            </a:endParaRPr>
          </a:p>
          <a:p>
            <a:pPr marL="12700" marR="7620" algn="just">
              <a:lnSpc>
                <a:spcPts val="3240"/>
              </a:lnSpc>
            </a:pPr>
            <a:r>
              <a:rPr sz="3000" spc="-5" dirty="0">
                <a:latin typeface="Times New Roman"/>
                <a:cs typeface="Times New Roman"/>
              </a:rPr>
              <a:t>Hair </a:t>
            </a:r>
            <a:r>
              <a:rPr sz="3000" dirty="0">
                <a:latin typeface="Times New Roman"/>
                <a:cs typeface="Times New Roman"/>
              </a:rPr>
              <a:t>lotion </a:t>
            </a:r>
            <a:r>
              <a:rPr sz="3000" spc="-5" dirty="0">
                <a:latin typeface="Times New Roman"/>
                <a:cs typeface="Times New Roman"/>
              </a:rPr>
              <a:t>has </a:t>
            </a:r>
            <a:r>
              <a:rPr sz="3000" dirty="0">
                <a:latin typeface="Times New Roman"/>
                <a:cs typeface="Times New Roman"/>
              </a:rPr>
              <a:t>a stimulating </a:t>
            </a:r>
            <a:r>
              <a:rPr sz="3000" spc="-10" dirty="0">
                <a:latin typeface="Times New Roman"/>
                <a:cs typeface="Times New Roman"/>
              </a:rPr>
              <a:t>effect </a:t>
            </a:r>
            <a:r>
              <a:rPr sz="3000" dirty="0">
                <a:latin typeface="Times New Roman"/>
                <a:cs typeface="Times New Roman"/>
              </a:rPr>
              <a:t>upon the hair follicles. They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are generally perfumed with oil of rosemary and others ascenes </a:t>
            </a:r>
            <a:r>
              <a:rPr sz="3000" spc="-7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as it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posses</a:t>
            </a:r>
            <a:r>
              <a:rPr sz="3000" dirty="0">
                <a:latin typeface="Times New Roman"/>
                <a:cs typeface="Times New Roman"/>
              </a:rPr>
              <a:t> a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good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stimulating</a:t>
            </a:r>
            <a:r>
              <a:rPr sz="3000" spc="60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Times New Roman"/>
                <a:cs typeface="Times New Roman"/>
              </a:rPr>
              <a:t>property.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50">
              <a:latin typeface="Times New Roman"/>
              <a:cs typeface="Times New Roman"/>
            </a:endParaRPr>
          </a:p>
          <a:p>
            <a:pPr marL="506095" indent="-494030">
              <a:lnSpc>
                <a:spcPct val="10000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b="1" spc="-5" dirty="0">
                <a:latin typeface="Times New Roman"/>
                <a:cs typeface="Times New Roman"/>
              </a:rPr>
              <a:t>HAIR</a:t>
            </a:r>
            <a:r>
              <a:rPr sz="3000" b="1" spc="-3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COLORANTS: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900">
              <a:latin typeface="Times New Roman"/>
              <a:cs typeface="Times New Roman"/>
            </a:endParaRPr>
          </a:p>
          <a:p>
            <a:pPr marL="12700" marR="5080" algn="just">
              <a:lnSpc>
                <a:spcPts val="3240"/>
              </a:lnSpc>
              <a:spcBef>
                <a:spcPts val="5"/>
              </a:spcBef>
            </a:pPr>
            <a:r>
              <a:rPr sz="3000" spc="-5" dirty="0">
                <a:latin typeface="Times New Roman"/>
                <a:cs typeface="Times New Roman"/>
              </a:rPr>
              <a:t>These are </a:t>
            </a:r>
            <a:r>
              <a:rPr sz="3000" dirty="0">
                <a:latin typeface="Times New Roman"/>
                <a:cs typeface="Times New Roman"/>
              </a:rPr>
              <a:t>preparations which </a:t>
            </a:r>
            <a:r>
              <a:rPr sz="3000" spc="-5" dirty="0">
                <a:latin typeface="Times New Roman"/>
                <a:cs typeface="Times New Roman"/>
              </a:rPr>
              <a:t>are used for the coloring of hthe 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hairs. They </a:t>
            </a:r>
            <a:r>
              <a:rPr sz="3000" dirty="0">
                <a:latin typeface="Times New Roman"/>
                <a:cs typeface="Times New Roman"/>
              </a:rPr>
              <a:t>enhances </a:t>
            </a:r>
            <a:r>
              <a:rPr sz="3000" spc="-5" dirty="0">
                <a:latin typeface="Times New Roman"/>
                <a:cs typeface="Times New Roman"/>
              </a:rPr>
              <a:t>the </a:t>
            </a:r>
            <a:r>
              <a:rPr sz="3000" dirty="0">
                <a:latin typeface="Times New Roman"/>
                <a:cs typeface="Times New Roman"/>
              </a:rPr>
              <a:t>attractiveness of </a:t>
            </a:r>
            <a:r>
              <a:rPr sz="3000" spc="-5" dirty="0">
                <a:latin typeface="Times New Roman"/>
                <a:cs typeface="Times New Roman"/>
              </a:rPr>
              <a:t>gray </a:t>
            </a:r>
            <a:r>
              <a:rPr sz="3000" spc="-40" dirty="0">
                <a:latin typeface="Times New Roman"/>
                <a:cs typeface="Times New Roman"/>
              </a:rPr>
              <a:t>hair. </a:t>
            </a:r>
            <a:r>
              <a:rPr sz="3000" dirty="0">
                <a:latin typeface="Times New Roman"/>
                <a:cs typeface="Times New Roman"/>
              </a:rPr>
              <a:t>They are 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applied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externally</a:t>
            </a:r>
            <a:r>
              <a:rPr sz="3000" spc="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on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hair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with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help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of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brush.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727323-1BD8-32EC-8C96-9DC7328A633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324600"/>
            <a:ext cx="6248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E241A-79B2-F9AF-078E-959052CC20B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1423" y="1018108"/>
            <a:ext cx="9535795" cy="5071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4385" indent="-782320">
              <a:lnSpc>
                <a:spcPct val="100000"/>
              </a:lnSpc>
              <a:spcBef>
                <a:spcPts val="95"/>
              </a:spcBef>
              <a:buClr>
                <a:srgbClr val="1286C3"/>
              </a:buClr>
              <a:buSzPct val="145000"/>
              <a:buFont typeface="Wingdings"/>
              <a:buChar char=""/>
              <a:tabLst>
                <a:tab pos="795020" algn="l"/>
              </a:tabLst>
            </a:pPr>
            <a:r>
              <a:rPr sz="4000" b="1" spc="-10" dirty="0">
                <a:latin typeface="Times New Roman"/>
                <a:cs typeface="Times New Roman"/>
              </a:rPr>
              <a:t>SHAMPOO:</a:t>
            </a: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7800"/>
              </a:lnSpc>
              <a:buClr>
                <a:srgbClr val="1286C3"/>
              </a:buClr>
              <a:buSzPct val="145000"/>
              <a:buFont typeface="Arial"/>
              <a:buChar char="•"/>
              <a:tabLst>
                <a:tab pos="299720" algn="l"/>
              </a:tabLst>
            </a:pPr>
            <a:r>
              <a:rPr sz="4000" spc="-5" dirty="0">
                <a:latin typeface="Times New Roman"/>
                <a:cs typeface="Times New Roman"/>
              </a:rPr>
              <a:t>Herbal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shampoos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are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the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cosmetic </a:t>
            </a:r>
            <a:r>
              <a:rPr sz="4000" dirty="0">
                <a:latin typeface="Times New Roman"/>
                <a:cs typeface="Times New Roman"/>
              </a:rPr>
              <a:t> preparations </a:t>
            </a:r>
            <a:r>
              <a:rPr sz="4000" spc="-5" dirty="0">
                <a:latin typeface="Times New Roman"/>
                <a:cs typeface="Times New Roman"/>
              </a:rPr>
              <a:t>that with </a:t>
            </a:r>
            <a:r>
              <a:rPr sz="4000" dirty="0">
                <a:latin typeface="Times New Roman"/>
                <a:cs typeface="Times New Roman"/>
              </a:rPr>
              <a:t>the use of traditional 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ayurvedic </a:t>
            </a:r>
            <a:r>
              <a:rPr sz="4000" dirty="0">
                <a:latin typeface="Times New Roman"/>
                <a:cs typeface="Times New Roman"/>
              </a:rPr>
              <a:t>herbs </a:t>
            </a:r>
            <a:r>
              <a:rPr sz="4000" spc="-5" dirty="0">
                <a:latin typeface="Times New Roman"/>
                <a:cs typeface="Times New Roman"/>
              </a:rPr>
              <a:t>are meant for </a:t>
            </a:r>
            <a:r>
              <a:rPr sz="4000" dirty="0">
                <a:latin typeface="Times New Roman"/>
                <a:cs typeface="Times New Roman"/>
              </a:rPr>
              <a:t>cleansing the 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hair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scalp.</a:t>
            </a:r>
            <a:endParaRPr sz="40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83700"/>
              </a:lnSpc>
              <a:spcBef>
                <a:spcPts val="415"/>
              </a:spcBef>
              <a:buClr>
                <a:srgbClr val="1286C3"/>
              </a:buClr>
              <a:buSzPct val="145000"/>
              <a:buFont typeface="Arial"/>
              <a:buChar char="•"/>
              <a:tabLst>
                <a:tab pos="299720" algn="l"/>
              </a:tabLst>
            </a:pPr>
            <a:r>
              <a:rPr sz="4000" spc="-5" dirty="0">
                <a:latin typeface="Times New Roman"/>
                <a:cs typeface="Times New Roman"/>
              </a:rPr>
              <a:t>They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are</a:t>
            </a:r>
            <a:r>
              <a:rPr sz="4000" dirty="0">
                <a:latin typeface="Times New Roman"/>
                <a:cs typeface="Times New Roman"/>
              </a:rPr>
              <a:t> used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for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remove</a:t>
            </a:r>
            <a:r>
              <a:rPr sz="4000" dirty="0">
                <a:latin typeface="Times New Roman"/>
                <a:cs typeface="Times New Roman"/>
              </a:rPr>
              <a:t> surface</a:t>
            </a:r>
            <a:r>
              <a:rPr sz="4000" spc="1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grease, </a:t>
            </a:r>
            <a:r>
              <a:rPr sz="4000" spc="-98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dirt,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dirty="0">
                <a:latin typeface="Times New Roman"/>
                <a:cs typeface="Times New Roman"/>
              </a:rPr>
              <a:t> environmental</a:t>
            </a:r>
            <a:r>
              <a:rPr sz="4000" spc="-1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pollutions</a:t>
            </a:r>
            <a:r>
              <a:rPr sz="4000" spc="-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etc.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900039-BEC5-E971-F379-83B2B09BD98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248400"/>
            <a:ext cx="6172200" cy="38100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6865E-B4D2-CEB6-DDC8-41CCAB37E6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85538" y="618871"/>
            <a:ext cx="3615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FUNCTIONS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563116" y="2050523"/>
            <a:ext cx="4688205" cy="3333750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470"/>
              </a:spcBef>
              <a:buSzPct val="96875"/>
              <a:buChar char="•"/>
              <a:tabLst>
                <a:tab pos="156210" algn="l"/>
              </a:tabLst>
            </a:pPr>
            <a:r>
              <a:rPr sz="3200" dirty="0">
                <a:latin typeface="Times New Roman"/>
                <a:cs typeface="Times New Roman"/>
              </a:rPr>
              <a:t>Lubrication</a:t>
            </a:r>
            <a:endParaRPr sz="3200">
              <a:latin typeface="Times New Roman"/>
              <a:cs typeface="Times New Roman"/>
            </a:endParaRPr>
          </a:p>
          <a:p>
            <a:pPr marL="155575" indent="-143510">
              <a:lnSpc>
                <a:spcPct val="100000"/>
              </a:lnSpc>
              <a:spcBef>
                <a:spcPts val="1370"/>
              </a:spcBef>
              <a:buSzPct val="96875"/>
              <a:buChar char="•"/>
              <a:tabLst>
                <a:tab pos="156210" algn="l"/>
              </a:tabLst>
            </a:pPr>
            <a:r>
              <a:rPr sz="3200" dirty="0">
                <a:latin typeface="Times New Roman"/>
                <a:cs typeface="Times New Roman"/>
              </a:rPr>
              <a:t>Conditioning</a:t>
            </a:r>
            <a:endParaRPr sz="3200">
              <a:latin typeface="Times New Roman"/>
              <a:cs typeface="Times New Roman"/>
            </a:endParaRPr>
          </a:p>
          <a:p>
            <a:pPr marL="256540" indent="-244475">
              <a:lnSpc>
                <a:spcPct val="100000"/>
              </a:lnSpc>
              <a:spcBef>
                <a:spcPts val="1370"/>
              </a:spcBef>
              <a:buSzPct val="96875"/>
              <a:buChar char="•"/>
              <a:tabLst>
                <a:tab pos="257175" algn="l"/>
              </a:tabLst>
            </a:pPr>
            <a:r>
              <a:rPr sz="3200" dirty="0">
                <a:latin typeface="Times New Roman"/>
                <a:cs typeface="Times New Roman"/>
              </a:rPr>
              <a:t>Hair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Growth</a:t>
            </a:r>
            <a:endParaRPr sz="3200">
              <a:latin typeface="Times New Roman"/>
              <a:cs typeface="Times New Roman"/>
            </a:endParaRPr>
          </a:p>
          <a:p>
            <a:pPr marL="256540" indent="-244475">
              <a:lnSpc>
                <a:spcPct val="100000"/>
              </a:lnSpc>
              <a:spcBef>
                <a:spcPts val="1370"/>
              </a:spcBef>
              <a:buSzPct val="96875"/>
              <a:buChar char="•"/>
              <a:tabLst>
                <a:tab pos="257175" algn="l"/>
              </a:tabLst>
            </a:pPr>
            <a:r>
              <a:rPr sz="3200" dirty="0">
                <a:latin typeface="Times New Roman"/>
                <a:cs typeface="Times New Roman"/>
              </a:rPr>
              <a:t>Maintenance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hair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colour</a:t>
            </a:r>
            <a:endParaRPr sz="3200">
              <a:latin typeface="Times New Roman"/>
              <a:cs typeface="Times New Roman"/>
            </a:endParaRPr>
          </a:p>
          <a:p>
            <a:pPr marL="256540" indent="-244475">
              <a:lnSpc>
                <a:spcPct val="100000"/>
              </a:lnSpc>
              <a:spcBef>
                <a:spcPts val="1365"/>
              </a:spcBef>
              <a:buSzPct val="96875"/>
              <a:buChar char="•"/>
              <a:tabLst>
                <a:tab pos="257175" algn="l"/>
              </a:tabLst>
            </a:pPr>
            <a:r>
              <a:rPr sz="3200" dirty="0">
                <a:latin typeface="Times New Roman"/>
                <a:cs typeface="Times New Roman"/>
              </a:rPr>
              <a:t>Medication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635A38-3465-7883-AB33-ECF2DBDA5E9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248400"/>
            <a:ext cx="6400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00A1A-BC8D-A1E3-E952-ED99567A666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3357" y="497204"/>
            <a:ext cx="95611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ADVANTAGES</a:t>
            </a:r>
            <a:r>
              <a:rPr spc="30" dirty="0"/>
              <a:t> </a:t>
            </a:r>
            <a:r>
              <a:rPr spc="-5" dirty="0"/>
              <a:t>OF</a:t>
            </a:r>
            <a:r>
              <a:rPr spc="-160" dirty="0"/>
              <a:t> </a:t>
            </a:r>
            <a:r>
              <a:rPr spc="-10" dirty="0"/>
              <a:t>HERBAL</a:t>
            </a:r>
            <a:r>
              <a:rPr spc="-210" dirty="0"/>
              <a:t> </a:t>
            </a:r>
            <a:r>
              <a:rPr spc="-10" dirty="0"/>
              <a:t>SHAMPOOS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568092"/>
            <a:ext cx="6084570" cy="4145279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226060" indent="-213995">
              <a:lnSpc>
                <a:spcPct val="100000"/>
              </a:lnSpc>
              <a:spcBef>
                <a:spcPts val="1375"/>
              </a:spcBef>
              <a:buChar char="•"/>
              <a:tabLst>
                <a:tab pos="226695" algn="l"/>
              </a:tabLst>
            </a:pPr>
            <a:r>
              <a:rPr sz="2800" spc="-5" dirty="0">
                <a:latin typeface="Times New Roman"/>
                <a:cs typeface="Times New Roman"/>
              </a:rPr>
              <a:t>Pure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spc="-10" dirty="0">
                <a:latin typeface="Times New Roman"/>
                <a:cs typeface="Times New Roman"/>
              </a:rPr>
              <a:t>organic </a:t>
            </a:r>
            <a:r>
              <a:rPr sz="2800" spc="-5" dirty="0">
                <a:latin typeface="Times New Roman"/>
                <a:cs typeface="Times New Roman"/>
              </a:rPr>
              <a:t>ingredients</a:t>
            </a:r>
            <a:endParaRPr sz="2800">
              <a:latin typeface="Times New Roman"/>
              <a:cs typeface="Times New Roman"/>
            </a:endParaRPr>
          </a:p>
          <a:p>
            <a:pPr marL="226060" indent="-213995">
              <a:lnSpc>
                <a:spcPct val="100000"/>
              </a:lnSpc>
              <a:spcBef>
                <a:spcPts val="1275"/>
              </a:spcBef>
              <a:buChar char="•"/>
              <a:tabLst>
                <a:tab pos="226695" algn="l"/>
              </a:tabLst>
            </a:pPr>
            <a:r>
              <a:rPr sz="2800" spc="-5" dirty="0">
                <a:latin typeface="Times New Roman"/>
                <a:cs typeface="Times New Roman"/>
              </a:rPr>
              <a:t>Free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from</a:t>
            </a:r>
            <a:r>
              <a:rPr sz="2800" dirty="0">
                <a:latin typeface="Times New Roman"/>
                <a:cs typeface="Times New Roman"/>
              </a:rPr>
              <a:t> side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effects</a:t>
            </a:r>
            <a:endParaRPr sz="2800">
              <a:latin typeface="Times New Roman"/>
              <a:cs typeface="Times New Roman"/>
            </a:endParaRPr>
          </a:p>
          <a:p>
            <a:pPr marL="226060" indent="-213995">
              <a:lnSpc>
                <a:spcPct val="100000"/>
              </a:lnSpc>
              <a:spcBef>
                <a:spcPts val="1275"/>
              </a:spcBef>
              <a:buChar char="•"/>
              <a:tabLst>
                <a:tab pos="226695" algn="l"/>
              </a:tabLst>
            </a:pPr>
            <a:r>
              <a:rPr sz="2800" spc="-10" dirty="0">
                <a:latin typeface="Times New Roman"/>
                <a:cs typeface="Times New Roman"/>
              </a:rPr>
              <a:t>No </a:t>
            </a:r>
            <a:r>
              <a:rPr sz="2800" spc="-5" dirty="0">
                <a:latin typeface="Times New Roman"/>
                <a:cs typeface="Times New Roman"/>
              </a:rPr>
              <a:t>surfactants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(Sodium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Laural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Sulphate)</a:t>
            </a:r>
            <a:endParaRPr sz="2800">
              <a:latin typeface="Times New Roman"/>
              <a:cs typeface="Times New Roman"/>
            </a:endParaRPr>
          </a:p>
          <a:p>
            <a:pPr marL="226060" indent="-213995">
              <a:lnSpc>
                <a:spcPct val="100000"/>
              </a:lnSpc>
              <a:spcBef>
                <a:spcPts val="1275"/>
              </a:spcBef>
              <a:buChar char="•"/>
              <a:tabLst>
                <a:tab pos="226695" algn="l"/>
              </a:tabLst>
            </a:pPr>
            <a:r>
              <a:rPr sz="2800" spc="-10" dirty="0">
                <a:latin typeface="Times New Roman"/>
                <a:cs typeface="Times New Roman"/>
              </a:rPr>
              <a:t>No</a:t>
            </a:r>
            <a:r>
              <a:rPr sz="2800" spc="-5" dirty="0">
                <a:latin typeface="Times New Roman"/>
                <a:cs typeface="Times New Roman"/>
              </a:rPr>
              <a:t> synthetic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additives</a:t>
            </a:r>
            <a:endParaRPr sz="2800">
              <a:latin typeface="Times New Roman"/>
              <a:cs typeface="Times New Roman"/>
            </a:endParaRPr>
          </a:p>
          <a:p>
            <a:pPr marL="226060" indent="-213995">
              <a:lnSpc>
                <a:spcPct val="100000"/>
              </a:lnSpc>
              <a:spcBef>
                <a:spcPts val="1270"/>
              </a:spcBef>
              <a:buChar char="•"/>
              <a:tabLst>
                <a:tab pos="226695" algn="l"/>
              </a:tabLst>
            </a:pPr>
            <a:r>
              <a:rPr sz="2800" spc="-10" dirty="0">
                <a:latin typeface="Times New Roman"/>
                <a:cs typeface="Times New Roman"/>
              </a:rPr>
              <a:t>No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animal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testing</a:t>
            </a:r>
            <a:endParaRPr sz="2800">
              <a:latin typeface="Times New Roman"/>
              <a:cs typeface="Times New Roman"/>
            </a:endParaRPr>
          </a:p>
          <a:p>
            <a:pPr marL="137160" indent="-125095">
              <a:lnSpc>
                <a:spcPct val="100000"/>
              </a:lnSpc>
              <a:spcBef>
                <a:spcPts val="1270"/>
              </a:spcBef>
              <a:buChar char="•"/>
              <a:tabLst>
                <a:tab pos="137795" algn="l"/>
              </a:tabLst>
            </a:pPr>
            <a:r>
              <a:rPr sz="2800" spc="-5" dirty="0">
                <a:latin typeface="Times New Roman"/>
                <a:cs typeface="Times New Roman"/>
              </a:rPr>
              <a:t>Earth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skin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friendly</a:t>
            </a:r>
            <a:endParaRPr sz="2800">
              <a:latin typeface="Times New Roman"/>
              <a:cs typeface="Times New Roman"/>
            </a:endParaRPr>
          </a:p>
          <a:p>
            <a:pPr marL="226060" indent="-213995">
              <a:lnSpc>
                <a:spcPct val="100000"/>
              </a:lnSpc>
              <a:spcBef>
                <a:spcPts val="1275"/>
              </a:spcBef>
              <a:buChar char="•"/>
              <a:tabLst>
                <a:tab pos="226695" algn="l"/>
              </a:tabLst>
            </a:pPr>
            <a:r>
              <a:rPr sz="2800" spc="-10" dirty="0">
                <a:latin typeface="Times New Roman"/>
                <a:cs typeface="Times New Roman"/>
              </a:rPr>
              <a:t>No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petroleum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based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ingredients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15731-39D5-1F2D-914A-59883BE1FDC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360796"/>
            <a:ext cx="6248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F548B0-FE77-1AC0-F456-EF61F030781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0297" y="324688"/>
            <a:ext cx="3644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Lime</a:t>
            </a:r>
            <a:r>
              <a:rPr sz="4400" spc="-85" dirty="0"/>
              <a:t> </a:t>
            </a:r>
            <a:r>
              <a:rPr sz="4400" dirty="0"/>
              <a:t>Shampoo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46907" y="1505457"/>
            <a:ext cx="50628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6540" indent="-243840">
              <a:lnSpc>
                <a:spcPct val="100000"/>
              </a:lnSpc>
              <a:spcBef>
                <a:spcPts val="105"/>
              </a:spcBef>
              <a:buChar char="•"/>
              <a:tabLst>
                <a:tab pos="256540" algn="l"/>
              </a:tabLst>
            </a:pPr>
            <a:r>
              <a:rPr sz="3200" b="1" dirty="0">
                <a:latin typeface="Times New Roman"/>
                <a:cs typeface="Times New Roman"/>
              </a:rPr>
              <a:t>Formula</a:t>
            </a:r>
            <a:r>
              <a:rPr sz="3200" b="1" spc="-5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for</a:t>
            </a:r>
            <a:r>
              <a:rPr sz="3200" b="1" spc="-8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Lime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shampoo</a:t>
            </a:r>
            <a:endParaRPr sz="3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27857" y="2150505"/>
          <a:ext cx="6882765" cy="43148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7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793">
                <a:tc>
                  <a:txBody>
                    <a:bodyPr/>
                    <a:lstStyle/>
                    <a:p>
                      <a:pPr marL="31750">
                        <a:lnSpc>
                          <a:spcPts val="2395"/>
                        </a:lnSpc>
                      </a:pPr>
                      <a:r>
                        <a:rPr sz="2200" spc="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200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-1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la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265">
                        <a:lnSpc>
                          <a:spcPts val="2395"/>
                        </a:lnSpc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105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36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200" spc="-5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2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Shikakai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11271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200" spc="-5" dirty="0">
                          <a:latin typeface="Times New Roman"/>
                          <a:cs typeface="Times New Roman"/>
                        </a:rPr>
                        <a:t>180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1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2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Khus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11576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105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2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Char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R="2876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1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Charilla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R="27241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1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Reetha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R="2451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2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00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7.</a:t>
                      </a:r>
                      <a:r>
                        <a:rPr sz="2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Glycerine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R="3562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165gm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8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8.</a:t>
                      </a:r>
                      <a:r>
                        <a:rPr sz="2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Lime</a:t>
                      </a:r>
                      <a:r>
                        <a:rPr sz="2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juice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11442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200" spc="-10" dirty="0">
                          <a:latin typeface="Times New Roman"/>
                          <a:cs typeface="Times New Roman"/>
                        </a:rPr>
                        <a:t>75ml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34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200" spc="-5" dirty="0">
                          <a:latin typeface="Times New Roman"/>
                          <a:cs typeface="Times New Roman"/>
                        </a:rPr>
                        <a:t>9.</a:t>
                      </a:r>
                      <a:r>
                        <a:rPr sz="2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Sodium</a:t>
                      </a:r>
                      <a:r>
                        <a:rPr sz="2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Benzoate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11499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200" spc="-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gm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048">
                <a:tc>
                  <a:txBody>
                    <a:bodyPr/>
                    <a:lstStyle/>
                    <a:p>
                      <a:pPr marL="31750">
                        <a:lnSpc>
                          <a:spcPts val="2575"/>
                        </a:lnSpc>
                        <a:spcBef>
                          <a:spcPts val="290"/>
                        </a:spcBef>
                      </a:pPr>
                      <a:r>
                        <a:rPr sz="2200" dirty="0">
                          <a:latin typeface="Times New Roman"/>
                          <a:cs typeface="Times New Roman"/>
                        </a:rPr>
                        <a:t>10.</a:t>
                      </a:r>
                      <a:r>
                        <a:rPr sz="22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latin typeface="Times New Roman"/>
                          <a:cs typeface="Times New Roman"/>
                        </a:rPr>
                        <a:t>Water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1084580">
                        <a:lnSpc>
                          <a:spcPts val="2575"/>
                        </a:lnSpc>
                        <a:spcBef>
                          <a:spcPts val="290"/>
                        </a:spcBef>
                      </a:pPr>
                      <a:r>
                        <a:rPr sz="2200" spc="-5" dirty="0">
                          <a:latin typeface="Times New Roman"/>
                          <a:cs typeface="Times New Roman"/>
                        </a:rPr>
                        <a:t>Q.S.</a:t>
                      </a:r>
                      <a:r>
                        <a:rPr sz="2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0" dirty="0">
                          <a:latin typeface="Times New Roman"/>
                          <a:cs typeface="Times New Roman"/>
                        </a:rPr>
                        <a:t>make</a:t>
                      </a:r>
                      <a:r>
                        <a:rPr sz="2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latin typeface="Times New Roman"/>
                          <a:cs typeface="Times New Roman"/>
                        </a:rPr>
                        <a:t>2.50</a:t>
                      </a:r>
                      <a:r>
                        <a:rPr sz="2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lit.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10243" y="1322832"/>
            <a:ext cx="3118104" cy="430225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965F6-457C-E38C-8C30-623478C9984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748" y="6425270"/>
            <a:ext cx="6012051" cy="28033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7D288-575A-DCC3-E18D-EEE7295F0FC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5917" y="406730"/>
            <a:ext cx="5156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</a:t>
            </a:r>
            <a:r>
              <a:rPr spc="-20" dirty="0"/>
              <a:t>E</a:t>
            </a:r>
            <a:r>
              <a:rPr spc="-5" dirty="0"/>
              <a:t>THA</a:t>
            </a:r>
            <a:r>
              <a:rPr spc="-229" dirty="0"/>
              <a:t> </a:t>
            </a:r>
            <a:r>
              <a:rPr spc="-5" dirty="0"/>
              <a:t>(</a:t>
            </a:r>
            <a:r>
              <a:rPr spc="10" dirty="0"/>
              <a:t> </a:t>
            </a:r>
            <a:r>
              <a:rPr spc="-5" dirty="0"/>
              <a:t>SO</a:t>
            </a:r>
            <a:r>
              <a:rPr spc="-20" dirty="0"/>
              <a:t>A</a:t>
            </a:r>
            <a:r>
              <a:rPr spc="-5" dirty="0"/>
              <a:t>P</a:t>
            </a:r>
            <a:r>
              <a:rPr spc="-20" dirty="0"/>
              <a:t>N</a:t>
            </a:r>
            <a:r>
              <a:rPr spc="-5" dirty="0"/>
              <a:t>UT)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2594" y="1457604"/>
            <a:ext cx="9585960" cy="162941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387350" indent="-375285">
              <a:lnSpc>
                <a:spcPct val="100000"/>
              </a:lnSpc>
              <a:spcBef>
                <a:spcPts val="1370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38798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Benefits </a:t>
            </a:r>
            <a:r>
              <a:rPr sz="2800" b="1" dirty="0">
                <a:latin typeface="Times New Roman"/>
                <a:cs typeface="Times New Roman"/>
              </a:rPr>
              <a:t>of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Reetha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75"/>
              </a:spcBef>
              <a:buChar char="•"/>
              <a:tabLst>
                <a:tab pos="278765" algn="l"/>
                <a:tab pos="279400" algn="l"/>
                <a:tab pos="1407160" algn="l"/>
                <a:tab pos="1788160" algn="l"/>
                <a:tab pos="2088514" algn="l"/>
                <a:tab pos="2863850" algn="l"/>
                <a:tab pos="4243705" algn="l"/>
                <a:tab pos="5726430" algn="l"/>
                <a:tab pos="6639559" algn="l"/>
                <a:tab pos="7313295" algn="l"/>
                <a:tab pos="8265795" algn="l"/>
                <a:tab pos="8842375" algn="l"/>
              </a:tabLst>
            </a:pPr>
            <a:r>
              <a:rPr sz="2800" spc="-5" dirty="0">
                <a:latin typeface="Times New Roman"/>
                <a:cs typeface="Times New Roman"/>
              </a:rPr>
              <a:t>R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etha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very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55" dirty="0">
                <a:latin typeface="Times New Roman"/>
                <a:cs typeface="Times New Roman"/>
              </a:rPr>
              <a:t>f</a:t>
            </a:r>
            <a:r>
              <a:rPr sz="2800" spc="-5" dirty="0">
                <a:latin typeface="Times New Roman"/>
                <a:cs typeface="Times New Roman"/>
              </a:rPr>
              <a:t>fective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spc="-2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5" dirty="0">
                <a:latin typeface="Times New Roman"/>
                <a:cs typeface="Times New Roman"/>
              </a:rPr>
              <a:t>ing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agent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hat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keeps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scalp  gentle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removes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any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microorganism</a:t>
            </a:r>
            <a:r>
              <a:rPr sz="2800" spc="1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19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may</a:t>
            </a:r>
            <a:r>
              <a:rPr sz="2800" spc="1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cause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infections.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594" y="3061842"/>
            <a:ext cx="95815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6745" algn="l"/>
                <a:tab pos="1870710" algn="l"/>
                <a:tab pos="3467735" algn="l"/>
                <a:tab pos="4632325" algn="l"/>
                <a:tab pos="5323840" algn="l"/>
                <a:tab pos="6311900" algn="l"/>
                <a:tab pos="7968615" algn="l"/>
                <a:tab pos="8837295" algn="l"/>
              </a:tabLst>
            </a:pPr>
            <a:r>
              <a:rPr sz="2800" spc="-5" dirty="0">
                <a:latin typeface="Times New Roman"/>
                <a:cs typeface="Times New Roman"/>
              </a:rPr>
              <a:t>Its	nat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r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cle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agents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spc="1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benef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spc="-2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al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an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her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2594" y="3326852"/>
            <a:ext cx="9585325" cy="323215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2800" spc="-5" dirty="0">
                <a:latin typeface="Times New Roman"/>
                <a:cs typeface="Times New Roman"/>
              </a:rPr>
              <a:t>chemical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cleansing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agents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cause </a:t>
            </a:r>
            <a:r>
              <a:rPr sz="2800" dirty="0">
                <a:latin typeface="Times New Roman"/>
                <a:cs typeface="Times New Roman"/>
              </a:rPr>
              <a:t>no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irritation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scalp.</a:t>
            </a:r>
            <a:endParaRPr sz="2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70"/>
              </a:spcBef>
              <a:buChar char="•"/>
              <a:tabLst>
                <a:tab pos="226060" algn="l"/>
              </a:tabLst>
            </a:pPr>
            <a:r>
              <a:rPr sz="2800" spc="-5" dirty="0">
                <a:latin typeface="Times New Roman"/>
                <a:cs typeface="Times New Roman"/>
              </a:rPr>
              <a:t>Its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various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active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components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nourish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hair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keep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healthy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smooth.</a:t>
            </a:r>
            <a:endParaRPr sz="2800" dirty="0">
              <a:latin typeface="Times New Roman"/>
              <a:cs typeface="Times New Roman"/>
            </a:endParaRPr>
          </a:p>
          <a:p>
            <a:pPr marL="226060" indent="-213360">
              <a:lnSpc>
                <a:spcPct val="100000"/>
              </a:lnSpc>
              <a:spcBef>
                <a:spcPts val="1275"/>
              </a:spcBef>
              <a:buChar char="•"/>
              <a:tabLst>
                <a:tab pos="226060" algn="l"/>
              </a:tabLst>
            </a:pPr>
            <a:r>
              <a:rPr sz="2800" spc="-5" dirty="0">
                <a:latin typeface="Times New Roman"/>
                <a:cs typeface="Times New Roman"/>
              </a:rPr>
              <a:t>Reetha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adds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shine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hair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brings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back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natural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texture.</a:t>
            </a:r>
            <a:endParaRPr sz="2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70"/>
              </a:spcBef>
              <a:buChar char="•"/>
              <a:tabLst>
                <a:tab pos="312420" algn="l"/>
                <a:tab pos="313055" algn="l"/>
                <a:tab pos="1670685" algn="l"/>
                <a:tab pos="2145030" algn="l"/>
                <a:tab pos="2755900" algn="l"/>
                <a:tab pos="4274185" algn="l"/>
                <a:tab pos="5961380" algn="l"/>
                <a:tab pos="6673215" algn="l"/>
                <a:tab pos="7342505" algn="l"/>
                <a:tab pos="8091805" algn="l"/>
                <a:tab pos="8703310" algn="l"/>
                <a:tab pos="9274810" algn="l"/>
              </a:tabLst>
            </a:pPr>
            <a:r>
              <a:rPr sz="2800" spc="-5" dirty="0">
                <a:latin typeface="Times New Roman"/>
                <a:cs typeface="Times New Roman"/>
              </a:rPr>
              <a:t>B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use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cl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ansing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p</a:t>
            </a:r>
            <a:r>
              <a:rPr sz="2800" spc="-5" dirty="0">
                <a:latin typeface="Times New Roman"/>
                <a:cs typeface="Times New Roman"/>
              </a:rPr>
              <a:t>erti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s,</a:t>
            </a:r>
            <a:r>
              <a:rPr sz="2800" dirty="0">
                <a:latin typeface="Times New Roman"/>
                <a:cs typeface="Times New Roman"/>
              </a:rPr>
              <a:t>	yo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ca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also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get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rid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of  </a:t>
            </a:r>
            <a:r>
              <a:rPr sz="2800" spc="-10" dirty="0">
                <a:latin typeface="Times New Roman"/>
                <a:cs typeface="Times New Roman"/>
              </a:rPr>
              <a:t>dandruff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lice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 using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Reetha </a:t>
            </a:r>
            <a:r>
              <a:rPr sz="2800" dirty="0">
                <a:latin typeface="Times New Roman"/>
                <a:cs typeface="Times New Roman"/>
              </a:rPr>
              <a:t>on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regular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basis.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8187A-D7F7-8AEE-62EF-A39F91A05D2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405880"/>
            <a:ext cx="6400800" cy="39296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46373-F26A-5ACA-664B-5B08DDE0D6D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6045" y="489915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HE</a:t>
            </a:r>
            <a:r>
              <a:rPr spc="-20" dirty="0"/>
              <a:t>R</a:t>
            </a:r>
            <a:r>
              <a:rPr spc="-5" dirty="0"/>
              <a:t>BAL</a:t>
            </a:r>
            <a:r>
              <a:rPr spc="-229" dirty="0"/>
              <a:t> </a:t>
            </a:r>
            <a:r>
              <a:rPr spc="-5" dirty="0"/>
              <a:t>HAIR</a:t>
            </a:r>
            <a:r>
              <a:rPr spc="10" dirty="0"/>
              <a:t> </a:t>
            </a:r>
            <a:r>
              <a:rPr spc="-5" dirty="0"/>
              <a:t>CO</a:t>
            </a:r>
            <a:r>
              <a:rPr spc="-25" dirty="0"/>
              <a:t>N</a:t>
            </a:r>
            <a:r>
              <a:rPr spc="-5" dirty="0"/>
              <a:t>DITION</a:t>
            </a:r>
            <a:r>
              <a:rPr spc="-20" dirty="0"/>
              <a:t>E</a:t>
            </a:r>
            <a:r>
              <a:rPr spc="-5" dirty="0"/>
              <a:t>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817319"/>
            <a:ext cx="9863455" cy="4215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Conditioners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adds shine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make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tangle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free.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50">
              <a:latin typeface="Times New Roman"/>
              <a:cs typeface="Times New Roman"/>
            </a:endParaRPr>
          </a:p>
          <a:p>
            <a:pPr marL="12700" marR="6985">
              <a:lnSpc>
                <a:spcPct val="100000"/>
              </a:lnSpc>
              <a:spcBef>
                <a:spcPts val="5"/>
              </a:spcBef>
              <a:buChar char="•"/>
              <a:tabLst>
                <a:tab pos="256540" algn="l"/>
                <a:tab pos="257175" algn="l"/>
                <a:tab pos="1036955" algn="l"/>
                <a:tab pos="2661920" algn="l"/>
                <a:tab pos="3172460" algn="l"/>
                <a:tab pos="4491990" algn="l"/>
                <a:tab pos="4867275" algn="l"/>
                <a:tab pos="5411470" algn="l"/>
                <a:tab pos="6021070" algn="l"/>
                <a:tab pos="7662545" algn="l"/>
                <a:tab pos="8037195" algn="l"/>
                <a:tab pos="8698865" algn="l"/>
              </a:tabLst>
            </a:pPr>
            <a:r>
              <a:rPr sz="2400" spc="-5" dirty="0">
                <a:latin typeface="Times New Roman"/>
                <a:cs typeface="Times New Roman"/>
              </a:rPr>
              <a:t>A</a:t>
            </a:r>
            <a:r>
              <a:rPr sz="2400" spc="-20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ter	</a:t>
            </a:r>
            <a:r>
              <a:rPr sz="2400" spc="-5" dirty="0">
                <a:latin typeface="Times New Roman"/>
                <a:cs typeface="Times New Roman"/>
              </a:rPr>
              <a:t>sh</a:t>
            </a:r>
            <a:r>
              <a:rPr sz="2400" spc="-15" dirty="0">
                <a:latin typeface="Times New Roman"/>
                <a:cs typeface="Times New Roman"/>
              </a:rPr>
              <a:t>a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pooing	i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spc="-140" dirty="0">
                <a:latin typeface="Times New Roman"/>
                <a:cs typeface="Times New Roman"/>
              </a:rPr>
              <a:t>’</a:t>
            </a:r>
            <a:r>
              <a:rPr sz="2400" dirty="0">
                <a:latin typeface="Times New Roman"/>
                <a:cs typeface="Times New Roman"/>
              </a:rPr>
              <a:t>s	i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por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	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	</a:t>
            </a:r>
            <a:r>
              <a:rPr sz="2400" spc="-5" dirty="0">
                <a:latin typeface="Times New Roman"/>
                <a:cs typeface="Times New Roman"/>
              </a:rPr>
              <a:t>use</a:t>
            </a:r>
            <a:r>
              <a:rPr sz="2400" dirty="0">
                <a:latin typeface="Times New Roman"/>
                <a:cs typeface="Times New Roman"/>
              </a:rPr>
              <a:t>	h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ir	condi</a:t>
            </a:r>
            <a:r>
              <a:rPr sz="2400" spc="-1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ione</a:t>
            </a:r>
            <a:r>
              <a:rPr sz="2400" spc="-15" dirty="0">
                <a:latin typeface="Times New Roman"/>
                <a:cs typeface="Times New Roman"/>
              </a:rPr>
              <a:t>r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	gi</a:t>
            </a:r>
            <a:r>
              <a:rPr sz="2400" spc="-10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	i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creased  manageability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our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hair,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leaving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soft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soft</a:t>
            </a:r>
            <a:r>
              <a:rPr sz="2400" dirty="0">
                <a:latin typeface="Times New Roman"/>
                <a:cs typeface="Times New Roman"/>
              </a:rPr>
              <a:t> and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shiny.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195580" indent="-183515">
              <a:lnSpc>
                <a:spcPct val="100000"/>
              </a:lnSpc>
              <a:spcBef>
                <a:spcPts val="2245"/>
              </a:spcBef>
              <a:buChar char="•"/>
              <a:tabLst>
                <a:tab pos="196215" algn="l"/>
              </a:tabLst>
            </a:pPr>
            <a:r>
              <a:rPr sz="2400" dirty="0">
                <a:latin typeface="Times New Roman"/>
                <a:cs typeface="Times New Roman"/>
              </a:rPr>
              <a:t>Conditioning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needed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especially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dry,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brittle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10" dirty="0">
                <a:latin typeface="Times New Roman"/>
                <a:cs typeface="Times New Roman"/>
              </a:rPr>
              <a:t>dandruff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treatment.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2245"/>
              </a:spcBef>
              <a:buChar char="•"/>
              <a:tabLst>
                <a:tab pos="234315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first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and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foremost</a:t>
            </a:r>
            <a:r>
              <a:rPr sz="2400" spc="3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purpose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conditioners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moisturize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hair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scalp.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30D2D-9266-2F2F-4C95-CB7F035CB64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39"/>
            <a:ext cx="6781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5E093F-B440-0052-8D47-4A5EF07F0E7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2805" y="684403"/>
            <a:ext cx="46621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HAIR</a:t>
            </a:r>
            <a:r>
              <a:rPr spc="-50" dirty="0"/>
              <a:t> </a:t>
            </a:r>
            <a:r>
              <a:rPr spc="-10" dirty="0"/>
              <a:t>DARKENERS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454264"/>
            <a:ext cx="9863455" cy="5095875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280"/>
              </a:spcBef>
              <a:buClr>
                <a:srgbClr val="1286C3"/>
              </a:buClr>
              <a:buSzPct val="143750"/>
              <a:buFont typeface="Arial"/>
              <a:buChar char="•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preparations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colour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hairs.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180"/>
              </a:spcBef>
              <a:buChar char="•"/>
              <a:tabLst>
                <a:tab pos="207010" algn="l"/>
              </a:tabLst>
            </a:pPr>
            <a:r>
              <a:rPr sz="2400" spc="-5" dirty="0">
                <a:latin typeface="Times New Roman"/>
                <a:cs typeface="Times New Roman"/>
              </a:rPr>
              <a:t>So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many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synthetic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preparations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available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market,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but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has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various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side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effects</a:t>
            </a:r>
            <a:r>
              <a:rPr sz="2400" dirty="0">
                <a:latin typeface="Times New Roman"/>
                <a:cs typeface="Times New Roman"/>
              </a:rPr>
              <a:t> like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irritation.</a:t>
            </a:r>
            <a:endParaRPr sz="24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  <a:spcBef>
                <a:spcPts val="1175"/>
              </a:spcBef>
              <a:buChar char="•"/>
              <a:tabLst>
                <a:tab pos="201930" algn="l"/>
              </a:tabLst>
            </a:pPr>
            <a:r>
              <a:rPr sz="2400" spc="-30" dirty="0">
                <a:latin typeface="Times New Roman"/>
                <a:cs typeface="Times New Roman"/>
              </a:rPr>
              <a:t>With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use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herbal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darkeners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produced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desirable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colour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having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side</a:t>
            </a:r>
            <a:r>
              <a:rPr sz="2400" spc="-10" dirty="0">
                <a:latin typeface="Times New Roman"/>
                <a:cs typeface="Times New Roman"/>
              </a:rPr>
              <a:t> effects.</a:t>
            </a:r>
            <a:endParaRPr sz="240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spcBef>
                <a:spcPts val="1180"/>
              </a:spcBef>
              <a:buChar char="•"/>
              <a:tabLst>
                <a:tab pos="259715" algn="l"/>
                <a:tab pos="260350" algn="l"/>
                <a:tab pos="1332230" algn="l"/>
                <a:tab pos="2233295" algn="l"/>
                <a:tab pos="3879215" algn="l"/>
                <a:tab pos="4391660" algn="l"/>
                <a:tab pos="5629275" algn="l"/>
                <a:tab pos="6005830" algn="l"/>
                <a:tab pos="6518909" algn="l"/>
                <a:tab pos="7502525" algn="l"/>
                <a:tab pos="8387715" algn="l"/>
                <a:tab pos="9476105" algn="l"/>
              </a:tabLst>
            </a:pPr>
            <a:r>
              <a:rPr sz="2400" spc="-275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spc="-5" dirty="0">
                <a:latin typeface="Times New Roman"/>
                <a:cs typeface="Times New Roman"/>
              </a:rPr>
              <a:t>ous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5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5" dirty="0">
                <a:latin typeface="Times New Roman"/>
                <a:cs typeface="Times New Roman"/>
              </a:rPr>
              <a:t>b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	prepa</a:t>
            </a:r>
            <a:r>
              <a:rPr sz="2400" spc="-1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ations	are	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vai</a:t>
            </a:r>
            <a:r>
              <a:rPr sz="2400" spc="-1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able	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	the	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5" dirty="0">
                <a:latin typeface="Times New Roman"/>
                <a:cs typeface="Times New Roman"/>
              </a:rPr>
              <a:t>k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	which	dar</a:t>
            </a:r>
            <a:r>
              <a:rPr sz="2400" spc="-15" dirty="0">
                <a:latin typeface="Times New Roman"/>
                <a:cs typeface="Times New Roman"/>
              </a:rPr>
              <a:t>k</a:t>
            </a:r>
            <a:r>
              <a:rPr sz="2400" spc="-5" dirty="0">
                <a:latin typeface="Times New Roman"/>
                <a:cs typeface="Times New Roman"/>
              </a:rPr>
              <a:t>ens</a:t>
            </a:r>
            <a:r>
              <a:rPr sz="2400" dirty="0">
                <a:latin typeface="Times New Roman"/>
                <a:cs typeface="Times New Roman"/>
              </a:rPr>
              <a:t>	t</a:t>
            </a:r>
            <a:r>
              <a:rPr sz="2400" spc="5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  hairs.</a:t>
            </a:r>
            <a:endParaRPr sz="2400">
              <a:latin typeface="Times New Roman"/>
              <a:cs typeface="Times New Roman"/>
            </a:endParaRPr>
          </a:p>
          <a:p>
            <a:pPr marL="227329" indent="-215265">
              <a:lnSpc>
                <a:spcPct val="100000"/>
              </a:lnSpc>
              <a:spcBef>
                <a:spcPts val="1175"/>
              </a:spcBef>
              <a:buChar char="•"/>
              <a:tabLst>
                <a:tab pos="227965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herbal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preparations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not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only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darkens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hair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but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it</a:t>
            </a:r>
            <a:r>
              <a:rPr sz="2400" spc="2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act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hair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tonic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spc="-10" dirty="0">
                <a:latin typeface="Times New Roman"/>
                <a:cs typeface="Times New Roman"/>
              </a:rPr>
              <a:t>make</a:t>
            </a:r>
            <a:r>
              <a:rPr sz="2400" dirty="0">
                <a:latin typeface="Times New Roman"/>
                <a:cs typeface="Times New Roman"/>
              </a:rPr>
              <a:t> hairs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healthy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shiny.</a:t>
            </a:r>
            <a:endParaRPr sz="2400">
              <a:latin typeface="Times New Roman"/>
              <a:cs typeface="Times New Roman"/>
            </a:endParaRPr>
          </a:p>
          <a:p>
            <a:pPr marL="189230" indent="-177165">
              <a:lnSpc>
                <a:spcPct val="100000"/>
              </a:lnSpc>
              <a:spcBef>
                <a:spcPts val="1175"/>
              </a:spcBef>
              <a:buChar char="•"/>
              <a:tabLst>
                <a:tab pos="189865" algn="l"/>
              </a:tabLst>
            </a:pPr>
            <a:r>
              <a:rPr sz="2400" spc="-40" dirty="0">
                <a:latin typeface="Times New Roman"/>
                <a:cs typeface="Times New Roman"/>
              </a:rPr>
              <a:t>Various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natural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products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used for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like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Henna,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Amla,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Reetha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etc.</a:t>
            </a:r>
            <a:endParaRPr sz="2400">
              <a:latin typeface="Times New Roman"/>
              <a:cs typeface="Times New Roman"/>
            </a:endParaRPr>
          </a:p>
          <a:p>
            <a:pPr marL="189230" indent="-177165">
              <a:lnSpc>
                <a:spcPct val="100000"/>
              </a:lnSpc>
              <a:spcBef>
                <a:spcPts val="1180"/>
              </a:spcBef>
              <a:buChar char="•"/>
              <a:tabLst>
                <a:tab pos="189865" algn="l"/>
              </a:tabLst>
            </a:pP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herbal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products is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also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used 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combinations.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A4A4BC-5EE9-F26C-1D28-EA17D44368E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1365" y="6400801"/>
            <a:ext cx="6139435" cy="2841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4339E-2A60-8183-9469-C2C5A48FD2C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27370" y="595376"/>
            <a:ext cx="17341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AMLA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563116" y="1846529"/>
            <a:ext cx="9147810" cy="436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880">
              <a:lnSpc>
                <a:spcPct val="100000"/>
              </a:lnSpc>
              <a:spcBef>
                <a:spcPts val="100"/>
              </a:spcBef>
              <a:buChar char="•"/>
              <a:tabLst>
                <a:tab pos="195580" algn="l"/>
              </a:tabLst>
            </a:pP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 a </a:t>
            </a:r>
            <a:r>
              <a:rPr sz="2400" spc="-5" dirty="0">
                <a:latin typeface="Times New Roman"/>
                <a:cs typeface="Times New Roman"/>
              </a:rPr>
              <a:t>fresh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dried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fruit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Emblica</a:t>
            </a:r>
            <a:r>
              <a:rPr sz="24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Officinalis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belonging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family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Euphorbiaceae.</a:t>
            </a:r>
            <a:endParaRPr sz="2400">
              <a:latin typeface="Times New Roman"/>
              <a:cs typeface="Times New Roman"/>
            </a:endParaRPr>
          </a:p>
          <a:p>
            <a:pPr marL="194945" indent="-182880">
              <a:lnSpc>
                <a:spcPct val="100000"/>
              </a:lnSpc>
              <a:spcBef>
                <a:spcPts val="1175"/>
              </a:spcBef>
              <a:buChar char="•"/>
              <a:tabLst>
                <a:tab pos="195580" algn="l"/>
              </a:tabLst>
            </a:pP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deciduous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tree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found in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deciduous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forest.</a:t>
            </a:r>
            <a:endParaRPr sz="2400">
              <a:latin typeface="Times New Roman"/>
              <a:cs typeface="Times New Roman"/>
            </a:endParaRPr>
          </a:p>
          <a:p>
            <a:pPr marL="194945" indent="-182880">
              <a:lnSpc>
                <a:spcPct val="100000"/>
              </a:lnSpc>
              <a:spcBef>
                <a:spcPts val="1175"/>
              </a:spcBef>
              <a:buChar char="•"/>
              <a:tabLst>
                <a:tab pos="195580" algn="l"/>
              </a:tabLst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India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often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cultivated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UP,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Gujrat,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Rajasthan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Maharashtra.</a:t>
            </a:r>
            <a:endParaRPr sz="2400">
              <a:latin typeface="Times New Roman"/>
              <a:cs typeface="Times New Roman"/>
            </a:endParaRPr>
          </a:p>
          <a:p>
            <a:pPr marL="194945" indent="-182880">
              <a:lnSpc>
                <a:spcPct val="100000"/>
              </a:lnSpc>
              <a:spcBef>
                <a:spcPts val="1180"/>
              </a:spcBef>
              <a:buChar char="•"/>
              <a:tabLst>
                <a:tab pos="195580" algn="l"/>
              </a:tabLst>
            </a:pP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 tri-carpellary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globose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drupe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with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fleshly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edible.(seed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inside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fruit)</a:t>
            </a:r>
            <a:endParaRPr sz="2400">
              <a:latin typeface="Times New Roman"/>
              <a:cs typeface="Times New Roman"/>
            </a:endParaRPr>
          </a:p>
          <a:p>
            <a:pPr marL="194945" indent="-182880">
              <a:lnSpc>
                <a:spcPct val="100000"/>
              </a:lnSpc>
              <a:spcBef>
                <a:spcPts val="1175"/>
              </a:spcBef>
              <a:buChar char="•"/>
              <a:tabLst>
                <a:tab pos="195580" algn="l"/>
              </a:tabLst>
            </a:pPr>
            <a:r>
              <a:rPr sz="2400" dirty="0">
                <a:latin typeface="Times New Roman"/>
                <a:cs typeface="Times New Roman"/>
              </a:rPr>
              <a:t>Its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colour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 green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when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unripe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but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turns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yellow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ripening.</a:t>
            </a:r>
            <a:endParaRPr sz="2400">
              <a:latin typeface="Times New Roman"/>
              <a:cs typeface="Times New Roman"/>
            </a:endParaRPr>
          </a:p>
          <a:p>
            <a:pPr marL="189230" indent="-177165">
              <a:lnSpc>
                <a:spcPct val="100000"/>
              </a:lnSpc>
              <a:spcBef>
                <a:spcPts val="1175"/>
              </a:spcBef>
              <a:buChar char="•"/>
              <a:tabLst>
                <a:tab pos="189865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surface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fruit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5" dirty="0">
                <a:latin typeface="Times New Roman"/>
                <a:cs typeface="Times New Roman"/>
              </a:rPr>
              <a:t> smooth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shiny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180"/>
              </a:spcBef>
            </a:pPr>
            <a:r>
              <a:rPr sz="2400" spc="-5" dirty="0">
                <a:latin typeface="Times New Roman"/>
                <a:cs typeface="Times New Roman"/>
              </a:rPr>
              <a:t>with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six </a:t>
            </a:r>
            <a:r>
              <a:rPr sz="2400" dirty="0">
                <a:latin typeface="Times New Roman"/>
                <a:cs typeface="Times New Roman"/>
              </a:rPr>
              <a:t>vertical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furrows.</a:t>
            </a:r>
            <a:endParaRPr sz="2400">
              <a:latin typeface="Times New Roman"/>
              <a:cs typeface="Times New Roman"/>
            </a:endParaRPr>
          </a:p>
          <a:p>
            <a:pPr marL="189230" indent="-177165">
              <a:lnSpc>
                <a:spcPct val="100000"/>
              </a:lnSpc>
              <a:spcBef>
                <a:spcPts val="1175"/>
              </a:spcBef>
              <a:buChar char="•"/>
              <a:tabLst>
                <a:tab pos="189865" algn="l"/>
              </a:tabLst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taste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sour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astringent.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8311" y="4738115"/>
            <a:ext cx="4844796" cy="189433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11C93-7F5F-030D-622D-95AC59A0712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78893" y="6262624"/>
            <a:ext cx="6426707" cy="369823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C9FFB-F90A-8DC0-06AF-65FD67CF68C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380" y="775462"/>
            <a:ext cx="76523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CHEMICAL</a:t>
            </a:r>
            <a:r>
              <a:rPr sz="4400" spc="-265" dirty="0"/>
              <a:t> </a:t>
            </a:r>
            <a:r>
              <a:rPr sz="4400" dirty="0"/>
              <a:t>CONSTITUENTS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26592" rIns="0" bIns="0" rtlCol="0">
            <a:spAutoFit/>
          </a:bodyPr>
          <a:lstStyle/>
          <a:p>
            <a:pPr marL="808990" marR="5080">
              <a:lnSpc>
                <a:spcPct val="100000"/>
              </a:lnSpc>
              <a:spcBef>
                <a:spcPts val="105"/>
              </a:spcBef>
              <a:buChar char="•"/>
              <a:tabLst>
                <a:tab pos="1113790" algn="l"/>
                <a:tab pos="1114425" algn="l"/>
                <a:tab pos="2181860" algn="l"/>
                <a:tab pos="3700145" algn="l"/>
                <a:tab pos="4765675" algn="l"/>
                <a:tab pos="5469890" algn="l"/>
                <a:tab pos="5971540" algn="l"/>
                <a:tab pos="7416165" algn="l"/>
                <a:tab pos="8617585" algn="l"/>
                <a:tab pos="9560560" algn="l"/>
              </a:tabLst>
            </a:pPr>
            <a:r>
              <a:rPr sz="3200" dirty="0"/>
              <a:t>Amla	contains	about	</a:t>
            </a:r>
            <a:r>
              <a:rPr sz="3200" spc="5" dirty="0"/>
              <a:t>5</a:t>
            </a:r>
            <a:r>
              <a:rPr sz="3200" spc="-15" dirty="0"/>
              <a:t>-</a:t>
            </a:r>
            <a:r>
              <a:rPr sz="3200" dirty="0"/>
              <a:t>6	%	</a:t>
            </a:r>
            <a:r>
              <a:rPr sz="3200" spc="-235" dirty="0"/>
              <a:t>T</a:t>
            </a:r>
            <a:r>
              <a:rPr sz="3200" dirty="0"/>
              <a:t>annins	</a:t>
            </a:r>
            <a:r>
              <a:rPr sz="3200" spc="-10" dirty="0"/>
              <a:t>(</a:t>
            </a:r>
            <a:r>
              <a:rPr sz="3200" dirty="0"/>
              <a:t>g</a:t>
            </a:r>
            <a:r>
              <a:rPr sz="3200" spc="5" dirty="0"/>
              <a:t>a</a:t>
            </a:r>
            <a:r>
              <a:rPr sz="3200" dirty="0"/>
              <a:t>ll</a:t>
            </a:r>
            <a:r>
              <a:rPr sz="3200" spc="-20" dirty="0"/>
              <a:t>i</a:t>
            </a:r>
            <a:r>
              <a:rPr sz="3200" dirty="0"/>
              <a:t>c	a</a:t>
            </a:r>
            <a:r>
              <a:rPr sz="3200" spc="5" dirty="0"/>
              <a:t>c</a:t>
            </a:r>
            <a:r>
              <a:rPr sz="3200" spc="-20" dirty="0"/>
              <a:t>i</a:t>
            </a:r>
            <a:r>
              <a:rPr sz="3200" dirty="0"/>
              <a:t>d,	el</a:t>
            </a:r>
            <a:r>
              <a:rPr sz="3200" spc="-15" dirty="0"/>
              <a:t>l</a:t>
            </a:r>
            <a:r>
              <a:rPr sz="3200" dirty="0"/>
              <a:t>a</a:t>
            </a:r>
            <a:r>
              <a:rPr sz="3200" spc="5" dirty="0"/>
              <a:t>g</a:t>
            </a:r>
            <a:r>
              <a:rPr sz="3200" dirty="0"/>
              <a:t>ic  acid</a:t>
            </a:r>
            <a:r>
              <a:rPr sz="3200" spc="-25" dirty="0"/>
              <a:t> </a:t>
            </a:r>
            <a:r>
              <a:rPr sz="3200" dirty="0"/>
              <a:t>and</a:t>
            </a:r>
            <a:r>
              <a:rPr sz="3200" spc="-5" dirty="0"/>
              <a:t> </a:t>
            </a:r>
            <a:r>
              <a:rPr sz="3200" dirty="0"/>
              <a:t>phyllembelin).</a:t>
            </a:r>
          </a:p>
          <a:p>
            <a:pPr marL="951865" indent="-143510">
              <a:lnSpc>
                <a:spcPct val="100000"/>
              </a:lnSpc>
              <a:spcBef>
                <a:spcPts val="1365"/>
              </a:spcBef>
              <a:buChar char="•"/>
              <a:tabLst>
                <a:tab pos="952500" algn="l"/>
              </a:tabLst>
            </a:pPr>
            <a:r>
              <a:rPr sz="3200" dirty="0"/>
              <a:t>It </a:t>
            </a:r>
            <a:r>
              <a:rPr sz="3200" spc="-5" dirty="0"/>
              <a:t>is</a:t>
            </a:r>
            <a:r>
              <a:rPr sz="3200" spc="5" dirty="0"/>
              <a:t> </a:t>
            </a:r>
            <a:r>
              <a:rPr sz="3200" dirty="0"/>
              <a:t>rich</a:t>
            </a:r>
            <a:r>
              <a:rPr sz="3200" spc="-10" dirty="0"/>
              <a:t> </a:t>
            </a:r>
            <a:r>
              <a:rPr sz="3200" dirty="0"/>
              <a:t>source of</a:t>
            </a:r>
            <a:r>
              <a:rPr sz="3200" spc="-20" dirty="0"/>
              <a:t> </a:t>
            </a:r>
            <a:r>
              <a:rPr sz="3200" dirty="0"/>
              <a:t>natural</a:t>
            </a:r>
            <a:r>
              <a:rPr sz="3200" spc="-80" dirty="0"/>
              <a:t> </a:t>
            </a:r>
            <a:r>
              <a:rPr sz="3200" spc="-30" dirty="0"/>
              <a:t>Vitamin</a:t>
            </a:r>
            <a:r>
              <a:rPr sz="3200" spc="-25" dirty="0"/>
              <a:t> </a:t>
            </a:r>
            <a:r>
              <a:rPr sz="3200" spc="-5" dirty="0"/>
              <a:t>C.</a:t>
            </a:r>
            <a:endParaRPr sz="3200" dirty="0"/>
          </a:p>
          <a:p>
            <a:pPr marL="951865" indent="-143510">
              <a:lnSpc>
                <a:spcPct val="100000"/>
              </a:lnSpc>
              <a:spcBef>
                <a:spcPts val="1370"/>
              </a:spcBef>
              <a:buChar char="•"/>
              <a:tabLst>
                <a:tab pos="952500" algn="l"/>
              </a:tabLst>
            </a:pPr>
            <a:r>
              <a:rPr sz="3200" dirty="0"/>
              <a:t>It</a:t>
            </a:r>
            <a:r>
              <a:rPr sz="3200" spc="-5" dirty="0"/>
              <a:t> is</a:t>
            </a:r>
            <a:r>
              <a:rPr sz="3200" spc="5" dirty="0"/>
              <a:t> </a:t>
            </a:r>
            <a:r>
              <a:rPr sz="3200" dirty="0"/>
              <a:t>destroyed</a:t>
            </a:r>
            <a:r>
              <a:rPr sz="3200" spc="-25" dirty="0"/>
              <a:t> </a:t>
            </a:r>
            <a:r>
              <a:rPr sz="3200" dirty="0"/>
              <a:t>on</a:t>
            </a:r>
            <a:r>
              <a:rPr sz="3200" spc="-20" dirty="0"/>
              <a:t> </a:t>
            </a:r>
            <a:r>
              <a:rPr sz="3200" dirty="0"/>
              <a:t>heating</a:t>
            </a:r>
            <a:r>
              <a:rPr sz="3200" spc="-20" dirty="0"/>
              <a:t> </a:t>
            </a:r>
            <a:r>
              <a:rPr sz="3200" spc="5" dirty="0"/>
              <a:t>and</a:t>
            </a:r>
            <a:r>
              <a:rPr sz="3200" spc="-15" dirty="0"/>
              <a:t> </a:t>
            </a:r>
            <a:r>
              <a:rPr sz="3200" dirty="0"/>
              <a:t>drying</a:t>
            </a:r>
            <a:r>
              <a:rPr sz="3200" spc="-25" dirty="0"/>
              <a:t> </a:t>
            </a:r>
            <a:r>
              <a:rPr sz="3200" spc="-5" dirty="0"/>
              <a:t>in </a:t>
            </a:r>
            <a:r>
              <a:rPr sz="3200" spc="5" dirty="0"/>
              <a:t>sun.</a:t>
            </a:r>
            <a:endParaRPr sz="3200" dirty="0"/>
          </a:p>
          <a:p>
            <a:pPr marL="808990" marR="6350">
              <a:lnSpc>
                <a:spcPct val="100000"/>
              </a:lnSpc>
              <a:spcBef>
                <a:spcPts val="1370"/>
              </a:spcBef>
              <a:buChar char="•"/>
              <a:tabLst>
                <a:tab pos="952500" algn="l"/>
                <a:tab pos="1492885" algn="l"/>
                <a:tab pos="2058670" algn="l"/>
                <a:tab pos="3009265" algn="l"/>
                <a:tab pos="4183379" algn="l"/>
                <a:tab pos="5539740" algn="l"/>
                <a:tab pos="6172200" algn="l"/>
                <a:tab pos="7459980" algn="l"/>
                <a:tab pos="8340090" algn="l"/>
                <a:tab pos="10033000" algn="l"/>
              </a:tabLst>
            </a:pPr>
            <a:r>
              <a:rPr sz="3200" dirty="0"/>
              <a:t>It	</a:t>
            </a:r>
            <a:r>
              <a:rPr sz="3200" spc="-5" dirty="0"/>
              <a:t>i</a:t>
            </a:r>
            <a:r>
              <a:rPr sz="3200" dirty="0"/>
              <a:t>s	also	reach	source	</a:t>
            </a:r>
            <a:r>
              <a:rPr sz="3200" spc="5" dirty="0"/>
              <a:t>o</a:t>
            </a:r>
            <a:r>
              <a:rPr sz="3200" dirty="0"/>
              <a:t>f	pec</a:t>
            </a:r>
            <a:r>
              <a:rPr sz="3200" spc="-10" dirty="0"/>
              <a:t>t</a:t>
            </a:r>
            <a:r>
              <a:rPr sz="3200" dirty="0"/>
              <a:t>in	</a:t>
            </a:r>
            <a:r>
              <a:rPr sz="3200" spc="-10" dirty="0"/>
              <a:t>an</a:t>
            </a:r>
            <a:r>
              <a:rPr sz="3200" dirty="0"/>
              <a:t>d	m</a:t>
            </a:r>
            <a:r>
              <a:rPr sz="3200" spc="-15" dirty="0"/>
              <a:t>i</a:t>
            </a:r>
            <a:r>
              <a:rPr sz="3200" dirty="0"/>
              <a:t>n</a:t>
            </a:r>
            <a:r>
              <a:rPr sz="3200" spc="5" dirty="0"/>
              <a:t>e</a:t>
            </a:r>
            <a:r>
              <a:rPr sz="3200" spc="-10" dirty="0"/>
              <a:t>r</a:t>
            </a:r>
            <a:r>
              <a:rPr sz="3200" dirty="0"/>
              <a:t>als	like  phosphorus,</a:t>
            </a:r>
            <a:r>
              <a:rPr sz="3200" spc="-45" dirty="0"/>
              <a:t> </a:t>
            </a:r>
            <a:r>
              <a:rPr sz="3200" dirty="0"/>
              <a:t>iron</a:t>
            </a:r>
            <a:r>
              <a:rPr sz="3200" spc="-20" dirty="0"/>
              <a:t> </a:t>
            </a:r>
            <a:r>
              <a:rPr sz="3200" spc="5" dirty="0"/>
              <a:t>and</a:t>
            </a:r>
            <a:r>
              <a:rPr sz="3200" spc="-15" dirty="0"/>
              <a:t> </a:t>
            </a:r>
            <a:r>
              <a:rPr sz="3200" dirty="0"/>
              <a:t>calcium.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7404F0-243F-9B4E-5EF2-C05BC72BF27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377940"/>
            <a:ext cx="6400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D4DD2C-D0F9-F0C3-D555-DF0AF4CA84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3116" y="209156"/>
            <a:ext cx="9638284" cy="6654194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400" b="1" spc="-5" dirty="0">
                <a:latin typeface="Times New Roman"/>
                <a:cs typeface="Times New Roman"/>
              </a:rPr>
              <a:t>USES</a:t>
            </a:r>
            <a:endParaRPr sz="2400" dirty="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spcBef>
                <a:spcPts val="1180"/>
              </a:spcBef>
              <a:buChar char="•"/>
              <a:tabLst>
                <a:tab pos="179070" algn="l"/>
              </a:tabLst>
            </a:pPr>
            <a:r>
              <a:rPr sz="2400" b="1" dirty="0">
                <a:latin typeface="Times New Roman"/>
                <a:cs typeface="Times New Roman"/>
              </a:rPr>
              <a:t>Amla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has</a:t>
            </a:r>
            <a:r>
              <a:rPr sz="2400" b="1" dirty="0">
                <a:latin typeface="Times New Roman"/>
                <a:cs typeface="Times New Roman"/>
              </a:rPr>
              <a:t> various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uses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like</a:t>
            </a:r>
            <a:r>
              <a:rPr sz="2400" dirty="0">
                <a:latin typeface="Times New Roman"/>
                <a:cs typeface="Times New Roman"/>
              </a:rPr>
              <a:t>,</a:t>
            </a:r>
          </a:p>
          <a:p>
            <a:pPr marL="300990" indent="-28829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00990" algn="l"/>
              </a:tabLst>
            </a:pPr>
            <a:r>
              <a:rPr sz="2400" dirty="0">
                <a:latin typeface="Times New Roman"/>
                <a:cs typeface="Times New Roman"/>
              </a:rPr>
              <a:t>Antifungal</a:t>
            </a:r>
          </a:p>
          <a:p>
            <a:pPr marL="300990" indent="-28829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00990" algn="l"/>
              </a:tabLst>
            </a:pPr>
            <a:r>
              <a:rPr sz="2400" spc="-5" dirty="0">
                <a:latin typeface="Times New Roman"/>
                <a:cs typeface="Times New Roman"/>
              </a:rPr>
              <a:t>Antibacterial</a:t>
            </a:r>
            <a:endParaRPr sz="2400" dirty="0">
              <a:latin typeface="Times New Roman"/>
              <a:cs typeface="Times New Roman"/>
            </a:endParaRPr>
          </a:p>
          <a:p>
            <a:pPr marL="300990" indent="-28829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00990" algn="l"/>
              </a:tabLst>
            </a:pPr>
            <a:r>
              <a:rPr sz="2400" dirty="0">
                <a:latin typeface="Times New Roman"/>
                <a:cs typeface="Times New Roman"/>
              </a:rPr>
              <a:t>Antiviral</a:t>
            </a:r>
          </a:p>
          <a:p>
            <a:pPr marL="300990" indent="-28829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00990" algn="l"/>
              </a:tabLst>
            </a:pPr>
            <a:r>
              <a:rPr sz="2400" dirty="0">
                <a:latin typeface="Times New Roman"/>
                <a:cs typeface="Times New Roman"/>
              </a:rPr>
              <a:t>Antioxidants</a:t>
            </a:r>
          </a:p>
          <a:p>
            <a:pPr marL="195580" indent="-183515">
              <a:lnSpc>
                <a:spcPct val="100000"/>
              </a:lnSpc>
              <a:spcBef>
                <a:spcPts val="1175"/>
              </a:spcBef>
              <a:buChar char="•"/>
              <a:tabLst>
                <a:tab pos="196215" algn="l"/>
              </a:tabLst>
            </a:pPr>
            <a:r>
              <a:rPr sz="2400" b="1" dirty="0">
                <a:latin typeface="Times New Roman"/>
                <a:cs typeface="Times New Roman"/>
              </a:rPr>
              <a:t>It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used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the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herbal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preparations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like</a:t>
            </a:r>
            <a:endParaRPr sz="2400" dirty="0">
              <a:latin typeface="Times New Roman"/>
              <a:cs typeface="Times New Roman"/>
            </a:endParaRPr>
          </a:p>
          <a:p>
            <a:pPr marL="317500" indent="-305435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18135" algn="l"/>
              </a:tabLst>
            </a:pP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dyes</a:t>
            </a:r>
          </a:p>
          <a:p>
            <a:pPr marL="317500" indent="-305435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8135" algn="l"/>
              </a:tabLst>
            </a:pP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conditioners</a:t>
            </a:r>
          </a:p>
          <a:p>
            <a:pPr marL="317500" indent="-305435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8135" algn="l"/>
              </a:tabLst>
            </a:pP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Shampoos</a:t>
            </a:r>
            <a:endParaRPr sz="2400" dirty="0">
              <a:latin typeface="Times New Roman"/>
              <a:cs typeface="Times New Roman"/>
            </a:endParaRPr>
          </a:p>
          <a:p>
            <a:pPr marL="317500" indent="-305435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18135" algn="l"/>
              </a:tabLst>
            </a:pPr>
            <a:r>
              <a:rPr sz="2400" dirty="0">
                <a:latin typeface="Times New Roman"/>
                <a:cs typeface="Times New Roman"/>
              </a:rPr>
              <a:t>Hair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Tonic</a:t>
            </a:r>
            <a:endParaRPr sz="2400" dirty="0">
              <a:latin typeface="Times New Roman"/>
              <a:cs typeface="Times New Roman"/>
            </a:endParaRPr>
          </a:p>
          <a:p>
            <a:pPr marL="469900" marR="5080" indent="-457834">
              <a:lnSpc>
                <a:spcPct val="93200"/>
              </a:lnSpc>
              <a:spcBef>
                <a:spcPts val="405"/>
              </a:spcBef>
            </a:pPr>
            <a:r>
              <a:rPr sz="3450" b="1" spc="10" dirty="0">
                <a:solidFill>
                  <a:srgbClr val="1286C3"/>
                </a:solidFill>
                <a:latin typeface="Times New Roman"/>
                <a:cs typeface="Times New Roman"/>
              </a:rPr>
              <a:t>1.</a:t>
            </a:r>
            <a:r>
              <a:rPr sz="3450" b="1" spc="125" dirty="0">
                <a:solidFill>
                  <a:srgbClr val="1286C3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•</a:t>
            </a:r>
            <a:r>
              <a:rPr sz="2400" b="1" spc="1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Amla</a:t>
            </a:r>
            <a:r>
              <a:rPr sz="2400" b="1" spc="11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1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used</a:t>
            </a:r>
            <a:r>
              <a:rPr sz="2400" b="1" spc="11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</a:t>
            </a:r>
            <a:r>
              <a:rPr sz="2400" b="1" spc="1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the</a:t>
            </a:r>
            <a:r>
              <a:rPr sz="2400" b="1" spc="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form</a:t>
            </a:r>
            <a:r>
              <a:rPr sz="2400" b="1" spc="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10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fresh</a:t>
            </a:r>
            <a:r>
              <a:rPr sz="2400" b="1" spc="11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juice</a:t>
            </a:r>
            <a:r>
              <a:rPr sz="2400" b="1" spc="1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10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the</a:t>
            </a:r>
            <a:r>
              <a:rPr sz="2400" b="1" spc="114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pulp,</a:t>
            </a:r>
            <a:r>
              <a:rPr sz="2400" b="1" spc="10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aqueous</a:t>
            </a:r>
            <a:r>
              <a:rPr sz="2400" b="1" spc="1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extract</a:t>
            </a:r>
            <a:r>
              <a:rPr sz="2400" b="1" spc="1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as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well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as</a:t>
            </a:r>
            <a:r>
              <a:rPr sz="2400" b="1" dirty="0">
                <a:latin typeface="Times New Roman"/>
                <a:cs typeface="Times New Roman"/>
              </a:rPr>
              <a:t> its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oil.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F4B44A-7081-60C4-D19E-1A94CFD2669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3400" y="6420244"/>
            <a:ext cx="6553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6FBED-8330-BB05-D549-5E9625479F5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876" y="0"/>
            <a:ext cx="6402705" cy="6858000"/>
            <a:chOff x="150876" y="0"/>
            <a:chExt cx="64027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6336" y="1021080"/>
              <a:ext cx="2647188" cy="48158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9787" y="1021080"/>
              <a:ext cx="2153412" cy="481584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08828" y="336296"/>
            <a:ext cx="51098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Marketed</a:t>
            </a:r>
            <a:r>
              <a:rPr u="heavy" spc="-2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 </a:t>
            </a:r>
            <a:r>
              <a:rPr u="heavy" spc="-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</a:rPr>
              <a:t>Preparations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4452" y="1162811"/>
            <a:ext cx="2667000" cy="4533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06711" y="1246632"/>
            <a:ext cx="2532888" cy="444855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60194" y="6054648"/>
            <a:ext cx="18122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Amla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Hair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oil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8139" y="6054648"/>
            <a:ext cx="1677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Amla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Candy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2617" y="6054648"/>
            <a:ext cx="1489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Amla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Juice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01250" y="6054648"/>
            <a:ext cx="18630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Amla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Capsule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45A1AE4-9A5B-E2ED-2D7F-673DF055D5E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62000" y="6377940"/>
            <a:ext cx="6172200" cy="285596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E24E7E0-801F-C445-81BA-D5979B20832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3321" y="259841"/>
            <a:ext cx="25025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/>
              <a:t>HENNA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1563116" y="4364812"/>
            <a:ext cx="9860280" cy="2115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8460" indent="-366395">
              <a:lnSpc>
                <a:spcPts val="3535"/>
              </a:lnSpc>
              <a:spcBef>
                <a:spcPts val="95"/>
              </a:spcBef>
              <a:buChar char="•"/>
              <a:tabLst>
                <a:tab pos="378460" algn="l"/>
                <a:tab pos="379095" algn="l"/>
                <a:tab pos="1635760" algn="l"/>
                <a:tab pos="2126615" algn="l"/>
                <a:tab pos="3451225" algn="l"/>
                <a:tab pos="4008754" algn="l"/>
                <a:tab pos="5048250" algn="l"/>
                <a:tab pos="6259830" algn="l"/>
                <a:tab pos="6817995" algn="l"/>
                <a:tab pos="8621395" algn="l"/>
              </a:tabLst>
            </a:pPr>
            <a:r>
              <a:rPr sz="3100" spc="-5" dirty="0">
                <a:latin typeface="Times New Roman"/>
                <a:cs typeface="Times New Roman"/>
              </a:rPr>
              <a:t>Henna	is	co</a:t>
            </a:r>
            <a:r>
              <a:rPr sz="3100" dirty="0">
                <a:latin typeface="Times New Roman"/>
                <a:cs typeface="Times New Roman"/>
              </a:rPr>
              <a:t>n</a:t>
            </a:r>
            <a:r>
              <a:rPr sz="3100" spc="-5" dirty="0">
                <a:latin typeface="Times New Roman"/>
                <a:cs typeface="Times New Roman"/>
              </a:rPr>
              <a:t>s</a:t>
            </a:r>
            <a:r>
              <a:rPr sz="3100" dirty="0">
                <a:latin typeface="Times New Roman"/>
                <a:cs typeface="Times New Roman"/>
              </a:rPr>
              <a:t>i</a:t>
            </a:r>
            <a:r>
              <a:rPr sz="3100" spc="-5" dirty="0">
                <a:latin typeface="Times New Roman"/>
                <a:cs typeface="Times New Roman"/>
              </a:rPr>
              <a:t>st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spc="5" dirty="0">
                <a:latin typeface="Times New Roman"/>
                <a:cs typeface="Times New Roman"/>
              </a:rPr>
              <a:t>o</a:t>
            </a:r>
            <a:r>
              <a:rPr sz="3100" spc="-5" dirty="0">
                <a:latin typeface="Times New Roman"/>
                <a:cs typeface="Times New Roman"/>
              </a:rPr>
              <a:t>f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spc="-5" dirty="0">
                <a:latin typeface="Times New Roman"/>
                <a:cs typeface="Times New Roman"/>
              </a:rPr>
              <a:t>dr</a:t>
            </a:r>
            <a:r>
              <a:rPr sz="3100" dirty="0">
                <a:latin typeface="Times New Roman"/>
                <a:cs typeface="Times New Roman"/>
              </a:rPr>
              <a:t>i</a:t>
            </a:r>
            <a:r>
              <a:rPr sz="3100" spc="-5" dirty="0">
                <a:latin typeface="Times New Roman"/>
                <a:cs typeface="Times New Roman"/>
              </a:rPr>
              <a:t>ed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spc="-5" dirty="0">
                <a:latin typeface="Times New Roman"/>
                <a:cs typeface="Times New Roman"/>
              </a:rPr>
              <a:t>le</a:t>
            </a:r>
            <a:r>
              <a:rPr sz="3100" dirty="0">
                <a:latin typeface="Times New Roman"/>
                <a:cs typeface="Times New Roman"/>
              </a:rPr>
              <a:t>a</a:t>
            </a:r>
            <a:r>
              <a:rPr sz="3100" spc="-5" dirty="0">
                <a:latin typeface="Times New Roman"/>
                <a:cs typeface="Times New Roman"/>
              </a:rPr>
              <a:t>ves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spc="5" dirty="0">
                <a:latin typeface="Times New Roman"/>
                <a:cs typeface="Times New Roman"/>
              </a:rPr>
              <a:t>o</a:t>
            </a:r>
            <a:r>
              <a:rPr sz="3100" spc="-5" dirty="0">
                <a:latin typeface="Times New Roman"/>
                <a:cs typeface="Times New Roman"/>
              </a:rPr>
              <a:t>f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Lawsonia</a:t>
            </a:r>
            <a:r>
              <a:rPr sz="31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1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31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nermis</a:t>
            </a: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ts val="3535"/>
              </a:lnSpc>
            </a:pPr>
            <a:r>
              <a:rPr sz="3100" spc="-5" dirty="0">
                <a:latin typeface="Times New Roman"/>
                <a:cs typeface="Times New Roman"/>
              </a:rPr>
              <a:t>belonging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to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family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Lythraceae</a:t>
            </a:r>
            <a:endParaRPr sz="3100">
              <a:latin typeface="Times New Roman"/>
              <a:cs typeface="Times New Roman"/>
            </a:endParaRPr>
          </a:p>
          <a:p>
            <a:pPr marL="248920" indent="-236854">
              <a:lnSpc>
                <a:spcPct val="100000"/>
              </a:lnSpc>
              <a:spcBef>
                <a:spcPts val="975"/>
              </a:spcBef>
              <a:buChar char="•"/>
              <a:tabLst>
                <a:tab pos="249554" algn="l"/>
              </a:tabLst>
            </a:pPr>
            <a:r>
              <a:rPr sz="3100" spc="-5" dirty="0">
                <a:latin typeface="Times New Roman"/>
                <a:cs typeface="Times New Roman"/>
              </a:rPr>
              <a:t>It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is</a:t>
            </a:r>
            <a:r>
              <a:rPr sz="3100" spc="1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cultivated</a:t>
            </a:r>
            <a:r>
              <a:rPr sz="3100" dirty="0">
                <a:latin typeface="Times New Roman"/>
                <a:cs typeface="Times New Roman"/>
              </a:rPr>
              <a:t> as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garden</a:t>
            </a:r>
            <a:r>
              <a:rPr sz="3100" spc="1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plant</a:t>
            </a:r>
            <a:r>
              <a:rPr sz="3100" spc="1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throughout</a:t>
            </a:r>
            <a:r>
              <a:rPr sz="3100" spc="2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the</a:t>
            </a:r>
            <a:r>
              <a:rPr sz="3100" spc="1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India.</a:t>
            </a:r>
            <a:endParaRPr sz="3100">
              <a:latin typeface="Times New Roman"/>
              <a:cs typeface="Times New Roman"/>
            </a:endParaRPr>
          </a:p>
          <a:p>
            <a:pPr marL="248920" indent="-236854">
              <a:lnSpc>
                <a:spcPct val="100000"/>
              </a:lnSpc>
              <a:spcBef>
                <a:spcPts val="969"/>
              </a:spcBef>
              <a:buChar char="•"/>
              <a:tabLst>
                <a:tab pos="249554" algn="l"/>
              </a:tabLst>
            </a:pPr>
            <a:r>
              <a:rPr sz="3100" spc="-5" dirty="0">
                <a:latin typeface="Times New Roman"/>
                <a:cs typeface="Times New Roman"/>
              </a:rPr>
              <a:t>Flowers</a:t>
            </a:r>
            <a:r>
              <a:rPr sz="3100" spc="3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are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numerous,</a:t>
            </a:r>
            <a:r>
              <a:rPr sz="3100" spc="3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small</a:t>
            </a:r>
            <a:r>
              <a:rPr sz="3100" spc="1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with</a:t>
            </a:r>
            <a:r>
              <a:rPr sz="3100" spc="1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rose</a:t>
            </a:r>
            <a:r>
              <a:rPr sz="3100" spc="2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coloured</a:t>
            </a:r>
            <a:r>
              <a:rPr sz="3100" spc="2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fragrance.</a:t>
            </a:r>
            <a:endParaRPr sz="31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8967" y="1312163"/>
            <a:ext cx="4375404" cy="30419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3471" y="1312163"/>
            <a:ext cx="4972812" cy="304190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2473B-AB9F-B30E-311C-7013D2C36AD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77940"/>
            <a:ext cx="6324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F849A-B246-04C0-1545-30BFAC391F1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9425" y="798703"/>
            <a:ext cx="69488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CHEMIC</a:t>
            </a:r>
            <a:r>
              <a:rPr spc="-25" dirty="0"/>
              <a:t>A</a:t>
            </a:r>
            <a:r>
              <a:rPr spc="-5" dirty="0"/>
              <a:t>L</a:t>
            </a:r>
            <a:r>
              <a:rPr spc="-190" dirty="0"/>
              <a:t> </a:t>
            </a:r>
            <a:r>
              <a:rPr spc="-5" dirty="0"/>
              <a:t>CON</a:t>
            </a:r>
            <a:r>
              <a:rPr spc="-20" dirty="0"/>
              <a:t>S</a:t>
            </a:r>
            <a:r>
              <a:rPr spc="-5" dirty="0"/>
              <a:t>TITUENTS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2649243"/>
            <a:ext cx="9360535" cy="221869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37160" indent="-125095">
              <a:lnSpc>
                <a:spcPct val="100000"/>
              </a:lnSpc>
              <a:spcBef>
                <a:spcPts val="1375"/>
              </a:spcBef>
              <a:buSzPct val="96428"/>
              <a:buChar char="•"/>
              <a:tabLst>
                <a:tab pos="137795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leaves </a:t>
            </a:r>
            <a:r>
              <a:rPr sz="2800" dirty="0">
                <a:latin typeface="Times New Roman"/>
                <a:cs typeface="Times New Roman"/>
              </a:rPr>
              <a:t>contains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soluble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matter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lawsone.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75"/>
              </a:spcBef>
              <a:buSzPct val="96428"/>
              <a:buChar char="•"/>
              <a:tabLst>
                <a:tab pos="137795" algn="l"/>
              </a:tabLst>
            </a:pPr>
            <a:r>
              <a:rPr sz="2800" spc="-5" dirty="0">
                <a:latin typeface="Times New Roman"/>
                <a:cs typeface="Times New Roman"/>
              </a:rPr>
              <a:t>This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quinone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dissolves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alkaline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solution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give </a:t>
            </a:r>
            <a:r>
              <a:rPr sz="2800" spc="-10" dirty="0">
                <a:latin typeface="Times New Roman"/>
                <a:cs typeface="Times New Roman"/>
              </a:rPr>
              <a:t>an</a:t>
            </a:r>
            <a:r>
              <a:rPr sz="2800" spc="-5" dirty="0">
                <a:latin typeface="Times New Roman"/>
                <a:cs typeface="Times New Roman"/>
              </a:rPr>
              <a:t> intence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red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colour.</a:t>
            </a:r>
            <a:endParaRPr sz="2800">
              <a:latin typeface="Times New Roman"/>
              <a:cs typeface="Times New Roman"/>
            </a:endParaRPr>
          </a:p>
          <a:p>
            <a:pPr marL="137160" indent="-125095">
              <a:lnSpc>
                <a:spcPct val="100000"/>
              </a:lnSpc>
              <a:spcBef>
                <a:spcPts val="1275"/>
              </a:spcBef>
              <a:buSzPct val="96428"/>
              <a:buChar char="•"/>
              <a:tabLst>
                <a:tab pos="137795" algn="l"/>
              </a:tabLst>
            </a:pPr>
            <a:r>
              <a:rPr sz="2800" spc="-5" dirty="0">
                <a:latin typeface="Times New Roman"/>
                <a:cs typeface="Times New Roman"/>
              </a:rPr>
              <a:t>Henn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leaf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also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contains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flavonoids,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coumarins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xanthones.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B9426-822F-C5F1-8F3E-A4D5783D5AB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377940"/>
            <a:ext cx="6477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22C88-E04A-8474-835C-EDB8C26FFAF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1053" y="467614"/>
            <a:ext cx="52647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7950" algn="l"/>
              </a:tabLst>
            </a:pPr>
            <a:r>
              <a:rPr sz="5400" spc="-5" dirty="0"/>
              <a:t>COSMETIC	USE</a:t>
            </a:r>
            <a:endParaRPr sz="5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8990" marR="6350">
              <a:lnSpc>
                <a:spcPct val="100000"/>
              </a:lnSpc>
              <a:spcBef>
                <a:spcPts val="95"/>
              </a:spcBef>
              <a:buChar char="•"/>
              <a:tabLst>
                <a:tab pos="1056640" algn="l"/>
              </a:tabLst>
            </a:pPr>
            <a:r>
              <a:rPr spc="-5" dirty="0"/>
              <a:t>It</a:t>
            </a:r>
            <a:r>
              <a:rPr spc="275" dirty="0"/>
              <a:t> </a:t>
            </a:r>
            <a:r>
              <a:rPr spc="-5" dirty="0"/>
              <a:t>is</a:t>
            </a:r>
            <a:r>
              <a:rPr spc="280" dirty="0"/>
              <a:t> </a:t>
            </a:r>
            <a:r>
              <a:rPr spc="-10" dirty="0"/>
              <a:t>used</a:t>
            </a:r>
            <a:r>
              <a:rPr spc="275" dirty="0"/>
              <a:t> </a:t>
            </a:r>
            <a:r>
              <a:rPr spc="-5" dirty="0"/>
              <a:t>in</a:t>
            </a:r>
            <a:r>
              <a:rPr spc="280" dirty="0"/>
              <a:t> </a:t>
            </a:r>
            <a:r>
              <a:rPr spc="-5" dirty="0"/>
              <a:t>cosmetic</a:t>
            </a:r>
            <a:r>
              <a:rPr spc="270" dirty="0"/>
              <a:t> </a:t>
            </a:r>
            <a:r>
              <a:rPr spc="-5" dirty="0"/>
              <a:t>preparation</a:t>
            </a:r>
            <a:r>
              <a:rPr spc="280" dirty="0"/>
              <a:t> </a:t>
            </a:r>
            <a:r>
              <a:rPr spc="-5" dirty="0"/>
              <a:t>in</a:t>
            </a:r>
            <a:r>
              <a:rPr spc="275" dirty="0"/>
              <a:t> </a:t>
            </a:r>
            <a:r>
              <a:rPr spc="-5" dirty="0"/>
              <a:t>many</a:t>
            </a:r>
            <a:r>
              <a:rPr spc="285" dirty="0"/>
              <a:t> </a:t>
            </a:r>
            <a:r>
              <a:rPr spc="-5" dirty="0"/>
              <a:t>ways</a:t>
            </a:r>
            <a:r>
              <a:rPr spc="275" dirty="0"/>
              <a:t> </a:t>
            </a:r>
            <a:r>
              <a:rPr spc="-10" dirty="0"/>
              <a:t>as</a:t>
            </a:r>
            <a:r>
              <a:rPr spc="280" dirty="0"/>
              <a:t> </a:t>
            </a:r>
            <a:r>
              <a:rPr spc="-5" dirty="0"/>
              <a:t>colouring</a:t>
            </a:r>
            <a:r>
              <a:rPr spc="285" dirty="0"/>
              <a:t> </a:t>
            </a:r>
            <a:r>
              <a:rPr spc="-5" dirty="0"/>
              <a:t>and </a:t>
            </a:r>
            <a:r>
              <a:rPr spc="-685" dirty="0"/>
              <a:t> </a:t>
            </a:r>
            <a:r>
              <a:rPr spc="-5" dirty="0"/>
              <a:t>cosmetic</a:t>
            </a:r>
            <a:r>
              <a:rPr spc="-15" dirty="0"/>
              <a:t> </a:t>
            </a:r>
            <a:r>
              <a:rPr dirty="0"/>
              <a:t>ingredients.</a:t>
            </a:r>
          </a:p>
          <a:p>
            <a:pPr marL="808990" marR="5080">
              <a:lnSpc>
                <a:spcPct val="100000"/>
              </a:lnSpc>
              <a:spcBef>
                <a:spcPts val="1275"/>
              </a:spcBef>
              <a:buChar char="•"/>
              <a:tabLst>
                <a:tab pos="1119505" algn="l"/>
                <a:tab pos="1120140" algn="l"/>
                <a:tab pos="1525270" algn="l"/>
                <a:tab pos="2186305" algn="l"/>
                <a:tab pos="3046095" algn="l"/>
                <a:tab pos="3886200" algn="l"/>
                <a:tab pos="4369435" algn="l"/>
                <a:tab pos="4713605" algn="l"/>
                <a:tab pos="5455920" algn="l"/>
                <a:tab pos="6628130" algn="l"/>
                <a:tab pos="7348855" algn="l"/>
                <a:tab pos="8444865" algn="l"/>
                <a:tab pos="9145905" algn="l"/>
              </a:tabLst>
            </a:pPr>
            <a:r>
              <a:rPr spc="-5" dirty="0"/>
              <a:t>It	has	</a:t>
            </a:r>
            <a:r>
              <a:rPr spc="5" dirty="0"/>
              <a:t>b</a:t>
            </a:r>
            <a:r>
              <a:rPr spc="-5" dirty="0"/>
              <a:t>e</a:t>
            </a:r>
            <a:r>
              <a:rPr spc="-20" dirty="0"/>
              <a:t>e</a:t>
            </a:r>
            <a:r>
              <a:rPr spc="-5" dirty="0"/>
              <a:t>n</a:t>
            </a:r>
            <a:r>
              <a:rPr dirty="0"/>
              <a:t>	</a:t>
            </a:r>
            <a:r>
              <a:rPr spc="-5" dirty="0"/>
              <a:t>u</a:t>
            </a:r>
            <a:r>
              <a:rPr dirty="0"/>
              <a:t>s</a:t>
            </a:r>
            <a:r>
              <a:rPr spc="-5" dirty="0"/>
              <a:t>ed</a:t>
            </a:r>
            <a:r>
              <a:rPr dirty="0"/>
              <a:t>	</a:t>
            </a:r>
            <a:r>
              <a:rPr spc="-15" dirty="0"/>
              <a:t>a</a:t>
            </a:r>
            <a:r>
              <a:rPr spc="-5" dirty="0"/>
              <a:t>s</a:t>
            </a:r>
            <a:r>
              <a:rPr dirty="0"/>
              <a:t>	</a:t>
            </a:r>
            <a:r>
              <a:rPr spc="-5" dirty="0"/>
              <a:t>a</a:t>
            </a:r>
            <a:r>
              <a:rPr dirty="0"/>
              <a:t>	</a:t>
            </a:r>
            <a:r>
              <a:rPr spc="-5" dirty="0"/>
              <a:t>hair</a:t>
            </a:r>
            <a:r>
              <a:rPr dirty="0"/>
              <a:t>	</a:t>
            </a:r>
            <a:r>
              <a:rPr spc="-5" dirty="0"/>
              <a:t>col</a:t>
            </a:r>
            <a:r>
              <a:rPr spc="5" dirty="0"/>
              <a:t>o</a:t>
            </a:r>
            <a:r>
              <a:rPr dirty="0"/>
              <a:t>u</a:t>
            </a:r>
            <a:r>
              <a:rPr spc="-110" dirty="0"/>
              <a:t>r</a:t>
            </a:r>
            <a:r>
              <a:rPr spc="-5" dirty="0"/>
              <a:t>,</a:t>
            </a:r>
            <a:r>
              <a:rPr dirty="0"/>
              <a:t>	</a:t>
            </a:r>
            <a:r>
              <a:rPr spc="-5" dirty="0"/>
              <a:t>nail</a:t>
            </a:r>
            <a:r>
              <a:rPr dirty="0"/>
              <a:t>	</a:t>
            </a:r>
            <a:r>
              <a:rPr spc="-5" dirty="0"/>
              <a:t>col</a:t>
            </a:r>
            <a:r>
              <a:rPr dirty="0"/>
              <a:t>o</a:t>
            </a:r>
            <a:r>
              <a:rPr spc="-5" dirty="0"/>
              <a:t>ur</a:t>
            </a:r>
            <a:r>
              <a:rPr dirty="0"/>
              <a:t>	</a:t>
            </a:r>
            <a:r>
              <a:rPr spc="-5" dirty="0"/>
              <a:t>and</a:t>
            </a:r>
            <a:r>
              <a:rPr dirty="0"/>
              <a:t>	</a:t>
            </a:r>
            <a:r>
              <a:rPr spc="-5" dirty="0"/>
              <a:t>decoration  </a:t>
            </a:r>
            <a:r>
              <a:rPr dirty="0"/>
              <a:t>purpose.</a:t>
            </a:r>
          </a:p>
          <a:p>
            <a:pPr marL="808990" marR="6350">
              <a:lnSpc>
                <a:spcPct val="100000"/>
              </a:lnSpc>
              <a:spcBef>
                <a:spcPts val="1270"/>
              </a:spcBef>
              <a:buChar char="•"/>
              <a:tabLst>
                <a:tab pos="1062355" algn="l"/>
              </a:tabLst>
            </a:pPr>
            <a:r>
              <a:rPr spc="-5" dirty="0"/>
              <a:t>The</a:t>
            </a:r>
            <a:r>
              <a:rPr spc="300" dirty="0"/>
              <a:t> </a:t>
            </a:r>
            <a:r>
              <a:rPr dirty="0"/>
              <a:t>drug</a:t>
            </a:r>
            <a:r>
              <a:rPr spc="320" dirty="0"/>
              <a:t> </a:t>
            </a:r>
            <a:r>
              <a:rPr spc="-5" dirty="0"/>
              <a:t>is</a:t>
            </a:r>
            <a:r>
              <a:rPr spc="315" dirty="0"/>
              <a:t> </a:t>
            </a:r>
            <a:r>
              <a:rPr spc="-5" dirty="0"/>
              <a:t>widely</a:t>
            </a:r>
            <a:r>
              <a:rPr spc="320" dirty="0"/>
              <a:t> </a:t>
            </a:r>
            <a:r>
              <a:rPr spc="-5" dirty="0"/>
              <a:t>used</a:t>
            </a:r>
            <a:r>
              <a:rPr spc="315" dirty="0"/>
              <a:t> </a:t>
            </a:r>
            <a:r>
              <a:rPr spc="-5" dirty="0"/>
              <a:t>in</a:t>
            </a:r>
            <a:r>
              <a:rPr spc="310" dirty="0"/>
              <a:t> </a:t>
            </a:r>
            <a:r>
              <a:rPr spc="-5" dirty="0"/>
              <a:t>cosmetology</a:t>
            </a:r>
            <a:r>
              <a:rPr spc="340" dirty="0"/>
              <a:t> </a:t>
            </a:r>
            <a:r>
              <a:rPr dirty="0"/>
              <a:t>for</a:t>
            </a:r>
            <a:r>
              <a:rPr spc="325" dirty="0"/>
              <a:t> </a:t>
            </a:r>
            <a:r>
              <a:rPr spc="-5" dirty="0"/>
              <a:t>its</a:t>
            </a:r>
            <a:r>
              <a:rPr spc="320" dirty="0"/>
              <a:t> </a:t>
            </a:r>
            <a:r>
              <a:rPr spc="-5" dirty="0"/>
              <a:t>dyeing</a:t>
            </a:r>
            <a:r>
              <a:rPr spc="325" dirty="0"/>
              <a:t> </a:t>
            </a:r>
            <a:r>
              <a:rPr spc="-5" dirty="0"/>
              <a:t>properties </a:t>
            </a:r>
            <a:r>
              <a:rPr spc="-685" dirty="0"/>
              <a:t> </a:t>
            </a:r>
            <a:r>
              <a:rPr dirty="0"/>
              <a:t>due</a:t>
            </a:r>
            <a:r>
              <a:rPr spc="-15" dirty="0"/>
              <a:t> </a:t>
            </a:r>
            <a:r>
              <a:rPr spc="-5" dirty="0"/>
              <a:t>to</a:t>
            </a:r>
            <a:r>
              <a:rPr spc="-10" dirty="0"/>
              <a:t> </a:t>
            </a:r>
            <a:r>
              <a:rPr spc="-5" dirty="0"/>
              <a:t>strong </a:t>
            </a:r>
            <a:r>
              <a:rPr dirty="0"/>
              <a:t>binding</a:t>
            </a:r>
            <a:r>
              <a:rPr spc="-10" dirty="0"/>
              <a:t> </a:t>
            </a:r>
            <a:r>
              <a:rPr spc="-5" dirty="0"/>
              <a:t>property </a:t>
            </a:r>
            <a:r>
              <a:rPr dirty="0"/>
              <a:t>of </a:t>
            </a:r>
            <a:r>
              <a:rPr spc="-5" dirty="0"/>
              <a:t>lawsone</a:t>
            </a:r>
            <a:r>
              <a:rPr spc="-10" dirty="0"/>
              <a:t> </a:t>
            </a:r>
            <a:r>
              <a:rPr spc="-5" dirty="0"/>
              <a:t>to</a:t>
            </a:r>
            <a:r>
              <a:rPr spc="-10" dirty="0"/>
              <a:t> </a:t>
            </a:r>
            <a:r>
              <a:rPr dirty="0"/>
              <a:t>hairs.</a:t>
            </a:r>
          </a:p>
          <a:p>
            <a:pPr marL="1022350" indent="-213995">
              <a:lnSpc>
                <a:spcPct val="100000"/>
              </a:lnSpc>
              <a:spcBef>
                <a:spcPts val="1275"/>
              </a:spcBef>
              <a:buChar char="•"/>
              <a:tabLst>
                <a:tab pos="1022985" algn="l"/>
              </a:tabLst>
            </a:pPr>
            <a:r>
              <a:rPr spc="-5" dirty="0"/>
              <a:t>It is</a:t>
            </a:r>
            <a:r>
              <a:rPr spc="-15" dirty="0"/>
              <a:t> </a:t>
            </a:r>
            <a:r>
              <a:rPr spc="-5" dirty="0"/>
              <a:t>also</a:t>
            </a:r>
            <a:r>
              <a:rPr spc="-10" dirty="0"/>
              <a:t> </a:t>
            </a:r>
            <a:r>
              <a:rPr spc="-5" dirty="0"/>
              <a:t>used</a:t>
            </a:r>
            <a:r>
              <a:rPr dirty="0"/>
              <a:t> </a:t>
            </a:r>
            <a:r>
              <a:rPr spc="-5" dirty="0"/>
              <a:t>in</a:t>
            </a:r>
            <a:r>
              <a:rPr spc="5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5" dirty="0"/>
              <a:t>form</a:t>
            </a:r>
            <a:r>
              <a:rPr spc="10" dirty="0"/>
              <a:t> </a:t>
            </a:r>
            <a:r>
              <a:rPr dirty="0"/>
              <a:t>of</a:t>
            </a:r>
            <a:r>
              <a:rPr spc="5" dirty="0"/>
              <a:t> </a:t>
            </a:r>
            <a:r>
              <a:rPr spc="-5" dirty="0"/>
              <a:t>shampoo</a:t>
            </a:r>
            <a:r>
              <a:rPr spc="5" dirty="0"/>
              <a:t> </a:t>
            </a:r>
            <a:r>
              <a:rPr spc="-5" dirty="0"/>
              <a:t>and</a:t>
            </a:r>
            <a:r>
              <a:rPr dirty="0"/>
              <a:t> </a:t>
            </a:r>
            <a:r>
              <a:rPr spc="-5" dirty="0"/>
              <a:t>hair</a:t>
            </a:r>
            <a:r>
              <a:rPr spc="-10" dirty="0"/>
              <a:t> </a:t>
            </a:r>
            <a:r>
              <a:rPr dirty="0"/>
              <a:t>lotions.</a:t>
            </a:r>
          </a:p>
          <a:p>
            <a:pPr marL="808990" marR="5080">
              <a:lnSpc>
                <a:spcPct val="100000"/>
              </a:lnSpc>
              <a:spcBef>
                <a:spcPts val="1275"/>
              </a:spcBef>
              <a:buChar char="•"/>
              <a:tabLst>
                <a:tab pos="1071245" algn="l"/>
                <a:tab pos="1071880" algn="l"/>
                <a:tab pos="2136140" algn="l"/>
                <a:tab pos="2512695" algn="l"/>
                <a:tab pos="3302635" algn="l"/>
                <a:tab pos="3717290" algn="l"/>
                <a:tab pos="5256530" algn="l"/>
                <a:tab pos="7013575" algn="l"/>
                <a:tab pos="7568565" algn="l"/>
                <a:tab pos="8140065" algn="l"/>
                <a:tab pos="9617075" algn="l"/>
                <a:tab pos="10052685" algn="l"/>
              </a:tabLst>
            </a:pPr>
            <a:r>
              <a:rPr spc="-5" dirty="0"/>
              <a:t>Henna	is	u</a:t>
            </a:r>
            <a:r>
              <a:rPr dirty="0"/>
              <a:t>s</a:t>
            </a:r>
            <a:r>
              <a:rPr spc="-5" dirty="0"/>
              <a:t>ed</a:t>
            </a:r>
            <a:r>
              <a:rPr dirty="0"/>
              <a:t>	</a:t>
            </a:r>
            <a:r>
              <a:rPr spc="-5" dirty="0"/>
              <a:t>in</a:t>
            </a:r>
            <a:r>
              <a:rPr dirty="0"/>
              <a:t>	</a:t>
            </a:r>
            <a:r>
              <a:rPr spc="-5" dirty="0"/>
              <a:t>ayu</a:t>
            </a:r>
            <a:r>
              <a:rPr dirty="0"/>
              <a:t>r</a:t>
            </a:r>
            <a:r>
              <a:rPr spc="-5" dirty="0"/>
              <a:t>ved</a:t>
            </a:r>
            <a:r>
              <a:rPr dirty="0"/>
              <a:t>i</a:t>
            </a:r>
            <a:r>
              <a:rPr spc="-5" dirty="0"/>
              <a:t>c</a:t>
            </a:r>
            <a:r>
              <a:rPr dirty="0"/>
              <a:t>	</a:t>
            </a:r>
            <a:r>
              <a:rPr spc="-5" dirty="0"/>
              <a:t>p</a:t>
            </a:r>
            <a:r>
              <a:rPr dirty="0"/>
              <a:t>r</a:t>
            </a:r>
            <a:r>
              <a:rPr spc="-5" dirty="0"/>
              <a:t>eparation</a:t>
            </a:r>
            <a:r>
              <a:rPr dirty="0"/>
              <a:t>	</a:t>
            </a:r>
            <a:r>
              <a:rPr spc="-5" dirty="0"/>
              <a:t>f</a:t>
            </a:r>
            <a:r>
              <a:rPr dirty="0"/>
              <a:t>o</a:t>
            </a:r>
            <a:r>
              <a:rPr spc="-5" dirty="0"/>
              <a:t>r</a:t>
            </a:r>
            <a:r>
              <a:rPr dirty="0"/>
              <a:t>	</a:t>
            </a:r>
            <a:r>
              <a:rPr spc="-5" dirty="0"/>
              <a:t>t</a:t>
            </a:r>
            <a:r>
              <a:rPr dirty="0"/>
              <a:t>h</a:t>
            </a:r>
            <a:r>
              <a:rPr spc="-5" dirty="0"/>
              <a:t>e</a:t>
            </a:r>
            <a:r>
              <a:rPr dirty="0"/>
              <a:t>	</a:t>
            </a:r>
            <a:r>
              <a:rPr spc="-15" dirty="0"/>
              <a:t>t</a:t>
            </a:r>
            <a:r>
              <a:rPr spc="-5" dirty="0"/>
              <a:t>reat</a:t>
            </a:r>
            <a:r>
              <a:rPr spc="-25" dirty="0"/>
              <a:t>m</a:t>
            </a:r>
            <a:r>
              <a:rPr spc="-5" dirty="0"/>
              <a:t>ent</a:t>
            </a:r>
            <a:r>
              <a:rPr dirty="0"/>
              <a:t>	o</a:t>
            </a:r>
            <a:r>
              <a:rPr spc="-5" dirty="0"/>
              <a:t>f</a:t>
            </a:r>
            <a:r>
              <a:rPr dirty="0"/>
              <a:t>	</a:t>
            </a:r>
            <a:r>
              <a:rPr spc="-5" dirty="0"/>
              <a:t>s</a:t>
            </a:r>
            <a:r>
              <a:rPr dirty="0"/>
              <a:t>k</a:t>
            </a:r>
            <a:r>
              <a:rPr spc="-15" dirty="0"/>
              <a:t>i</a:t>
            </a:r>
            <a:r>
              <a:rPr spc="-5" dirty="0"/>
              <a:t>n  ailments,</a:t>
            </a:r>
            <a:r>
              <a:rPr spc="-15" dirty="0"/>
              <a:t> </a:t>
            </a:r>
            <a:r>
              <a:rPr dirty="0"/>
              <a:t>burns</a:t>
            </a:r>
            <a:r>
              <a:rPr spc="-10" dirty="0"/>
              <a:t> </a:t>
            </a:r>
            <a:r>
              <a:rPr spc="-5" dirty="0"/>
              <a:t>and</a:t>
            </a:r>
            <a:r>
              <a:rPr spc="5" dirty="0"/>
              <a:t> </a:t>
            </a:r>
            <a:r>
              <a:rPr dirty="0"/>
              <a:t>wounds.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2F19F-E0CC-BDF7-E586-9E8045C04BD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66698" y="6377939"/>
            <a:ext cx="6091302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C1778-8373-8031-77D4-D0EB97A01E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7403" y="1815083"/>
            <a:ext cx="2264664" cy="47183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4384" y="1906523"/>
            <a:ext cx="2583180" cy="46268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8356" y="1906523"/>
            <a:ext cx="2092452" cy="46268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93123" y="1906523"/>
            <a:ext cx="2286000" cy="46268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41039" y="665733"/>
            <a:ext cx="77870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</a:rPr>
              <a:t>MARKETED</a:t>
            </a:r>
            <a:r>
              <a:rPr sz="4400" spc="-70" dirty="0">
                <a:solidFill>
                  <a:srgbClr val="00AF50"/>
                </a:solidFill>
              </a:rPr>
              <a:t> </a:t>
            </a:r>
            <a:r>
              <a:rPr sz="4400" spc="-55" dirty="0">
                <a:solidFill>
                  <a:srgbClr val="00AF50"/>
                </a:solidFill>
              </a:rPr>
              <a:t>PREPARATIONS</a:t>
            </a:r>
            <a:endParaRPr sz="440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9DCF50E-81CB-61CC-A126-24F3A8B4AAC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11075" y="6433499"/>
            <a:ext cx="6326123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9440A58-48A8-3A29-DBE2-85A1BC587F4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0115" y="1074418"/>
            <a:ext cx="10058400" cy="57835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36565" y="374396"/>
            <a:ext cx="43967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AF50"/>
                </a:solidFill>
              </a:rPr>
              <a:t>HERBS</a:t>
            </a:r>
            <a:r>
              <a:rPr spc="-45" dirty="0">
                <a:solidFill>
                  <a:srgbClr val="00AF50"/>
                </a:solidFill>
              </a:rPr>
              <a:t> </a:t>
            </a:r>
            <a:r>
              <a:rPr spc="-5" dirty="0">
                <a:solidFill>
                  <a:srgbClr val="00AF50"/>
                </a:solidFill>
              </a:rPr>
              <a:t>FOR</a:t>
            </a:r>
            <a:r>
              <a:rPr spc="-40" dirty="0">
                <a:solidFill>
                  <a:srgbClr val="00AF50"/>
                </a:solidFill>
              </a:rPr>
              <a:t> </a:t>
            </a:r>
            <a:r>
              <a:rPr spc="-5" dirty="0">
                <a:solidFill>
                  <a:srgbClr val="00AF50"/>
                </a:solidFill>
              </a:rPr>
              <a:t>HAIR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F7CBE9-8678-10C5-0B7E-C5134DB9D6F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04800" y="6377941"/>
            <a:ext cx="6096000" cy="25146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155E7-656D-BFEA-9444-AE42B7E2079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5648" y="427990"/>
            <a:ext cx="79355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HERBALS</a:t>
            </a:r>
            <a:r>
              <a:rPr spc="-5" dirty="0"/>
              <a:t> USED</a:t>
            </a:r>
            <a:r>
              <a:rPr spc="-10" dirty="0"/>
              <a:t> </a:t>
            </a:r>
            <a:r>
              <a:rPr spc="-5" dirty="0"/>
              <a:t>IN</a:t>
            </a:r>
            <a:r>
              <a:rPr spc="-15" dirty="0"/>
              <a:t> </a:t>
            </a:r>
            <a:r>
              <a:rPr spc="-5" dirty="0"/>
              <a:t>DENTIFRICE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353769"/>
            <a:ext cx="9862185" cy="4624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Definition: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2555"/>
              </a:spcBef>
            </a:pPr>
            <a:r>
              <a:rPr sz="3200" spc="-5" dirty="0">
                <a:latin typeface="Times New Roman"/>
                <a:cs typeface="Times New Roman"/>
              </a:rPr>
              <a:t>Dentifrice</a:t>
            </a:r>
            <a:r>
              <a:rPr sz="3200" dirty="0">
                <a:latin typeface="Times New Roman"/>
                <a:cs typeface="Times New Roman"/>
              </a:rPr>
              <a:t> are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preparations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intended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for</a:t>
            </a:r>
            <a:r>
              <a:rPr sz="3200" dirty="0">
                <a:latin typeface="Times New Roman"/>
                <a:cs typeface="Times New Roman"/>
              </a:rPr>
              <a:t> use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toothbrush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for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the</a:t>
            </a:r>
            <a:r>
              <a:rPr sz="3200" dirty="0">
                <a:latin typeface="Times New Roman"/>
                <a:cs typeface="Times New Roman"/>
              </a:rPr>
              <a:t> purpose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cleaning</a:t>
            </a:r>
            <a:r>
              <a:rPr sz="3200" dirty="0">
                <a:latin typeface="Times New Roman"/>
                <a:cs typeface="Times New Roman"/>
              </a:rPr>
              <a:t> the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accessible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surfaces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teeth.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2555"/>
              </a:spcBef>
            </a:pPr>
            <a:r>
              <a:rPr sz="3200" dirty="0">
                <a:latin typeface="Times New Roman"/>
                <a:cs typeface="Times New Roman"/>
              </a:rPr>
              <a:t>They have been prepared </a:t>
            </a:r>
            <a:r>
              <a:rPr sz="3200" spc="-5" dirty="0">
                <a:latin typeface="Times New Roman"/>
                <a:cs typeface="Times New Roman"/>
              </a:rPr>
              <a:t>in paste, </a:t>
            </a:r>
            <a:r>
              <a:rPr sz="3200" dirty="0">
                <a:latin typeface="Times New Roman"/>
                <a:cs typeface="Times New Roman"/>
              </a:rPr>
              <a:t>powder and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a lesser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extent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liquid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block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form.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03987-0445-5B84-C06D-86C8C693A9B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609600" y="6377940"/>
            <a:ext cx="6096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F0490C-5F54-BEAC-9232-44AB8CA46CF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49323" y="334518"/>
            <a:ext cx="4833620" cy="602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Times New Roman"/>
                <a:cs typeface="Times New Roman"/>
              </a:rPr>
              <a:t>Formula: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200">
              <a:latin typeface="Times New Roman"/>
              <a:cs typeface="Times New Roman"/>
            </a:endParaRPr>
          </a:p>
          <a:p>
            <a:pPr marL="12700" marR="5080">
              <a:lnSpc>
                <a:spcPct val="125600"/>
              </a:lnSpc>
            </a:pPr>
            <a:r>
              <a:rPr sz="3200" dirty="0">
                <a:latin typeface="Times New Roman"/>
                <a:cs typeface="Times New Roman"/>
              </a:rPr>
              <a:t>Soap powder 7.2 parts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Saccharin 0.24 parts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Amaranth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(solution)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1.0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Oil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cinnamon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0.6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  <a:p>
            <a:pPr marL="12700" marR="399415">
              <a:lnSpc>
                <a:spcPct val="125600"/>
              </a:lnSpc>
              <a:spcBef>
                <a:spcPts val="5"/>
              </a:spcBef>
            </a:pPr>
            <a:r>
              <a:rPr sz="3200" dirty="0">
                <a:latin typeface="Times New Roman"/>
                <a:cs typeface="Times New Roman"/>
              </a:rPr>
              <a:t>Oil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peppermint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0.6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Oil of clove 1.2 parts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Alcohol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90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3200" dirty="0">
                <a:latin typeface="Times New Roman"/>
                <a:cs typeface="Times New Roman"/>
              </a:rPr>
              <a:t>Distilled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water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120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1880" y="2702051"/>
            <a:ext cx="3896868" cy="309067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3170D0-CE0A-51AD-9EAD-009CFA02F09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377940"/>
            <a:ext cx="6630543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B7EA58-503E-DCF5-2A95-A7782AD7789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2208" y="1247902"/>
            <a:ext cx="9605010" cy="4610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50"/>
              </a:lnSpc>
              <a:spcBef>
                <a:spcPts val="100"/>
              </a:spcBef>
            </a:pPr>
            <a:r>
              <a:rPr sz="3600" spc="-5" dirty="0">
                <a:latin typeface="Times New Roman"/>
                <a:cs typeface="Times New Roman"/>
              </a:rPr>
              <a:t>Characteristics</a:t>
            </a:r>
            <a:r>
              <a:rPr sz="3600" spc="2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of</a:t>
            </a:r>
            <a:r>
              <a:rPr sz="3600" spc="-5" dirty="0">
                <a:latin typeface="Times New Roman"/>
                <a:cs typeface="Times New Roman"/>
              </a:rPr>
              <a:t> dentifrices:</a:t>
            </a:r>
            <a:endParaRPr sz="3600">
              <a:latin typeface="Times New Roman"/>
              <a:cs typeface="Times New Roman"/>
            </a:endParaRPr>
          </a:p>
          <a:p>
            <a:pPr marL="299085" indent="-287020">
              <a:lnSpc>
                <a:spcPts val="5945"/>
              </a:lnSpc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</a:tabLst>
            </a:pPr>
            <a:r>
              <a:rPr sz="3600" dirty="0">
                <a:latin typeface="Times New Roman"/>
                <a:cs typeface="Times New Roman"/>
              </a:rPr>
              <a:t>It</a:t>
            </a:r>
            <a:r>
              <a:rPr sz="3600" spc="-1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reduces the</a:t>
            </a:r>
            <a:r>
              <a:rPr sz="3600" spc="-5" dirty="0">
                <a:latin typeface="Times New Roman"/>
                <a:cs typeface="Times New Roman"/>
              </a:rPr>
              <a:t> incidence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of</a:t>
            </a:r>
            <a:r>
              <a:rPr sz="3600" spc="-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tooth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spc="-40" dirty="0">
                <a:latin typeface="Times New Roman"/>
                <a:cs typeface="Times New Roman"/>
              </a:rPr>
              <a:t>decay.</a:t>
            </a:r>
            <a:endParaRPr sz="3600">
              <a:latin typeface="Times New Roman"/>
              <a:cs typeface="Times New Roman"/>
            </a:endParaRPr>
          </a:p>
          <a:p>
            <a:pPr marL="299085" indent="-287020">
              <a:lnSpc>
                <a:spcPts val="5785"/>
              </a:lnSpc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</a:tabLst>
            </a:pPr>
            <a:r>
              <a:rPr sz="3600" spc="-5" dirty="0">
                <a:latin typeface="Times New Roman"/>
                <a:cs typeface="Times New Roman"/>
              </a:rPr>
              <a:t>Helps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to maintaining</a:t>
            </a:r>
            <a:r>
              <a:rPr sz="3600" spc="3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the</a:t>
            </a:r>
            <a:r>
              <a:rPr sz="3600" spc="-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gingivae.</a:t>
            </a:r>
            <a:endParaRPr sz="3600">
              <a:latin typeface="Times New Roman"/>
              <a:cs typeface="Times New Roman"/>
            </a:endParaRPr>
          </a:p>
          <a:p>
            <a:pPr marL="299085" indent="-287020">
              <a:lnSpc>
                <a:spcPts val="5785"/>
              </a:lnSpc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</a:tabLst>
            </a:pPr>
            <a:r>
              <a:rPr sz="3600" spc="-5" dirty="0">
                <a:latin typeface="Times New Roman"/>
                <a:cs typeface="Times New Roman"/>
              </a:rPr>
              <a:t>Reduces</a:t>
            </a:r>
            <a:r>
              <a:rPr sz="3600" spc="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the intensity</a:t>
            </a:r>
            <a:r>
              <a:rPr sz="3600" spc="3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of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mouth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odours.</a:t>
            </a:r>
            <a:endParaRPr sz="36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93100"/>
              </a:lnSpc>
              <a:spcBef>
                <a:spcPts val="200"/>
              </a:spcBef>
              <a:buClr>
                <a:srgbClr val="1286C3"/>
              </a:buClr>
              <a:buSzPct val="144444"/>
              <a:buFont typeface="Arial"/>
              <a:buChar char="•"/>
              <a:tabLst>
                <a:tab pos="299720" algn="l"/>
                <a:tab pos="1413510" algn="l"/>
                <a:tab pos="1568450" algn="l"/>
                <a:tab pos="2937510" algn="l"/>
                <a:tab pos="2958465" algn="l"/>
                <a:tab pos="4309110" algn="l"/>
                <a:tab pos="4392930" algn="l"/>
                <a:tab pos="5938520" algn="l"/>
                <a:tab pos="6240145" algn="l"/>
                <a:tab pos="7051040" algn="l"/>
                <a:tab pos="7994650" algn="l"/>
                <a:tab pos="9210675" algn="l"/>
              </a:tabLst>
            </a:pPr>
            <a:r>
              <a:rPr sz="3600" spc="-5" dirty="0">
                <a:latin typeface="Times New Roman"/>
                <a:cs typeface="Times New Roman"/>
              </a:rPr>
              <a:t>Good		dental	</a:t>
            </a:r>
            <a:r>
              <a:rPr sz="3600" dirty="0">
                <a:latin typeface="Times New Roman"/>
                <a:cs typeface="Times New Roman"/>
              </a:rPr>
              <a:t>h</a:t>
            </a:r>
            <a:r>
              <a:rPr sz="3600" spc="-5" dirty="0">
                <a:latin typeface="Times New Roman"/>
                <a:cs typeface="Times New Roman"/>
              </a:rPr>
              <a:t>eal</a:t>
            </a:r>
            <a:r>
              <a:rPr sz="3600" spc="-20" dirty="0">
                <a:latin typeface="Times New Roman"/>
                <a:cs typeface="Times New Roman"/>
              </a:rPr>
              <a:t>t</a:t>
            </a:r>
            <a:r>
              <a:rPr sz="3600" spc="-5" dirty="0">
                <a:latin typeface="Times New Roman"/>
                <a:cs typeface="Times New Roman"/>
              </a:rPr>
              <a:t>h	increases	the	p</a:t>
            </a:r>
            <a:r>
              <a:rPr sz="3600" dirty="0">
                <a:latin typeface="Times New Roman"/>
                <a:cs typeface="Times New Roman"/>
              </a:rPr>
              <a:t>o</a:t>
            </a:r>
            <a:r>
              <a:rPr sz="3600" spc="-5" dirty="0">
                <a:latin typeface="Times New Roman"/>
                <a:cs typeface="Times New Roman"/>
              </a:rPr>
              <a:t>ssibil</a:t>
            </a:r>
            <a:r>
              <a:rPr sz="3600" spc="-20" dirty="0">
                <a:latin typeface="Times New Roman"/>
                <a:cs typeface="Times New Roman"/>
              </a:rPr>
              <a:t>i</a:t>
            </a:r>
            <a:r>
              <a:rPr sz="3600" spc="-5" dirty="0">
                <a:latin typeface="Times New Roman"/>
                <a:cs typeface="Times New Roman"/>
              </a:rPr>
              <a:t>ty	of  good	general		</a:t>
            </a:r>
            <a:r>
              <a:rPr sz="3600" dirty="0">
                <a:latin typeface="Times New Roman"/>
                <a:cs typeface="Times New Roman"/>
              </a:rPr>
              <a:t>h</a:t>
            </a:r>
            <a:r>
              <a:rPr sz="3600" spc="-5" dirty="0">
                <a:latin typeface="Times New Roman"/>
                <a:cs typeface="Times New Roman"/>
              </a:rPr>
              <a:t>ealth,		leading	s</a:t>
            </a:r>
            <a:r>
              <a:rPr sz="3600" spc="5" dirty="0">
                <a:latin typeface="Times New Roman"/>
                <a:cs typeface="Times New Roman"/>
              </a:rPr>
              <a:t>e</a:t>
            </a:r>
            <a:r>
              <a:rPr sz="3600" dirty="0">
                <a:latin typeface="Times New Roman"/>
                <a:cs typeface="Times New Roman"/>
              </a:rPr>
              <a:t>condary	result	</a:t>
            </a:r>
            <a:r>
              <a:rPr sz="3600" spc="-894" dirty="0">
                <a:latin typeface="Times New Roman"/>
                <a:cs typeface="Times New Roman"/>
              </a:rPr>
              <a:t> </a:t>
            </a:r>
            <a:r>
              <a:rPr sz="3600" spc="-15" dirty="0">
                <a:latin typeface="Times New Roman"/>
                <a:cs typeface="Times New Roman"/>
              </a:rPr>
              <a:t>of</a:t>
            </a:r>
            <a:endParaRPr sz="36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3600" spc="-5" dirty="0">
                <a:latin typeface="Times New Roman"/>
                <a:cs typeface="Times New Roman"/>
              </a:rPr>
              <a:t>cleaning</a:t>
            </a:r>
            <a:r>
              <a:rPr sz="3600" spc="-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teeth.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539CF-3095-8501-9E10-3C1CBD7A0C1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377940"/>
            <a:ext cx="6324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80EFB-7AF2-46F7-E8C5-308EB46BBB9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0261" y="198831"/>
            <a:ext cx="5749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HE</a:t>
            </a:r>
            <a:r>
              <a:rPr spc="-20" dirty="0"/>
              <a:t>R</a:t>
            </a:r>
            <a:r>
              <a:rPr spc="-5" dirty="0"/>
              <a:t>BAL</a:t>
            </a:r>
            <a:r>
              <a:rPr spc="-229" dirty="0"/>
              <a:t> </a:t>
            </a:r>
            <a:r>
              <a:rPr spc="-5" dirty="0"/>
              <a:t>EYE SHA</a:t>
            </a:r>
            <a:r>
              <a:rPr spc="-25" dirty="0"/>
              <a:t>D</a:t>
            </a:r>
            <a:r>
              <a:rPr spc="-5" dirty="0"/>
              <a:t>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624329"/>
            <a:ext cx="9688195" cy="4758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7020">
              <a:lnSpc>
                <a:spcPts val="4010"/>
              </a:lnSpc>
              <a:buClr>
                <a:srgbClr val="1286C3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3300" dirty="0">
                <a:latin typeface="Times New Roman"/>
                <a:cs typeface="Times New Roman"/>
              </a:rPr>
              <a:t>Eye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shadows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are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used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spc="-10" dirty="0">
                <a:latin typeface="Times New Roman"/>
                <a:cs typeface="Times New Roman"/>
              </a:rPr>
              <a:t>to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give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a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background</a:t>
            </a:r>
            <a:r>
              <a:rPr sz="3300" spc="-4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of </a:t>
            </a:r>
            <a:r>
              <a:rPr sz="3300" spc="-5" dirty="0">
                <a:latin typeface="Times New Roman"/>
                <a:cs typeface="Times New Roman"/>
              </a:rPr>
              <a:t>colour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to</a:t>
            </a:r>
            <a:endParaRPr sz="3300">
              <a:latin typeface="Times New Roman"/>
              <a:cs typeface="Times New Roman"/>
            </a:endParaRPr>
          </a:p>
          <a:p>
            <a:pPr marL="299085">
              <a:lnSpc>
                <a:spcPts val="3610"/>
              </a:lnSpc>
            </a:pPr>
            <a:r>
              <a:rPr sz="3300" dirty="0">
                <a:latin typeface="Times New Roman"/>
                <a:cs typeface="Times New Roman"/>
              </a:rPr>
              <a:t>the</a:t>
            </a:r>
            <a:r>
              <a:rPr sz="3300" spc="-5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eye.</a:t>
            </a:r>
            <a:endParaRPr sz="3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 marR="2393950">
              <a:lnSpc>
                <a:spcPct val="112100"/>
              </a:lnSpc>
              <a:buClr>
                <a:srgbClr val="1286C3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3300" spc="-55" dirty="0">
                <a:latin typeface="Times New Roman"/>
                <a:cs typeface="Times New Roman"/>
              </a:rPr>
              <a:t>Various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shades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of eye</a:t>
            </a:r>
            <a:r>
              <a:rPr sz="3300" spc="-2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shadows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are </a:t>
            </a:r>
            <a:r>
              <a:rPr sz="3300" spc="5" dirty="0">
                <a:latin typeface="Times New Roman"/>
                <a:cs typeface="Times New Roman"/>
              </a:rPr>
              <a:t> </a:t>
            </a:r>
            <a:r>
              <a:rPr sz="3300" spc="-5" dirty="0">
                <a:latin typeface="Times New Roman"/>
                <a:cs typeface="Times New Roman"/>
              </a:rPr>
              <a:t>available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in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market</a:t>
            </a:r>
            <a:r>
              <a:rPr sz="3300" spc="-3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e.g.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blue,</a:t>
            </a:r>
            <a:r>
              <a:rPr sz="3300" spc="-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green,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brown.</a:t>
            </a:r>
            <a:endParaRPr sz="3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286C3"/>
              </a:buClr>
              <a:buFont typeface="Arial"/>
              <a:buChar char="•"/>
            </a:pPr>
            <a:endParaRPr sz="3250">
              <a:latin typeface="Times New Roman"/>
              <a:cs typeface="Times New Roman"/>
            </a:endParaRPr>
          </a:p>
          <a:p>
            <a:pPr marL="12700" marR="2528570">
              <a:lnSpc>
                <a:spcPct val="112100"/>
              </a:lnSpc>
              <a:buClr>
                <a:srgbClr val="1286C3"/>
              </a:buClr>
              <a:buSzPct val="145454"/>
              <a:buFont typeface="Arial"/>
              <a:buChar char="•"/>
              <a:tabLst>
                <a:tab pos="299720" algn="l"/>
              </a:tabLst>
            </a:pPr>
            <a:r>
              <a:rPr sz="3300" dirty="0">
                <a:latin typeface="Times New Roman"/>
                <a:cs typeface="Times New Roman"/>
              </a:rPr>
              <a:t>Eye</a:t>
            </a:r>
            <a:r>
              <a:rPr sz="3300" spc="-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shadows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may</a:t>
            </a:r>
            <a:r>
              <a:rPr sz="3300" spc="-3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be</a:t>
            </a:r>
            <a:r>
              <a:rPr sz="3300" spc="-10" dirty="0">
                <a:latin typeface="Times New Roman"/>
                <a:cs typeface="Times New Roman"/>
              </a:rPr>
              <a:t> </a:t>
            </a:r>
            <a:r>
              <a:rPr sz="3300" spc="-5" dirty="0">
                <a:latin typeface="Times New Roman"/>
                <a:cs typeface="Times New Roman"/>
              </a:rPr>
              <a:t>either </a:t>
            </a:r>
            <a:r>
              <a:rPr sz="3300" spc="-10" dirty="0">
                <a:latin typeface="Times New Roman"/>
                <a:cs typeface="Times New Roman"/>
              </a:rPr>
              <a:t>in</a:t>
            </a:r>
            <a:r>
              <a:rPr sz="3300" spc="-5" dirty="0">
                <a:latin typeface="Times New Roman"/>
                <a:cs typeface="Times New Roman"/>
              </a:rPr>
              <a:t> solid</a:t>
            </a:r>
            <a:r>
              <a:rPr sz="3300" spc="-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form </a:t>
            </a:r>
            <a:r>
              <a:rPr sz="3300" spc="-8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or </a:t>
            </a:r>
            <a:r>
              <a:rPr sz="3300" spc="-10" dirty="0">
                <a:latin typeface="Times New Roman"/>
                <a:cs typeface="Times New Roman"/>
              </a:rPr>
              <a:t>in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liquid paste</a:t>
            </a:r>
            <a:r>
              <a:rPr sz="3300" spc="-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form.</a:t>
            </a:r>
            <a:endParaRPr sz="33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71204" y="2203704"/>
            <a:ext cx="2891028" cy="446074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A7D92-63AE-CC73-2D3F-27A8E32F928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609600" y="6377940"/>
            <a:ext cx="5791200" cy="28122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200D2-8498-62F7-8165-4C51883FCE5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69110" y="861821"/>
            <a:ext cx="9507855" cy="302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8480" indent="-526415">
              <a:lnSpc>
                <a:spcPts val="4235"/>
              </a:lnSpc>
              <a:buClr>
                <a:srgbClr val="1286C3"/>
              </a:buClr>
              <a:buSzPct val="142187"/>
              <a:buFont typeface="Wingdings"/>
              <a:buChar char=""/>
              <a:tabLst>
                <a:tab pos="539115" algn="l"/>
              </a:tabLst>
            </a:pPr>
            <a:r>
              <a:rPr sz="3200" dirty="0">
                <a:latin typeface="Times New Roman"/>
                <a:cs typeface="Times New Roman"/>
              </a:rPr>
              <a:t>Quality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characteristics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eye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shadow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are:</a:t>
            </a:r>
            <a:endParaRPr sz="32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1075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  <a:tab pos="1324610" algn="l"/>
                <a:tab pos="2597150" algn="l"/>
                <a:tab pos="3556000" algn="l"/>
                <a:tab pos="4559300" algn="l"/>
                <a:tab pos="5427980" algn="l"/>
                <a:tab pos="7063105" algn="l"/>
                <a:tab pos="7839075" algn="l"/>
                <a:tab pos="9111615" algn="l"/>
              </a:tabLst>
            </a:pPr>
            <a:r>
              <a:rPr sz="3200" dirty="0">
                <a:latin typeface="Times New Roman"/>
                <a:cs typeface="Times New Roman"/>
              </a:rPr>
              <a:t>They	should	h</a:t>
            </a:r>
            <a:r>
              <a:rPr sz="3200" spc="5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ve	good	skin	a</a:t>
            </a:r>
            <a:r>
              <a:rPr sz="3200" spc="-15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hesion	</a:t>
            </a:r>
            <a:r>
              <a:rPr sz="3200" spc="-10" dirty="0">
                <a:latin typeface="Times New Roman"/>
                <a:cs typeface="Times New Roman"/>
              </a:rPr>
              <a:t>an</a:t>
            </a:r>
            <a:r>
              <a:rPr sz="3200" dirty="0">
                <a:latin typeface="Times New Roman"/>
                <a:cs typeface="Times New Roman"/>
              </a:rPr>
              <a:t>d	sh</a:t>
            </a:r>
            <a:r>
              <a:rPr sz="3200" spc="-10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uld	</a:t>
            </a:r>
            <a:r>
              <a:rPr sz="3200" spc="-10" dirty="0">
                <a:latin typeface="Times New Roman"/>
                <a:cs typeface="Times New Roman"/>
              </a:rPr>
              <a:t>be  </a:t>
            </a:r>
            <a:r>
              <a:rPr sz="3200" dirty="0">
                <a:latin typeface="Times New Roman"/>
                <a:cs typeface="Times New Roman"/>
              </a:rPr>
              <a:t>easy to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apply.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370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They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should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not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show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oily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luster after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application.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370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They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should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non-irritant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safe.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69110" y="4484347"/>
            <a:ext cx="2160905" cy="200977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481330" indent="-469265">
              <a:lnSpc>
                <a:spcPct val="100000"/>
              </a:lnSpc>
              <a:spcBef>
                <a:spcPts val="15"/>
              </a:spcBef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dirty="0">
                <a:latin typeface="Times New Roman"/>
                <a:cs typeface="Times New Roman"/>
              </a:rPr>
              <a:t>Formula: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ts val="5210"/>
              </a:lnSpc>
            </a:pPr>
            <a:r>
              <a:rPr sz="3200" dirty="0">
                <a:latin typeface="Times New Roman"/>
                <a:cs typeface="Times New Roman"/>
              </a:rPr>
              <a:t>Parsley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40" dirty="0">
                <a:latin typeface="Times New Roman"/>
                <a:cs typeface="Times New Roman"/>
              </a:rPr>
              <a:t>Vegetable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oil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16907" y="5144751"/>
            <a:ext cx="1200150" cy="1349375"/>
          </a:xfrm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470"/>
              </a:spcBef>
            </a:pPr>
            <a:r>
              <a:rPr sz="3200" dirty="0">
                <a:latin typeface="Times New Roman"/>
                <a:cs typeface="Times New Roman"/>
              </a:rPr>
              <a:t>1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latin typeface="Times New Roman"/>
                <a:cs typeface="Times New Roman"/>
              </a:rPr>
              <a:t>4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parts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5BF08-F1BC-525F-F641-4DF29545600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377940"/>
            <a:ext cx="6096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ACCD7-D151-BA3C-38EA-81B02CD3729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5169" y="198831"/>
            <a:ext cx="79952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GUIDELINES</a:t>
            </a:r>
            <a:r>
              <a:rPr spc="-10" dirty="0"/>
              <a:t> </a:t>
            </a:r>
            <a:r>
              <a:rPr spc="-5" dirty="0"/>
              <a:t>FOR</a:t>
            </a:r>
            <a:r>
              <a:rPr spc="-20" dirty="0"/>
              <a:t> </a:t>
            </a:r>
            <a:r>
              <a:rPr spc="-5" dirty="0"/>
              <a:t>USING</a:t>
            </a:r>
            <a:r>
              <a:rPr spc="-10" dirty="0"/>
              <a:t> </a:t>
            </a:r>
            <a:r>
              <a:rPr spc="-5" dirty="0"/>
              <a:t>HERBS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511046"/>
            <a:ext cx="9863455" cy="4440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2909" indent="-410209">
              <a:lnSpc>
                <a:spcPts val="3579"/>
              </a:lnSpc>
              <a:buClr>
                <a:srgbClr val="1286C3"/>
              </a:buClr>
              <a:buSzPct val="141071"/>
              <a:buFont typeface="Wingdings"/>
              <a:buChar char=""/>
              <a:tabLst>
                <a:tab pos="422909" algn="l"/>
                <a:tab pos="1217930" algn="l"/>
                <a:tab pos="2246630" algn="l"/>
                <a:tab pos="2724150" algn="l"/>
                <a:tab pos="3496945" algn="l"/>
                <a:tab pos="3856354" algn="l"/>
                <a:tab pos="4511675" algn="l"/>
                <a:tab pos="5225415" algn="l"/>
                <a:tab pos="6168390" algn="l"/>
                <a:tab pos="7574280" algn="l"/>
                <a:tab pos="8366759" algn="l"/>
                <a:tab pos="8804275" algn="l"/>
              </a:tabLst>
            </a:pPr>
            <a:r>
              <a:rPr sz="2800" dirty="0">
                <a:latin typeface="Times New Roman"/>
                <a:cs typeface="Times New Roman"/>
              </a:rPr>
              <a:t>Stop	</a:t>
            </a:r>
            <a:r>
              <a:rPr sz="2800" spc="-5" dirty="0">
                <a:latin typeface="Times New Roman"/>
                <a:cs typeface="Times New Roman"/>
              </a:rPr>
              <a:t>taking	</a:t>
            </a:r>
            <a:r>
              <a:rPr sz="2800" spc="-10" dirty="0">
                <a:latin typeface="Times New Roman"/>
                <a:cs typeface="Times New Roman"/>
              </a:rPr>
              <a:t>an	</a:t>
            </a:r>
            <a:r>
              <a:rPr sz="2800" spc="-5" dirty="0">
                <a:latin typeface="Times New Roman"/>
                <a:cs typeface="Times New Roman"/>
              </a:rPr>
              <a:t>herb	if	any	side	</a:t>
            </a:r>
            <a:r>
              <a:rPr sz="2800" spc="-10" dirty="0">
                <a:latin typeface="Times New Roman"/>
                <a:cs typeface="Times New Roman"/>
              </a:rPr>
              <a:t>effect	</a:t>
            </a:r>
            <a:r>
              <a:rPr sz="2800" spc="-5" dirty="0">
                <a:latin typeface="Times New Roman"/>
                <a:cs typeface="Times New Roman"/>
              </a:rPr>
              <a:t>develops	such	</a:t>
            </a:r>
            <a:r>
              <a:rPr sz="2800" spc="-10" dirty="0">
                <a:latin typeface="Times New Roman"/>
                <a:cs typeface="Times New Roman"/>
              </a:rPr>
              <a:t>as	</a:t>
            </a:r>
            <a:r>
              <a:rPr sz="2800" spc="-35" dirty="0">
                <a:latin typeface="Times New Roman"/>
                <a:cs typeface="Times New Roman"/>
              </a:rPr>
              <a:t>allergy,</a:t>
            </a:r>
            <a:endParaRPr sz="2800">
              <a:latin typeface="Times New Roman"/>
              <a:cs typeface="Times New Roman"/>
            </a:endParaRPr>
          </a:p>
          <a:p>
            <a:pPr marL="299085">
              <a:lnSpc>
                <a:spcPts val="3235"/>
              </a:lnSpc>
            </a:pPr>
            <a:r>
              <a:rPr sz="2800" spc="-5" dirty="0">
                <a:latin typeface="Times New Roman"/>
                <a:cs typeface="Times New Roman"/>
              </a:rPr>
              <a:t>stomach upset, skin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rash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headache.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000">
              <a:latin typeface="Times New Roman"/>
              <a:cs typeface="Times New Roman"/>
            </a:endParaRPr>
          </a:p>
          <a:p>
            <a:pPr marL="422909" indent="-410209">
              <a:lnSpc>
                <a:spcPct val="100000"/>
              </a:lnSpc>
              <a:buClr>
                <a:srgbClr val="1286C3"/>
              </a:buClr>
              <a:buSzPct val="141071"/>
              <a:buFont typeface="Wingdings"/>
              <a:buChar char=""/>
              <a:tabLst>
                <a:tab pos="422909" algn="l"/>
              </a:tabLst>
            </a:pPr>
            <a:r>
              <a:rPr sz="2800" spc="-5" dirty="0">
                <a:latin typeface="Times New Roman"/>
                <a:cs typeface="Times New Roman"/>
              </a:rPr>
              <a:t>Purchase standardized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herbal</a:t>
            </a:r>
            <a:r>
              <a:rPr sz="2800" dirty="0">
                <a:latin typeface="Times New Roman"/>
                <a:cs typeface="Times New Roman"/>
              </a:rPr>
              <a:t> products.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1286C3"/>
              </a:buClr>
              <a:buFont typeface="Wingdings"/>
              <a:buChar char=""/>
            </a:pPr>
            <a:endParaRPr sz="3800">
              <a:latin typeface="Times New Roman"/>
              <a:cs typeface="Times New Roman"/>
            </a:endParaRPr>
          </a:p>
          <a:p>
            <a:pPr marL="422909" indent="-410209">
              <a:lnSpc>
                <a:spcPct val="100000"/>
              </a:lnSpc>
              <a:buClr>
                <a:srgbClr val="1286C3"/>
              </a:buClr>
              <a:buSzPct val="141071"/>
              <a:buFont typeface="Wingdings"/>
              <a:buChar char=""/>
              <a:tabLst>
                <a:tab pos="422909" algn="l"/>
              </a:tabLst>
            </a:pPr>
            <a:r>
              <a:rPr sz="2800" spc="-5" dirty="0">
                <a:latin typeface="Times New Roman"/>
                <a:cs typeface="Times New Roman"/>
              </a:rPr>
              <a:t>Herbal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 </a:t>
            </a:r>
            <a:r>
              <a:rPr sz="2800" dirty="0">
                <a:latin typeface="Times New Roman"/>
                <a:cs typeface="Times New Roman"/>
              </a:rPr>
              <a:t>not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recommended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for:</a:t>
            </a:r>
            <a:endParaRPr sz="2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025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</a:tabLst>
            </a:pPr>
            <a:r>
              <a:rPr sz="2800" spc="-5" dirty="0">
                <a:latin typeface="Times New Roman"/>
                <a:cs typeface="Times New Roman"/>
              </a:rPr>
              <a:t>Pregnant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lactating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women</a:t>
            </a:r>
            <a:endParaRPr sz="2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270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</a:tabLst>
            </a:pPr>
            <a:r>
              <a:rPr sz="2800" spc="-5" dirty="0">
                <a:latin typeface="Times New Roman"/>
                <a:cs typeface="Times New Roman"/>
              </a:rPr>
              <a:t>Infants</a:t>
            </a:r>
            <a:r>
              <a:rPr sz="2800" dirty="0">
                <a:latin typeface="Times New Roman"/>
                <a:cs typeface="Times New Roman"/>
              </a:rPr>
              <a:t> or </a:t>
            </a:r>
            <a:r>
              <a:rPr sz="2800" spc="-5" dirty="0">
                <a:latin typeface="Times New Roman"/>
                <a:cs typeface="Times New Roman"/>
              </a:rPr>
              <a:t>children under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05 </a:t>
            </a:r>
            <a:r>
              <a:rPr sz="2800" spc="-5" dirty="0">
                <a:latin typeface="Times New Roman"/>
                <a:cs typeface="Times New Roman"/>
              </a:rPr>
              <a:t>years</a:t>
            </a:r>
            <a:r>
              <a:rPr sz="2800" dirty="0">
                <a:latin typeface="Times New Roman"/>
                <a:cs typeface="Times New Roman"/>
              </a:rPr>
              <a:t> of </a:t>
            </a:r>
            <a:r>
              <a:rPr sz="2800" spc="-5" dirty="0">
                <a:latin typeface="Times New Roman"/>
                <a:cs typeface="Times New Roman"/>
              </a:rPr>
              <a:t>age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B6360-2471-240B-599B-E14D3095ADF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77941"/>
            <a:ext cx="6172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F235E-8083-9DC1-DFC9-EDF34BAB4BB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6885" y="230835"/>
            <a:ext cx="9493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/>
              <a:t>EVALUTIONS</a:t>
            </a:r>
            <a:r>
              <a:rPr sz="3600" spc="-25" dirty="0"/>
              <a:t> </a:t>
            </a:r>
            <a:r>
              <a:rPr sz="3600" dirty="0"/>
              <a:t>OF</a:t>
            </a:r>
            <a:r>
              <a:rPr sz="3600" spc="-210" dirty="0"/>
              <a:t> </a:t>
            </a:r>
            <a:r>
              <a:rPr sz="3600" dirty="0"/>
              <a:t>THE</a:t>
            </a:r>
            <a:r>
              <a:rPr sz="3600" spc="-25" dirty="0"/>
              <a:t> </a:t>
            </a:r>
            <a:r>
              <a:rPr sz="3600" dirty="0"/>
              <a:t>FINISHED</a:t>
            </a:r>
            <a:r>
              <a:rPr sz="3600" spc="-25" dirty="0"/>
              <a:t> </a:t>
            </a:r>
            <a:r>
              <a:rPr sz="3600" dirty="0"/>
              <a:t>PRODUCT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563116" y="1268983"/>
            <a:ext cx="9220200" cy="4839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610"/>
              </a:lnSpc>
              <a:spcBef>
                <a:spcPts val="105"/>
              </a:spcBef>
            </a:pP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finished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product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should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standardized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terms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of:</a:t>
            </a:r>
            <a:endParaRPr sz="3200">
              <a:latin typeface="Times New Roman"/>
              <a:cs typeface="Times New Roman"/>
            </a:endParaRPr>
          </a:p>
          <a:p>
            <a:pPr marL="481330" indent="-469265">
              <a:lnSpc>
                <a:spcPts val="4970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dirty="0">
                <a:latin typeface="Times New Roman"/>
                <a:cs typeface="Times New Roman"/>
              </a:rPr>
              <a:t>Shelf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life</a:t>
            </a:r>
            <a:endParaRPr sz="3200">
              <a:latin typeface="Times New Roman"/>
              <a:cs typeface="Times New Roman"/>
            </a:endParaRPr>
          </a:p>
          <a:p>
            <a:pPr marL="481330" indent="-469265">
              <a:lnSpc>
                <a:spcPts val="4825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dirty="0">
                <a:latin typeface="Times New Roman"/>
                <a:cs typeface="Times New Roman"/>
              </a:rPr>
              <a:t>Colour</a:t>
            </a:r>
            <a:endParaRPr sz="3200">
              <a:latin typeface="Times New Roman"/>
              <a:cs typeface="Times New Roman"/>
            </a:endParaRPr>
          </a:p>
          <a:p>
            <a:pPr marL="481965" indent="-469900">
              <a:lnSpc>
                <a:spcPts val="4825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2600" algn="l"/>
              </a:tabLst>
            </a:pPr>
            <a:r>
              <a:rPr sz="3200" spc="-30" dirty="0">
                <a:latin typeface="Times New Roman"/>
                <a:cs typeface="Times New Roman"/>
              </a:rPr>
              <a:t>Toxicity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studies</a:t>
            </a:r>
            <a:endParaRPr sz="3200">
              <a:latin typeface="Times New Roman"/>
              <a:cs typeface="Times New Roman"/>
            </a:endParaRPr>
          </a:p>
          <a:p>
            <a:pPr marL="481330" indent="-469265">
              <a:lnSpc>
                <a:spcPts val="4825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dirty="0">
                <a:latin typeface="Times New Roman"/>
                <a:cs typeface="Times New Roman"/>
              </a:rPr>
              <a:t>Biological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assay</a:t>
            </a:r>
            <a:endParaRPr sz="3200">
              <a:latin typeface="Times New Roman"/>
              <a:cs typeface="Times New Roman"/>
            </a:endParaRPr>
          </a:p>
          <a:p>
            <a:pPr marL="481965" indent="-469900">
              <a:lnSpc>
                <a:spcPts val="4825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2600" algn="l"/>
              </a:tabLst>
            </a:pPr>
            <a:r>
              <a:rPr sz="3200" dirty="0">
                <a:latin typeface="Times New Roman"/>
                <a:cs typeface="Times New Roman"/>
              </a:rPr>
              <a:t>Skin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irritation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test</a:t>
            </a:r>
            <a:endParaRPr sz="3200">
              <a:latin typeface="Times New Roman"/>
              <a:cs typeface="Times New Roman"/>
            </a:endParaRPr>
          </a:p>
          <a:p>
            <a:pPr marL="481330" indent="-469265">
              <a:lnSpc>
                <a:spcPts val="4825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dirty="0">
                <a:latin typeface="Times New Roman"/>
                <a:cs typeface="Times New Roman"/>
              </a:rPr>
              <a:t>Sensitization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test</a:t>
            </a:r>
            <a:endParaRPr sz="3200">
              <a:latin typeface="Times New Roman"/>
              <a:cs typeface="Times New Roman"/>
            </a:endParaRPr>
          </a:p>
          <a:p>
            <a:pPr marL="481330" indent="-469265">
              <a:lnSpc>
                <a:spcPts val="5200"/>
              </a:lnSpc>
              <a:buClr>
                <a:srgbClr val="1286C3"/>
              </a:buClr>
              <a:buSzPct val="142187"/>
              <a:buFont typeface="Wingdings"/>
              <a:buChar char=""/>
              <a:tabLst>
                <a:tab pos="481965" algn="l"/>
              </a:tabLst>
            </a:pPr>
            <a:r>
              <a:rPr sz="3200" dirty="0">
                <a:latin typeface="Times New Roman"/>
                <a:cs typeface="Times New Roman"/>
              </a:rPr>
              <a:t>Patch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test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B65FE-FD07-0A77-4721-FE653C99CE1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377940"/>
            <a:ext cx="67818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E8A045-EC2C-CF03-4BAE-9E42D5554CE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4394" y="282016"/>
            <a:ext cx="51600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STORAGE</a:t>
            </a:r>
            <a:r>
              <a:rPr spc="-15" dirty="0"/>
              <a:t> </a:t>
            </a:r>
            <a:r>
              <a:rPr spc="-5" dirty="0"/>
              <a:t>OF</a:t>
            </a:r>
            <a:r>
              <a:rPr spc="-175" dirty="0"/>
              <a:t> </a:t>
            </a:r>
            <a:r>
              <a:rPr spc="-5" dirty="0"/>
              <a:t>HERBS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188541"/>
            <a:ext cx="8526780" cy="4785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2755" indent="-440690">
              <a:lnSpc>
                <a:spcPts val="3970"/>
              </a:lnSpc>
              <a:buClr>
                <a:srgbClr val="1286C3"/>
              </a:buClr>
              <a:buSzPct val="141666"/>
              <a:buFont typeface="Wingdings"/>
              <a:buChar char=""/>
              <a:tabLst>
                <a:tab pos="453390" algn="l"/>
              </a:tabLst>
            </a:pPr>
            <a:r>
              <a:rPr sz="3000" dirty="0">
                <a:latin typeface="Times New Roman"/>
                <a:cs typeface="Times New Roman"/>
              </a:rPr>
              <a:t>Herbs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should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be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stored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cool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and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dry</a:t>
            </a:r>
            <a:r>
              <a:rPr sz="3000" spc="-5" dirty="0">
                <a:latin typeface="Times New Roman"/>
                <a:cs typeface="Times New Roman"/>
              </a:rPr>
              <a:t> place.</a:t>
            </a:r>
            <a:endParaRPr sz="3000">
              <a:latin typeface="Times New Roman"/>
              <a:cs typeface="Times New Roman"/>
            </a:endParaRPr>
          </a:p>
          <a:p>
            <a:pPr marL="452755" indent="-440690">
              <a:lnSpc>
                <a:spcPct val="100000"/>
              </a:lnSpc>
              <a:spcBef>
                <a:spcPts val="3180"/>
              </a:spcBef>
              <a:buClr>
                <a:srgbClr val="1286C3"/>
              </a:buClr>
              <a:buSzPct val="141666"/>
              <a:buFont typeface="Wingdings"/>
              <a:buChar char=""/>
              <a:tabLst>
                <a:tab pos="453390" algn="l"/>
              </a:tabLst>
            </a:pPr>
            <a:r>
              <a:rPr sz="3000" spc="-5" dirty="0">
                <a:latin typeface="Times New Roman"/>
                <a:cs typeface="Times New Roman"/>
              </a:rPr>
              <a:t>Moisture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can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damage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herbs.</a:t>
            </a:r>
            <a:endParaRPr sz="3000">
              <a:latin typeface="Times New Roman"/>
              <a:cs typeface="Times New Roman"/>
            </a:endParaRPr>
          </a:p>
          <a:p>
            <a:pPr marL="452755" indent="-440690">
              <a:lnSpc>
                <a:spcPct val="100000"/>
              </a:lnSpc>
              <a:spcBef>
                <a:spcPts val="3185"/>
              </a:spcBef>
              <a:buClr>
                <a:srgbClr val="1286C3"/>
              </a:buClr>
              <a:buSzPct val="141666"/>
              <a:buFont typeface="Wingdings"/>
              <a:buChar char=""/>
              <a:tabLst>
                <a:tab pos="453390" algn="l"/>
              </a:tabLst>
            </a:pPr>
            <a:r>
              <a:rPr sz="3000" spc="-5" dirty="0">
                <a:latin typeface="Times New Roman"/>
                <a:cs typeface="Times New Roman"/>
              </a:rPr>
              <a:t>Also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moisture</a:t>
            </a:r>
            <a:r>
              <a:rPr sz="3000" spc="4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promotes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bacterial</a:t>
            </a:r>
            <a:r>
              <a:rPr sz="3000" spc="5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and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fungal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growth.</a:t>
            </a:r>
            <a:endParaRPr sz="3000">
              <a:latin typeface="Times New Roman"/>
              <a:cs typeface="Times New Roman"/>
            </a:endParaRPr>
          </a:p>
          <a:p>
            <a:pPr marL="452755" indent="-440690">
              <a:lnSpc>
                <a:spcPct val="100000"/>
              </a:lnSpc>
              <a:spcBef>
                <a:spcPts val="3180"/>
              </a:spcBef>
              <a:buClr>
                <a:srgbClr val="1286C3"/>
              </a:buClr>
              <a:buSzPct val="141666"/>
              <a:buFont typeface="Wingdings"/>
              <a:buChar char=""/>
              <a:tabLst>
                <a:tab pos="453390" algn="l"/>
              </a:tabLst>
            </a:pPr>
            <a:r>
              <a:rPr sz="3000" dirty="0">
                <a:latin typeface="Times New Roman"/>
                <a:cs typeface="Times New Roman"/>
              </a:rPr>
              <a:t>Dried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herbs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should </a:t>
            </a:r>
            <a:r>
              <a:rPr sz="3000" spc="-5" dirty="0">
                <a:latin typeface="Times New Roman"/>
                <a:cs typeface="Times New Roman"/>
              </a:rPr>
              <a:t>be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stored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</a:t>
            </a:r>
            <a:r>
              <a:rPr sz="3000" dirty="0">
                <a:latin typeface="Times New Roman"/>
                <a:cs typeface="Times New Roman"/>
              </a:rPr>
              <a:t> air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tight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20" dirty="0">
                <a:latin typeface="Times New Roman"/>
                <a:cs typeface="Times New Roman"/>
              </a:rPr>
              <a:t>container.</a:t>
            </a:r>
            <a:endParaRPr sz="3000">
              <a:latin typeface="Times New Roman"/>
              <a:cs typeface="Times New Roman"/>
            </a:endParaRPr>
          </a:p>
          <a:p>
            <a:pPr marL="452755" indent="-440690">
              <a:lnSpc>
                <a:spcPct val="100000"/>
              </a:lnSpc>
              <a:spcBef>
                <a:spcPts val="3180"/>
              </a:spcBef>
              <a:buClr>
                <a:srgbClr val="1286C3"/>
              </a:buClr>
              <a:buSzPct val="141666"/>
              <a:buFont typeface="Wingdings"/>
              <a:buChar char=""/>
              <a:tabLst>
                <a:tab pos="453390" algn="l"/>
              </a:tabLst>
            </a:pPr>
            <a:r>
              <a:rPr sz="3000" spc="-5" dirty="0">
                <a:latin typeface="Times New Roman"/>
                <a:cs typeface="Times New Roman"/>
              </a:rPr>
              <a:t>Herbs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should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not be </a:t>
            </a:r>
            <a:r>
              <a:rPr sz="3000" spc="-5" dirty="0">
                <a:latin typeface="Times New Roman"/>
                <a:cs typeface="Times New Roman"/>
              </a:rPr>
              <a:t>stored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direct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sunlight.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B242B-B144-849F-BFD5-5A7A427A3BB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377940"/>
            <a:ext cx="6477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287D3-3A86-DDAA-9401-6FB7E31CE2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7172" y="941830"/>
            <a:ext cx="10198608" cy="5791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5254" y="297306"/>
            <a:ext cx="751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AF50"/>
                </a:solidFill>
              </a:rPr>
              <a:t>SELECTED</a:t>
            </a:r>
            <a:r>
              <a:rPr sz="2800" spc="40" dirty="0">
                <a:solidFill>
                  <a:srgbClr val="00AF50"/>
                </a:solidFill>
              </a:rPr>
              <a:t> </a:t>
            </a:r>
            <a:r>
              <a:rPr sz="2800" spc="-10" dirty="0">
                <a:solidFill>
                  <a:srgbClr val="00AF50"/>
                </a:solidFill>
              </a:rPr>
              <a:t>HERBAL</a:t>
            </a:r>
            <a:r>
              <a:rPr sz="2800" spc="-290" dirty="0">
                <a:solidFill>
                  <a:srgbClr val="00AF50"/>
                </a:solidFill>
              </a:rPr>
              <a:t> </a:t>
            </a:r>
            <a:r>
              <a:rPr sz="2800" spc="-10" dirty="0">
                <a:solidFill>
                  <a:srgbClr val="00AF50"/>
                </a:solidFill>
              </a:rPr>
              <a:t>ACTIVE</a:t>
            </a:r>
            <a:r>
              <a:rPr sz="2800" spc="40" dirty="0">
                <a:solidFill>
                  <a:srgbClr val="00AF50"/>
                </a:solidFill>
              </a:rPr>
              <a:t> </a:t>
            </a:r>
            <a:r>
              <a:rPr sz="2800" spc="-10" dirty="0">
                <a:solidFill>
                  <a:srgbClr val="00AF50"/>
                </a:solidFill>
              </a:rPr>
              <a:t>INGREDIENTS</a:t>
            </a:r>
            <a:endParaRPr sz="2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253AE-25C2-7854-359A-002CB606CF7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36220" y="6389244"/>
            <a:ext cx="624078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A5B0A-3E44-A34A-A758-12F8CD0929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5315" y="152400"/>
            <a:ext cx="10681716" cy="6553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2A544A-7701-72B5-E036-0B5C9754E45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24969" y="6377940"/>
            <a:ext cx="6428231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E7E-9A8A-194F-E620-7A45B53C86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5414" y="318897"/>
            <a:ext cx="97955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AF50"/>
                </a:solidFill>
              </a:rPr>
              <a:t>SOME</a:t>
            </a:r>
            <a:r>
              <a:rPr dirty="0">
                <a:solidFill>
                  <a:srgbClr val="00AF5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MARKETED </a:t>
            </a:r>
            <a:r>
              <a:rPr spc="-5" dirty="0">
                <a:solidFill>
                  <a:srgbClr val="00AF50"/>
                </a:solidFill>
              </a:rPr>
              <a:t>HERBAL</a:t>
            </a:r>
            <a:r>
              <a:rPr spc="-210" dirty="0">
                <a:solidFill>
                  <a:srgbClr val="00AF5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PRODUCTS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873252"/>
            <a:ext cx="10363200" cy="566623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CF52B-BCCE-3316-3B29-F6028E83E11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377940"/>
            <a:ext cx="6629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1D8924-83CD-38FF-2A74-D63BB99573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2620" y="345947"/>
            <a:ext cx="9601200" cy="573633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1DF9E4-6029-FFFE-DC43-DEC1492FA68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77941"/>
            <a:ext cx="6248400" cy="25146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7D21D-2033-B190-04B1-2CA27D82D9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5939" y="395731"/>
            <a:ext cx="8434070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Times New Roman"/>
                <a:cs typeface="Times New Roman"/>
              </a:rPr>
              <a:t>REVIEW OF GUIDELINES FOR </a:t>
            </a:r>
            <a:r>
              <a:rPr sz="4000" b="1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HE</a:t>
            </a:r>
            <a:r>
              <a:rPr sz="4000" b="1" spc="-20" dirty="0">
                <a:latin typeface="Times New Roman"/>
                <a:cs typeface="Times New Roman"/>
              </a:rPr>
              <a:t>R</a:t>
            </a:r>
            <a:r>
              <a:rPr sz="4000" b="1" spc="-5" dirty="0">
                <a:latin typeface="Times New Roman"/>
                <a:cs typeface="Times New Roman"/>
              </a:rPr>
              <a:t>BAL</a:t>
            </a:r>
            <a:r>
              <a:rPr sz="4000" b="1" spc="-229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COSM</a:t>
            </a:r>
            <a:r>
              <a:rPr sz="4000" b="1" spc="-20" dirty="0">
                <a:latin typeface="Times New Roman"/>
                <a:cs typeface="Times New Roman"/>
              </a:rPr>
              <a:t>E</a:t>
            </a:r>
            <a:r>
              <a:rPr sz="4000" b="1" spc="-5" dirty="0">
                <a:latin typeface="Times New Roman"/>
                <a:cs typeface="Times New Roman"/>
              </a:rPr>
              <a:t>TICS</a:t>
            </a:r>
            <a:r>
              <a:rPr sz="4000" b="1" spc="30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BY</a:t>
            </a:r>
            <a:r>
              <a:rPr sz="4000" b="1" spc="-155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P</a:t>
            </a:r>
            <a:r>
              <a:rPr sz="4000" b="1" spc="-25" dirty="0">
                <a:latin typeface="Times New Roman"/>
                <a:cs typeface="Times New Roman"/>
              </a:rPr>
              <a:t>R</a:t>
            </a:r>
            <a:r>
              <a:rPr sz="4000" b="1" spc="-5" dirty="0">
                <a:latin typeface="Times New Roman"/>
                <a:cs typeface="Times New Roman"/>
              </a:rPr>
              <a:t>I</a:t>
            </a:r>
            <a:r>
              <a:rPr sz="4000" b="1" spc="-525" dirty="0">
                <a:latin typeface="Times New Roman"/>
                <a:cs typeface="Times New Roman"/>
              </a:rPr>
              <a:t>V</a:t>
            </a:r>
            <a:r>
              <a:rPr sz="4000" b="1" spc="-315" dirty="0">
                <a:latin typeface="Times New Roman"/>
                <a:cs typeface="Times New Roman"/>
              </a:rPr>
              <a:t>A</a:t>
            </a:r>
            <a:r>
              <a:rPr sz="4000" b="1" spc="-5" dirty="0">
                <a:latin typeface="Times New Roman"/>
                <a:cs typeface="Times New Roman"/>
              </a:rPr>
              <a:t>TE  BODIES</a:t>
            </a:r>
            <a:r>
              <a:rPr sz="4000" b="1" spc="5" dirty="0">
                <a:latin typeface="Times New Roman"/>
                <a:cs typeface="Times New Roman"/>
              </a:rPr>
              <a:t> </a:t>
            </a:r>
            <a:r>
              <a:rPr sz="4000" b="1" spc="-5" dirty="0">
                <a:latin typeface="Times New Roman"/>
                <a:cs typeface="Times New Roman"/>
              </a:rPr>
              <a:t>LIKE </a:t>
            </a:r>
            <a:r>
              <a:rPr sz="4000" b="1" spc="-10" dirty="0">
                <a:latin typeface="Times New Roman"/>
                <a:cs typeface="Times New Roman"/>
              </a:rPr>
              <a:t>COSMOS.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0410" marR="5080" indent="-603885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With </a:t>
            </a:r>
            <a:r>
              <a:rPr spc="-5" dirty="0"/>
              <a:t>respect </a:t>
            </a:r>
            <a:r>
              <a:rPr dirty="0"/>
              <a:t>to </a:t>
            </a:r>
            <a:r>
              <a:rPr spc="-5" dirty="0"/>
              <a:t>preservatives, </a:t>
            </a:r>
            <a:r>
              <a:rPr dirty="0"/>
              <a:t>emollients, foaming </a:t>
            </a:r>
            <a:r>
              <a:rPr spc="-785" dirty="0"/>
              <a:t> </a:t>
            </a:r>
            <a:r>
              <a:rPr dirty="0"/>
              <a:t>agents,</a:t>
            </a:r>
            <a:r>
              <a:rPr spc="-45" dirty="0"/>
              <a:t> </a:t>
            </a:r>
            <a:r>
              <a:rPr dirty="0"/>
              <a:t>emulsifiers</a:t>
            </a:r>
            <a:r>
              <a:rPr spc="-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rheology</a:t>
            </a:r>
            <a:r>
              <a:rPr spc="-40" dirty="0"/>
              <a:t> </a:t>
            </a:r>
            <a:r>
              <a:rPr dirty="0"/>
              <a:t>modifiers.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9820" y="344804"/>
            <a:ext cx="67119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COSMOS</a:t>
            </a:r>
            <a:r>
              <a:rPr spc="-15" dirty="0"/>
              <a:t> </a:t>
            </a:r>
            <a:r>
              <a:rPr spc="-5" dirty="0"/>
              <a:t>-</a:t>
            </a:r>
            <a:r>
              <a:rPr spc="-20" dirty="0"/>
              <a:t> </a:t>
            </a:r>
            <a:r>
              <a:rPr spc="-5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732610"/>
            <a:ext cx="9863455" cy="461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Times New Roman"/>
                <a:cs typeface="Times New Roman"/>
              </a:rPr>
              <a:t>COSM</a:t>
            </a:r>
            <a:r>
              <a:rPr sz="3600" spc="-5" dirty="0">
                <a:latin typeface="Times New Roman"/>
                <a:cs typeface="Times New Roman"/>
              </a:rPr>
              <a:t>etics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1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600" spc="-10" dirty="0">
                <a:latin typeface="Times New Roman"/>
                <a:cs typeface="Times New Roman"/>
              </a:rPr>
              <a:t>rganic</a:t>
            </a:r>
            <a:r>
              <a:rPr sz="3600" spc="-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and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natural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600" spc="-5" dirty="0">
                <a:latin typeface="Times New Roman"/>
                <a:cs typeface="Times New Roman"/>
              </a:rPr>
              <a:t>tandard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2650"/>
              </a:spcBef>
              <a:buClr>
                <a:srgbClr val="1286C3"/>
              </a:buClr>
              <a:buSzPct val="144444"/>
              <a:buFont typeface="Wingdings"/>
              <a:buChar char=""/>
              <a:tabLst>
                <a:tab pos="718820" algn="l"/>
                <a:tab pos="1722755" algn="l"/>
                <a:tab pos="4175125" algn="l"/>
                <a:tab pos="6807200" algn="l"/>
                <a:tab pos="7583170" algn="l"/>
                <a:tab pos="9189720" algn="l"/>
              </a:tabLst>
            </a:pPr>
            <a:r>
              <a:rPr sz="3600" dirty="0">
                <a:latin typeface="Times New Roman"/>
                <a:cs typeface="Times New Roman"/>
              </a:rPr>
              <a:t>Sets	certifica</a:t>
            </a:r>
            <a:r>
              <a:rPr sz="3600" spc="-15" dirty="0">
                <a:latin typeface="Times New Roman"/>
                <a:cs typeface="Times New Roman"/>
              </a:rPr>
              <a:t>t</a:t>
            </a:r>
            <a:r>
              <a:rPr sz="3600" dirty="0">
                <a:latin typeface="Times New Roman"/>
                <a:cs typeface="Times New Roman"/>
              </a:rPr>
              <a:t>ion	requirem</a:t>
            </a:r>
            <a:r>
              <a:rPr sz="3600" spc="-15" dirty="0">
                <a:latin typeface="Times New Roman"/>
                <a:cs typeface="Times New Roman"/>
              </a:rPr>
              <a:t>e</a:t>
            </a:r>
            <a:r>
              <a:rPr sz="3600" dirty="0">
                <a:latin typeface="Times New Roman"/>
                <a:cs typeface="Times New Roman"/>
              </a:rPr>
              <a:t>n</a:t>
            </a:r>
            <a:r>
              <a:rPr sz="3600" spc="10" dirty="0">
                <a:latin typeface="Times New Roman"/>
                <a:cs typeface="Times New Roman"/>
              </a:rPr>
              <a:t>t</a:t>
            </a:r>
            <a:r>
              <a:rPr sz="3600" dirty="0">
                <a:latin typeface="Times New Roman"/>
                <a:cs typeface="Times New Roman"/>
              </a:rPr>
              <a:t>s	for	o</a:t>
            </a:r>
            <a:r>
              <a:rPr sz="3600" spc="-65" dirty="0">
                <a:latin typeface="Times New Roman"/>
                <a:cs typeface="Times New Roman"/>
              </a:rPr>
              <a:t>r</a:t>
            </a:r>
            <a:r>
              <a:rPr sz="3600" dirty="0">
                <a:latin typeface="Times New Roman"/>
                <a:cs typeface="Times New Roman"/>
              </a:rPr>
              <a:t>gan</a:t>
            </a:r>
            <a:r>
              <a:rPr sz="3600" spc="-15" dirty="0">
                <a:latin typeface="Times New Roman"/>
                <a:cs typeface="Times New Roman"/>
              </a:rPr>
              <a:t>i</a:t>
            </a:r>
            <a:r>
              <a:rPr sz="3600" dirty="0">
                <a:latin typeface="Times New Roman"/>
                <a:cs typeface="Times New Roman"/>
              </a:rPr>
              <a:t>c	and  natural</a:t>
            </a:r>
            <a:r>
              <a:rPr sz="3600" spc="-5" dirty="0">
                <a:latin typeface="Times New Roman"/>
                <a:cs typeface="Times New Roman"/>
              </a:rPr>
              <a:t> cosmetics</a:t>
            </a:r>
            <a:r>
              <a:rPr sz="3600" spc="2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products </a:t>
            </a:r>
            <a:r>
              <a:rPr sz="3600" spc="-5" dirty="0">
                <a:latin typeface="Times New Roman"/>
                <a:cs typeface="Times New Roman"/>
              </a:rPr>
              <a:t>in Europe.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286C3"/>
              </a:buClr>
              <a:buFont typeface="Wingdings"/>
              <a:buChar char=""/>
            </a:pPr>
            <a:endParaRPr sz="5250">
              <a:latin typeface="Times New Roman"/>
              <a:cs typeface="Times New Roman"/>
            </a:endParaRPr>
          </a:p>
          <a:p>
            <a:pPr marL="299085" marR="6350" indent="-287020">
              <a:lnSpc>
                <a:spcPct val="93100"/>
              </a:lnSpc>
              <a:spcBef>
                <a:spcPts val="5"/>
              </a:spcBef>
              <a:buClr>
                <a:srgbClr val="1286C3"/>
              </a:buClr>
              <a:buSzPct val="144444"/>
              <a:buFont typeface="Wingdings"/>
              <a:buChar char=""/>
              <a:tabLst>
                <a:tab pos="604520" algn="l"/>
                <a:tab pos="1673860" algn="l"/>
                <a:tab pos="3585210" algn="l"/>
                <a:tab pos="4249420" algn="l"/>
                <a:tab pos="6615430" algn="l"/>
                <a:tab pos="8471535" algn="l"/>
                <a:tab pos="9290050" algn="l"/>
              </a:tabLst>
            </a:pPr>
            <a:r>
              <a:rPr sz="3600" dirty="0">
                <a:latin typeface="Times New Roman"/>
                <a:cs typeface="Times New Roman"/>
              </a:rPr>
              <a:t>The	standard	</a:t>
            </a:r>
            <a:r>
              <a:rPr sz="3600" spc="-10" dirty="0">
                <a:latin typeface="Times New Roman"/>
                <a:cs typeface="Times New Roman"/>
              </a:rPr>
              <a:t>i</a:t>
            </a:r>
            <a:r>
              <a:rPr sz="3600" spc="-5" dirty="0">
                <a:latin typeface="Times New Roman"/>
                <a:cs typeface="Times New Roman"/>
              </a:rPr>
              <a:t>s</a:t>
            </a:r>
            <a:r>
              <a:rPr sz="3600" dirty="0">
                <a:latin typeface="Times New Roman"/>
                <a:cs typeface="Times New Roman"/>
              </a:rPr>
              <a:t>	recogni</a:t>
            </a:r>
            <a:r>
              <a:rPr sz="3600" spc="-15" dirty="0">
                <a:latin typeface="Times New Roman"/>
                <a:cs typeface="Times New Roman"/>
              </a:rPr>
              <a:t>z</a:t>
            </a:r>
            <a:r>
              <a:rPr sz="3600" dirty="0">
                <a:latin typeface="Times New Roman"/>
                <a:cs typeface="Times New Roman"/>
              </a:rPr>
              <a:t>ed	globa</a:t>
            </a:r>
            <a:r>
              <a:rPr sz="3600" spc="-15" dirty="0">
                <a:latin typeface="Times New Roman"/>
                <a:cs typeface="Times New Roman"/>
              </a:rPr>
              <a:t>l</a:t>
            </a:r>
            <a:r>
              <a:rPr sz="3600" dirty="0">
                <a:latin typeface="Times New Roman"/>
                <a:cs typeface="Times New Roman"/>
              </a:rPr>
              <a:t>ly	by	the  </a:t>
            </a:r>
            <a:r>
              <a:rPr sz="3600" spc="-5" dirty="0">
                <a:latin typeface="Times New Roman"/>
                <a:cs typeface="Times New Roman"/>
              </a:rPr>
              <a:t>cosmetics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30" dirty="0">
                <a:latin typeface="Times New Roman"/>
                <a:cs typeface="Times New Roman"/>
              </a:rPr>
              <a:t>industry.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51387-4A89-EF73-8076-CD556A69AF4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04800" y="6384047"/>
            <a:ext cx="6400800" cy="321553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B2898-53E6-9B67-C59B-E5C951AEDF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5308" y="662178"/>
            <a:ext cx="9702165" cy="53949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algn="just">
              <a:lnSpc>
                <a:spcPts val="3240"/>
              </a:lnSpc>
              <a:spcBef>
                <a:spcPts val="505"/>
              </a:spcBef>
            </a:pPr>
            <a:r>
              <a:rPr sz="3000" spc="-5" dirty="0">
                <a:latin typeface="Times New Roman"/>
                <a:cs typeface="Times New Roman"/>
              </a:rPr>
              <a:t>In</a:t>
            </a:r>
            <a:r>
              <a:rPr sz="3000" spc="73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2002</a:t>
            </a:r>
            <a:r>
              <a:rPr sz="3000" spc="70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five</a:t>
            </a:r>
            <a:r>
              <a:rPr sz="3000" spc="73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European</a:t>
            </a:r>
            <a:r>
              <a:rPr sz="3000" spc="7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organisations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responsible</a:t>
            </a:r>
            <a:r>
              <a:rPr sz="3000" spc="73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for</a:t>
            </a:r>
            <a:r>
              <a:rPr sz="3000" spc="7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setting </a:t>
            </a:r>
            <a:r>
              <a:rPr sz="3000" spc="-740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organic </a:t>
            </a:r>
            <a:r>
              <a:rPr sz="3000" dirty="0">
                <a:latin typeface="Times New Roman"/>
                <a:cs typeface="Times New Roman"/>
              </a:rPr>
              <a:t>and natural cosmetics </a:t>
            </a:r>
            <a:r>
              <a:rPr sz="3000" spc="-5" dirty="0">
                <a:latin typeface="Times New Roman"/>
                <a:cs typeface="Times New Roman"/>
              </a:rPr>
              <a:t>standards </a:t>
            </a:r>
            <a:r>
              <a:rPr sz="3000" dirty="0">
                <a:latin typeface="Times New Roman"/>
                <a:cs typeface="Times New Roman"/>
              </a:rPr>
              <a:t>met </a:t>
            </a:r>
            <a:r>
              <a:rPr sz="3000" spc="5" dirty="0">
                <a:latin typeface="Times New Roman"/>
                <a:cs typeface="Times New Roman"/>
              </a:rPr>
              <a:t>at </a:t>
            </a:r>
            <a:r>
              <a:rPr sz="3000" dirty="0">
                <a:latin typeface="Times New Roman"/>
                <a:cs typeface="Times New Roman"/>
              </a:rPr>
              <a:t>a </a:t>
            </a:r>
            <a:r>
              <a:rPr sz="3000" spc="-5" dirty="0">
                <a:latin typeface="Times New Roman"/>
                <a:cs typeface="Times New Roman"/>
              </a:rPr>
              <a:t>trade show </a:t>
            </a:r>
            <a:r>
              <a:rPr sz="3000" spc="-10" dirty="0">
                <a:latin typeface="Times New Roman"/>
                <a:cs typeface="Times New Roman"/>
              </a:rPr>
              <a:t>to </a:t>
            </a:r>
            <a:r>
              <a:rPr sz="3000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share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ideas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for broader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standards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to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be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used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Times New Roman"/>
                <a:cs typeface="Times New Roman"/>
              </a:rPr>
              <a:t>globally.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750">
              <a:latin typeface="Times New Roman"/>
              <a:cs typeface="Times New Roman"/>
            </a:endParaRPr>
          </a:p>
          <a:p>
            <a:pPr marL="12700" algn="just">
              <a:lnSpc>
                <a:spcPts val="3404"/>
              </a:lnSpc>
            </a:pPr>
            <a:r>
              <a:rPr sz="3000" spc="-5" dirty="0">
                <a:latin typeface="Times New Roman"/>
                <a:cs typeface="Times New Roman"/>
              </a:rPr>
              <a:t>These five</a:t>
            </a:r>
            <a:r>
              <a:rPr sz="3000" spc="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COSMOS</a:t>
            </a:r>
            <a:r>
              <a:rPr sz="3000" spc="-4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members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are:</a:t>
            </a: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ts val="4695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dirty="0">
                <a:latin typeface="Times New Roman"/>
                <a:cs typeface="Times New Roman"/>
              </a:rPr>
              <a:t>BDIH</a:t>
            </a:r>
            <a:r>
              <a:rPr sz="3000" spc="-6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(Germany)</a:t>
            </a: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ts val="456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spc="-5" dirty="0">
                <a:latin typeface="Times New Roman"/>
                <a:cs typeface="Times New Roman"/>
              </a:rPr>
              <a:t>Cosmebio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(France)</a:t>
            </a: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ts val="456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dirty="0">
                <a:latin typeface="Times New Roman"/>
                <a:cs typeface="Times New Roman"/>
              </a:rPr>
              <a:t>Ecocert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Greenlife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SAS</a:t>
            </a:r>
            <a:r>
              <a:rPr sz="3000" spc="-2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(France)</a:t>
            </a: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ts val="456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spc="-5" dirty="0">
                <a:latin typeface="Times New Roman"/>
                <a:cs typeface="Times New Roman"/>
              </a:rPr>
              <a:t>ICEA</a:t>
            </a:r>
            <a:r>
              <a:rPr sz="3000" spc="-17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(I</a:t>
            </a:r>
            <a:r>
              <a:rPr sz="3000" spc="-20" dirty="0">
                <a:latin typeface="Times New Roman"/>
                <a:cs typeface="Times New Roman"/>
              </a:rPr>
              <a:t>t</a:t>
            </a:r>
            <a:r>
              <a:rPr sz="3000" spc="-5" dirty="0">
                <a:latin typeface="Times New Roman"/>
                <a:cs typeface="Times New Roman"/>
              </a:rPr>
              <a:t>aly)</a:t>
            </a:r>
            <a:endParaRPr sz="3000">
              <a:latin typeface="Times New Roman"/>
              <a:cs typeface="Times New Roman"/>
            </a:endParaRPr>
          </a:p>
          <a:p>
            <a:pPr marL="506095" indent="-494030">
              <a:lnSpc>
                <a:spcPts val="4890"/>
              </a:lnSpc>
              <a:buClr>
                <a:srgbClr val="1286C3"/>
              </a:buClr>
              <a:buSzPct val="141666"/>
              <a:buFont typeface="Wingdings"/>
              <a:buChar char=""/>
              <a:tabLst>
                <a:tab pos="506730" algn="l"/>
              </a:tabLst>
            </a:pPr>
            <a:r>
              <a:rPr sz="3000" spc="-5" dirty="0">
                <a:latin typeface="Times New Roman"/>
                <a:cs typeface="Times New Roman"/>
              </a:rPr>
              <a:t>Soil</a:t>
            </a:r>
            <a:r>
              <a:rPr sz="3000" spc="-16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Association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(Great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Britain)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254E43-0DFD-3953-446F-81796371A8C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377940"/>
            <a:ext cx="6553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C8656-D161-D976-0AC2-A4CAC220BF6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1723" y="60452"/>
            <a:ext cx="9597390" cy="6413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5" dirty="0">
                <a:latin typeface="Times New Roman"/>
                <a:cs typeface="Times New Roman"/>
              </a:rPr>
              <a:t>To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stimulate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processes</a:t>
            </a:r>
            <a:r>
              <a:rPr sz="2800" dirty="0">
                <a:latin typeface="Times New Roman"/>
                <a:cs typeface="Times New Roman"/>
              </a:rPr>
              <a:t> for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sustainable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production</a:t>
            </a:r>
            <a:r>
              <a:rPr sz="2800" spc="69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consumption,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organic</a:t>
            </a:r>
            <a:r>
              <a:rPr sz="2800" spc="-5" dirty="0">
                <a:latin typeface="Times New Roman"/>
                <a:cs typeface="Times New Roman"/>
              </a:rPr>
              <a:t> 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natural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cosmetics</a:t>
            </a:r>
            <a:r>
              <a:rPr sz="2800" spc="-5" dirty="0">
                <a:latin typeface="Times New Roman"/>
                <a:cs typeface="Times New Roman"/>
              </a:rPr>
              <a:t> sector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using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some simple rules </a:t>
            </a:r>
            <a:r>
              <a:rPr sz="2800" dirty="0">
                <a:latin typeface="Times New Roman"/>
                <a:cs typeface="Times New Roman"/>
              </a:rPr>
              <a:t>governed </a:t>
            </a:r>
            <a:r>
              <a:rPr sz="2800" spc="-5" dirty="0">
                <a:latin typeface="Times New Roman"/>
                <a:cs typeface="Times New Roman"/>
              </a:rPr>
              <a:t>by </a:t>
            </a:r>
            <a:r>
              <a:rPr sz="2800" spc="-1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principles of prevention and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safety </a:t>
            </a:r>
            <a:r>
              <a:rPr sz="2800" spc="-10" dirty="0">
                <a:latin typeface="Times New Roman"/>
                <a:cs typeface="Times New Roman"/>
              </a:rPr>
              <a:t>at </a:t>
            </a:r>
            <a:r>
              <a:rPr sz="2800" spc="-5" dirty="0">
                <a:latin typeface="Times New Roman"/>
                <a:cs typeface="Times New Roman"/>
              </a:rPr>
              <a:t>all levels </a:t>
            </a:r>
            <a:r>
              <a:rPr sz="2800" dirty="0">
                <a:latin typeface="Times New Roman"/>
                <a:cs typeface="Times New Roman"/>
              </a:rPr>
              <a:t>of the </a:t>
            </a:r>
            <a:r>
              <a:rPr sz="2800" spc="-5" dirty="0">
                <a:latin typeface="Times New Roman"/>
                <a:cs typeface="Times New Roman"/>
              </a:rPr>
              <a:t>chain from </a:t>
            </a:r>
            <a:r>
              <a:rPr sz="2800" dirty="0">
                <a:latin typeface="Times New Roman"/>
                <a:cs typeface="Times New Roman"/>
              </a:rPr>
              <a:t>production of </a:t>
            </a:r>
            <a:r>
              <a:rPr sz="2800" spc="-5" dirty="0">
                <a:latin typeface="Times New Roman"/>
                <a:cs typeface="Times New Roman"/>
              </a:rPr>
              <a:t>raw materials to 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distribution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finished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products.</a:t>
            </a:r>
            <a:endParaRPr sz="2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275"/>
              </a:spcBef>
            </a:pPr>
            <a:r>
              <a:rPr sz="2800" spc="-5" dirty="0">
                <a:latin typeface="Times New Roman"/>
                <a:cs typeface="Times New Roman"/>
              </a:rPr>
              <a:t>These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rules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are:</a:t>
            </a:r>
            <a:endParaRPr sz="2800">
              <a:latin typeface="Times New Roman"/>
              <a:cs typeface="Times New Roman"/>
            </a:endParaRPr>
          </a:p>
          <a:p>
            <a:pPr marL="299085" marR="5715" indent="-287020">
              <a:lnSpc>
                <a:spcPct val="100000"/>
              </a:lnSpc>
              <a:spcBef>
                <a:spcPts val="1275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  <a:tab pos="1964689" algn="l"/>
                <a:tab pos="2583815" algn="l"/>
                <a:tab pos="3243580" algn="l"/>
                <a:tab pos="3725545" algn="l"/>
                <a:tab pos="5135245" algn="l"/>
                <a:tab pos="6011545" algn="l"/>
                <a:tab pos="7258050" algn="l"/>
                <a:tab pos="9070340" algn="l"/>
              </a:tabLst>
            </a:pP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spc="-1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ts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ro</a:t>
            </a:r>
            <a:r>
              <a:rPr sz="2800" spc="-5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5" dirty="0">
                <a:latin typeface="Times New Roman"/>
                <a:cs typeface="Times New Roman"/>
              </a:rPr>
              <a:t>o</a:t>
            </a:r>
            <a:r>
              <a:rPr sz="2800" spc="-5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gan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agric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lture,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  respecting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biodiversity.</a:t>
            </a:r>
            <a:endParaRPr sz="28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1270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  <a:tab pos="1416050" algn="l"/>
                <a:tab pos="2748280" algn="l"/>
                <a:tab pos="4435475" algn="l"/>
                <a:tab pos="6485890" algn="l"/>
                <a:tab pos="7345045" algn="l"/>
                <a:tab pos="9149715" algn="l"/>
              </a:tabLst>
            </a:pPr>
            <a:r>
              <a:rPr sz="2800" spc="-5" dirty="0">
                <a:latin typeface="Times New Roman"/>
                <a:cs typeface="Times New Roman"/>
              </a:rPr>
              <a:t>us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na</a:t>
            </a:r>
            <a:r>
              <a:rPr sz="2800" spc="-2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resou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ces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resp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nsi</a:t>
            </a:r>
            <a:r>
              <a:rPr sz="2800" spc="-15" dirty="0">
                <a:latin typeface="Times New Roman"/>
                <a:cs typeface="Times New Roman"/>
              </a:rPr>
              <a:t>b</a:t>
            </a: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spc="-180" dirty="0">
                <a:latin typeface="Times New Roman"/>
                <a:cs typeface="Times New Roman"/>
              </a:rPr>
              <a:t>y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respect</a:t>
            </a:r>
            <a:r>
              <a:rPr sz="2800" spc="-2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the  environment.</a:t>
            </a:r>
            <a:endParaRPr sz="2800">
              <a:latin typeface="Times New Roman"/>
              <a:cs typeface="Times New Roman"/>
            </a:endParaRPr>
          </a:p>
          <a:p>
            <a:pPr marL="299085" marR="5715" indent="-287020">
              <a:lnSpc>
                <a:spcPct val="100000"/>
              </a:lnSpc>
              <a:spcBef>
                <a:spcPts val="1275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</a:tabLst>
            </a:pPr>
            <a:r>
              <a:rPr sz="2800" spc="-5" dirty="0">
                <a:latin typeface="Times New Roman"/>
                <a:cs typeface="Times New Roman"/>
              </a:rPr>
              <a:t>using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processing</a:t>
            </a:r>
            <a:r>
              <a:rPr sz="2800" spc="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manufacturing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</a:t>
            </a:r>
            <a:r>
              <a:rPr sz="2800" spc="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spc="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clean</a:t>
            </a:r>
            <a:r>
              <a:rPr sz="2800" spc="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respectful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human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environment.</a:t>
            </a:r>
            <a:endParaRPr sz="2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lr>
                <a:srgbClr val="1286C3"/>
              </a:buClr>
              <a:buSzPct val="144642"/>
              <a:buFont typeface="Arial"/>
              <a:buChar char="•"/>
              <a:tabLst>
                <a:tab pos="299720" algn="l"/>
              </a:tabLst>
            </a:pPr>
            <a:r>
              <a:rPr sz="2800" spc="-5" dirty="0">
                <a:latin typeface="Times New Roman"/>
                <a:cs typeface="Times New Roman"/>
              </a:rPr>
              <a:t>integrating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developing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concept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"Green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Chemistry".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88329-1E7A-58A4-B6F0-C646C42F829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1002" y="6421068"/>
            <a:ext cx="5944997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A8224-EFCD-B860-7BF7-D84ACAC4EF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2145" y="414019"/>
            <a:ext cx="91408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3650" marR="5080" indent="-12515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THE</a:t>
            </a:r>
            <a:r>
              <a:rPr spc="-25" dirty="0"/>
              <a:t> </a:t>
            </a:r>
            <a:r>
              <a:rPr spc="-10" dirty="0"/>
              <a:t>DOCUMENTS</a:t>
            </a:r>
            <a:r>
              <a:rPr spc="10" dirty="0"/>
              <a:t> </a:t>
            </a:r>
            <a:r>
              <a:rPr spc="-5" dirty="0"/>
              <a:t>PUBLISHED</a:t>
            </a:r>
            <a:r>
              <a:rPr spc="-60" dirty="0"/>
              <a:t> </a:t>
            </a:r>
            <a:r>
              <a:rPr spc="-5" dirty="0"/>
              <a:t>WITH </a:t>
            </a:r>
            <a:r>
              <a:rPr spc="-985" dirty="0"/>
              <a:t> </a:t>
            </a:r>
            <a:r>
              <a:rPr spc="-5" dirty="0"/>
              <a:t>THE</a:t>
            </a:r>
            <a:r>
              <a:rPr spc="-10" dirty="0"/>
              <a:t> </a:t>
            </a:r>
            <a:r>
              <a:rPr spc="-45" dirty="0"/>
              <a:t>STANDARD</a:t>
            </a:r>
            <a:r>
              <a:rPr spc="30" dirty="0"/>
              <a:t> </a:t>
            </a:r>
            <a:r>
              <a:rPr spc="-10" dirty="0"/>
              <a:t>INCLUDE: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2272410"/>
            <a:ext cx="9862820" cy="4322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9750" indent="-527685">
              <a:lnSpc>
                <a:spcPts val="4365"/>
              </a:lnSpc>
              <a:buClr>
                <a:srgbClr val="1286C3"/>
              </a:buClr>
              <a:buSzPct val="141666"/>
              <a:buFont typeface="Wingdings"/>
              <a:buChar char=""/>
              <a:tabLst>
                <a:tab pos="540385" algn="l"/>
                <a:tab pos="1456055" algn="l"/>
                <a:tab pos="3058160" algn="l"/>
                <a:tab pos="4787900" algn="l"/>
                <a:tab pos="6796405" algn="l"/>
                <a:tab pos="7788909" algn="l"/>
                <a:tab pos="8552815" algn="l"/>
              </a:tabLst>
            </a:pPr>
            <a:r>
              <a:rPr sz="3600" dirty="0">
                <a:latin typeface="Times New Roman"/>
                <a:cs typeface="Times New Roman"/>
              </a:rPr>
              <a:t>The	Control	</a:t>
            </a:r>
            <a:r>
              <a:rPr sz="3600" spc="-5" dirty="0">
                <a:latin typeface="Times New Roman"/>
                <a:cs typeface="Times New Roman"/>
              </a:rPr>
              <a:t>Manual:	</a:t>
            </a:r>
            <a:r>
              <a:rPr sz="3600" dirty="0">
                <a:latin typeface="Times New Roman"/>
                <a:cs typeface="Times New Roman"/>
              </a:rPr>
              <a:t>Describes	</a:t>
            </a:r>
            <a:r>
              <a:rPr sz="3600" spc="-5" dirty="0">
                <a:latin typeface="Times New Roman"/>
                <a:cs typeface="Times New Roman"/>
              </a:rPr>
              <a:t>how	the	control</a:t>
            </a:r>
            <a:endParaRPr sz="3600">
              <a:latin typeface="Times New Roman"/>
              <a:cs typeface="Times New Roman"/>
            </a:endParaRPr>
          </a:p>
          <a:p>
            <a:pPr marL="299085">
              <a:lnSpc>
                <a:spcPts val="3945"/>
              </a:lnSpc>
            </a:pPr>
            <a:r>
              <a:rPr sz="3600" spc="-5" dirty="0">
                <a:latin typeface="Times New Roman"/>
                <a:cs typeface="Times New Roman"/>
              </a:rPr>
              <a:t>systems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works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0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83800"/>
              </a:lnSpc>
              <a:buClr>
                <a:srgbClr val="1286C3"/>
              </a:buClr>
              <a:buSzPct val="141666"/>
              <a:buFont typeface="Wingdings"/>
              <a:buChar char=""/>
              <a:tabLst>
                <a:tab pos="540385" algn="l"/>
                <a:tab pos="1637030" algn="l"/>
                <a:tab pos="3778885" algn="l"/>
                <a:tab pos="5335270" algn="l"/>
                <a:tab pos="7322820" algn="l"/>
                <a:tab pos="8497570" algn="l"/>
                <a:tab pos="9239885" algn="l"/>
              </a:tabLst>
            </a:pPr>
            <a:r>
              <a:rPr sz="3600" dirty="0">
                <a:latin typeface="Times New Roman"/>
                <a:cs typeface="Times New Roman"/>
              </a:rPr>
              <a:t>The	Labelling	Rule</a:t>
            </a:r>
            <a:r>
              <a:rPr sz="3600" spc="-5" dirty="0">
                <a:latin typeface="Times New Roman"/>
                <a:cs typeface="Times New Roman"/>
              </a:rPr>
              <a:t>s</a:t>
            </a:r>
            <a:r>
              <a:rPr sz="3600" dirty="0">
                <a:latin typeface="Times New Roman"/>
                <a:cs typeface="Times New Roman"/>
              </a:rPr>
              <a:t>:	Explains	how	</a:t>
            </a:r>
            <a:r>
              <a:rPr sz="3600" spc="-5" dirty="0">
                <a:latin typeface="Times New Roman"/>
                <a:cs typeface="Times New Roman"/>
              </a:rPr>
              <a:t>t</a:t>
            </a:r>
            <a:r>
              <a:rPr sz="3600" dirty="0">
                <a:latin typeface="Times New Roman"/>
                <a:cs typeface="Times New Roman"/>
              </a:rPr>
              <a:t>o	</a:t>
            </a:r>
            <a:r>
              <a:rPr sz="3600" spc="-5" dirty="0">
                <a:latin typeface="Times New Roman"/>
                <a:cs typeface="Times New Roman"/>
              </a:rPr>
              <a:t>use  </a:t>
            </a:r>
            <a:r>
              <a:rPr sz="3600" dirty="0">
                <a:latin typeface="Times New Roman"/>
                <a:cs typeface="Times New Roman"/>
              </a:rPr>
              <a:t>COSMOS</a:t>
            </a:r>
            <a:r>
              <a:rPr sz="3600" spc="-2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labels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286C3"/>
              </a:buClr>
              <a:buFont typeface="Wingdings"/>
              <a:buChar char=""/>
            </a:pPr>
            <a:endParaRPr sz="4150">
              <a:latin typeface="Times New Roman"/>
              <a:cs typeface="Times New Roman"/>
            </a:endParaRPr>
          </a:p>
          <a:p>
            <a:pPr marL="539750" indent="-527685">
              <a:lnSpc>
                <a:spcPct val="100000"/>
              </a:lnSpc>
              <a:buClr>
                <a:srgbClr val="1286C3"/>
              </a:buClr>
              <a:buSzPct val="141666"/>
              <a:buFont typeface="Wingdings"/>
              <a:buChar char=""/>
              <a:tabLst>
                <a:tab pos="540385" algn="l"/>
              </a:tabLst>
            </a:pPr>
            <a:r>
              <a:rPr sz="3600" dirty="0">
                <a:latin typeface="Times New Roman"/>
                <a:cs typeface="Times New Roman"/>
              </a:rPr>
              <a:t>The</a:t>
            </a:r>
            <a:r>
              <a:rPr sz="3600" spc="-70" dirty="0">
                <a:latin typeface="Times New Roman"/>
                <a:cs typeface="Times New Roman"/>
              </a:rPr>
              <a:t> </a:t>
            </a:r>
            <a:r>
              <a:rPr sz="3600" spc="-35" dirty="0">
                <a:latin typeface="Times New Roman"/>
                <a:cs typeface="Times New Roman"/>
              </a:rPr>
              <a:t>Technical</a:t>
            </a:r>
            <a:r>
              <a:rPr sz="3600" spc="3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Guide:</a:t>
            </a:r>
            <a:r>
              <a:rPr sz="3600" spc="-20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Additional </a:t>
            </a:r>
            <a:r>
              <a:rPr sz="3600" spc="-5" dirty="0">
                <a:latin typeface="Times New Roman"/>
                <a:cs typeface="Times New Roman"/>
              </a:rPr>
              <a:t>information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79D68-6524-6580-991F-37B083E045C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431024"/>
            <a:ext cx="5867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015D0F-4875-623C-A5E6-A09C4984BC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1723" y="206705"/>
            <a:ext cx="9861550" cy="615759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99085" marR="5080" indent="-287020" algn="just">
              <a:lnSpc>
                <a:spcPct val="90000"/>
              </a:lnSpc>
              <a:spcBef>
                <a:spcPts val="490"/>
              </a:spcBef>
              <a:buClr>
                <a:srgbClr val="1286C3"/>
              </a:buClr>
              <a:buSzPct val="145312"/>
              <a:buFont typeface="Wingdings"/>
              <a:buChar char=""/>
              <a:tabLst>
                <a:tab pos="575310" algn="l"/>
              </a:tabLst>
            </a:pPr>
            <a:r>
              <a:rPr sz="3200" dirty="0">
                <a:latin typeface="Times New Roman"/>
                <a:cs typeface="Times New Roman"/>
              </a:rPr>
              <a:t>This Standard </a:t>
            </a:r>
            <a:r>
              <a:rPr sz="3200" spc="-5" dirty="0">
                <a:latin typeface="Times New Roman"/>
                <a:cs typeface="Times New Roman"/>
              </a:rPr>
              <a:t>applies </a:t>
            </a:r>
            <a:r>
              <a:rPr sz="3200" spc="-10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cosmetic products marketed as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organic </a:t>
            </a:r>
            <a:r>
              <a:rPr sz="3200" dirty="0">
                <a:latin typeface="Times New Roman"/>
                <a:cs typeface="Times New Roman"/>
              </a:rPr>
              <a:t>or </a:t>
            </a:r>
            <a:r>
              <a:rPr sz="3200" spc="-5" dirty="0">
                <a:latin typeface="Times New Roman"/>
                <a:cs typeface="Times New Roman"/>
              </a:rPr>
              <a:t>natural </a:t>
            </a:r>
            <a:r>
              <a:rPr sz="3200" dirty="0">
                <a:latin typeface="Times New Roman"/>
                <a:cs typeface="Times New Roman"/>
              </a:rPr>
              <a:t>and cosmetic ingredients with </a:t>
            </a:r>
            <a:r>
              <a:rPr sz="3200" spc="-10" dirty="0">
                <a:latin typeface="Times New Roman"/>
                <a:cs typeface="Times New Roman"/>
              </a:rPr>
              <a:t>organic 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content. </a:t>
            </a:r>
            <a:r>
              <a:rPr sz="3200" spc="-114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be certified </a:t>
            </a:r>
            <a:r>
              <a:rPr sz="3200" spc="-5" dirty="0">
                <a:latin typeface="Times New Roman"/>
                <a:cs typeface="Times New Roman"/>
              </a:rPr>
              <a:t>these </a:t>
            </a:r>
            <a:r>
              <a:rPr sz="3200" dirty="0">
                <a:latin typeface="Times New Roman"/>
                <a:cs typeface="Times New Roman"/>
              </a:rPr>
              <a:t>products must comply </a:t>
            </a:r>
            <a:r>
              <a:rPr sz="3200" spc="-5" dirty="0">
                <a:latin typeface="Times New Roman"/>
                <a:cs typeface="Times New Roman"/>
              </a:rPr>
              <a:t>with </a:t>
            </a:r>
            <a:r>
              <a:rPr sz="3200" dirty="0">
                <a:latin typeface="Times New Roman"/>
                <a:cs typeface="Times New Roman"/>
              </a:rPr>
              <a:t> the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defined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criteria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on: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Origin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processing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ingredients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85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Composition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total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product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90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Storage,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manufacturing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packaging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80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Environmental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management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90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Labelling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communication</a:t>
            </a:r>
            <a:endParaRPr sz="32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80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dirty="0">
                <a:latin typeface="Times New Roman"/>
                <a:cs typeface="Times New Roman"/>
              </a:rPr>
              <a:t>Inspection,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certification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and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control.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05D2F5-35C0-CA40-67AD-92AA10FEB7B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0978" y="6364300"/>
            <a:ext cx="5722622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ED5A0-9852-E475-6DAD-FCC9CA338D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5394" y="321309"/>
            <a:ext cx="10236200" cy="618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ts val="4320"/>
              </a:lnSpc>
              <a:spcBef>
                <a:spcPts val="100"/>
              </a:spcBef>
            </a:pPr>
            <a:r>
              <a:rPr sz="3600" spc="-5" dirty="0">
                <a:latin typeface="Times New Roman"/>
                <a:cs typeface="Times New Roman"/>
              </a:rPr>
              <a:t>ORIG</a:t>
            </a:r>
            <a:r>
              <a:rPr sz="3600" dirty="0">
                <a:latin typeface="Times New Roman"/>
                <a:cs typeface="Times New Roman"/>
              </a:rPr>
              <a:t>I</a:t>
            </a:r>
            <a:r>
              <a:rPr sz="3600" spc="-5" dirty="0">
                <a:latin typeface="Times New Roman"/>
                <a:cs typeface="Times New Roman"/>
              </a:rPr>
              <a:t>N</a:t>
            </a:r>
            <a:r>
              <a:rPr sz="3600" spc="-2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AND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PROCESSI</a:t>
            </a:r>
            <a:r>
              <a:rPr sz="3600" dirty="0">
                <a:latin typeface="Times New Roman"/>
                <a:cs typeface="Times New Roman"/>
              </a:rPr>
              <a:t>N</a:t>
            </a:r>
            <a:r>
              <a:rPr sz="3600" spc="-5" dirty="0">
                <a:latin typeface="Times New Roman"/>
                <a:cs typeface="Times New Roman"/>
              </a:rPr>
              <a:t>G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OF</a:t>
            </a:r>
            <a:r>
              <a:rPr sz="3600" spc="-1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IN</a:t>
            </a:r>
            <a:r>
              <a:rPr sz="3600" dirty="0">
                <a:latin typeface="Times New Roman"/>
                <a:cs typeface="Times New Roman"/>
              </a:rPr>
              <a:t>G</a:t>
            </a:r>
            <a:r>
              <a:rPr sz="3600" spc="-5" dirty="0">
                <a:latin typeface="Times New Roman"/>
                <a:cs typeface="Times New Roman"/>
              </a:rPr>
              <a:t>REDIENTS</a:t>
            </a:r>
            <a:endParaRPr sz="3600">
              <a:latin typeface="Times New Roman"/>
              <a:cs typeface="Times New Roman"/>
            </a:endParaRPr>
          </a:p>
          <a:p>
            <a:pPr marL="455930" indent="-443865">
              <a:lnSpc>
                <a:spcPts val="4680"/>
              </a:lnSpc>
              <a:buClr>
                <a:srgbClr val="1286C3"/>
              </a:buClr>
              <a:buSzPct val="140740"/>
              <a:buFont typeface="Wingdings"/>
              <a:buChar char=""/>
              <a:tabLst>
                <a:tab pos="456565" algn="l"/>
              </a:tabLst>
            </a:pPr>
            <a:r>
              <a:rPr sz="2700" dirty="0">
                <a:latin typeface="Times New Roman"/>
                <a:cs typeface="Times New Roman"/>
              </a:rPr>
              <a:t>Ingredients</a:t>
            </a:r>
            <a:endParaRPr sz="2700">
              <a:latin typeface="Times New Roman"/>
              <a:cs typeface="Times New Roman"/>
            </a:endParaRPr>
          </a:p>
          <a:p>
            <a:pPr marL="205740" indent="-193675" algn="just">
              <a:lnSpc>
                <a:spcPts val="2940"/>
              </a:lnSpc>
              <a:spcBef>
                <a:spcPts val="359"/>
              </a:spcBef>
              <a:buChar char="-"/>
              <a:tabLst>
                <a:tab pos="206375" algn="l"/>
              </a:tabLst>
            </a:pPr>
            <a:r>
              <a:rPr sz="2700" spc="-45" dirty="0">
                <a:latin typeface="Times New Roman"/>
                <a:cs typeface="Times New Roman"/>
              </a:rPr>
              <a:t>Water</a:t>
            </a:r>
            <a:endParaRPr sz="2700">
              <a:latin typeface="Times New Roman"/>
              <a:cs typeface="Times New Roman"/>
            </a:endParaRPr>
          </a:p>
          <a:p>
            <a:pPr marL="299085" indent="-287020">
              <a:lnSpc>
                <a:spcPts val="3960"/>
              </a:lnSpc>
              <a:buClr>
                <a:srgbClr val="1286C3"/>
              </a:buClr>
              <a:buSzPct val="144444"/>
              <a:buChar char="-"/>
              <a:tabLst>
                <a:tab pos="299720" algn="l"/>
              </a:tabLst>
            </a:pPr>
            <a:r>
              <a:rPr sz="2700" dirty="0">
                <a:latin typeface="Times New Roman"/>
                <a:cs typeface="Times New Roman"/>
              </a:rPr>
              <a:t>Minerals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and ingredients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mineral </a:t>
            </a:r>
            <a:r>
              <a:rPr sz="2700" dirty="0">
                <a:latin typeface="Times New Roman"/>
                <a:cs typeface="Times New Roman"/>
              </a:rPr>
              <a:t>origin</a:t>
            </a:r>
            <a:endParaRPr sz="2700">
              <a:latin typeface="Times New Roman"/>
              <a:cs typeface="Times New Roman"/>
            </a:endParaRPr>
          </a:p>
          <a:p>
            <a:pPr marL="299085" indent="-287020">
              <a:lnSpc>
                <a:spcPts val="3840"/>
              </a:lnSpc>
              <a:buClr>
                <a:srgbClr val="1286C3"/>
              </a:buClr>
              <a:buSzPct val="144444"/>
              <a:buChar char="-"/>
              <a:tabLst>
                <a:tab pos="299720" algn="l"/>
              </a:tabLst>
            </a:pPr>
            <a:r>
              <a:rPr sz="2700" dirty="0">
                <a:latin typeface="Times New Roman"/>
                <a:cs typeface="Times New Roman"/>
              </a:rPr>
              <a:t>Physically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processed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agro-ingredients</a:t>
            </a:r>
            <a:endParaRPr sz="2700">
              <a:latin typeface="Times New Roman"/>
              <a:cs typeface="Times New Roman"/>
            </a:endParaRPr>
          </a:p>
          <a:p>
            <a:pPr marL="299085" indent="-287020">
              <a:lnSpc>
                <a:spcPts val="3840"/>
              </a:lnSpc>
              <a:buClr>
                <a:srgbClr val="1286C3"/>
              </a:buClr>
              <a:buSzPct val="144444"/>
              <a:buChar char="-"/>
              <a:tabLst>
                <a:tab pos="299720" algn="l"/>
              </a:tabLst>
            </a:pPr>
            <a:r>
              <a:rPr sz="2700" dirty="0">
                <a:latin typeface="Times New Roman"/>
                <a:cs typeface="Times New Roman"/>
              </a:rPr>
              <a:t>Chemically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processed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agro-ingredients</a:t>
            </a:r>
            <a:endParaRPr sz="2700">
              <a:latin typeface="Times New Roman"/>
              <a:cs typeface="Times New Roman"/>
            </a:endParaRPr>
          </a:p>
          <a:p>
            <a:pPr marL="299085" indent="-287020">
              <a:lnSpc>
                <a:spcPts val="4260"/>
              </a:lnSpc>
              <a:buClr>
                <a:srgbClr val="1286C3"/>
              </a:buClr>
              <a:buSzPct val="144444"/>
              <a:buChar char="-"/>
              <a:tabLst>
                <a:tab pos="299720" algn="l"/>
              </a:tabLst>
            </a:pPr>
            <a:r>
              <a:rPr sz="2700" dirty="0">
                <a:latin typeface="Times New Roman"/>
                <a:cs typeface="Times New Roman"/>
              </a:rPr>
              <a:t>Other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ingredients.</a:t>
            </a:r>
            <a:endParaRPr sz="2700">
              <a:latin typeface="Times New Roman"/>
              <a:cs typeface="Times New Roman"/>
            </a:endParaRPr>
          </a:p>
          <a:p>
            <a:pPr marL="455930" indent="-443865">
              <a:lnSpc>
                <a:spcPct val="100000"/>
              </a:lnSpc>
              <a:spcBef>
                <a:spcPts val="3000"/>
              </a:spcBef>
              <a:buClr>
                <a:srgbClr val="1286C3"/>
              </a:buClr>
              <a:buSzPct val="140740"/>
              <a:buFont typeface="Wingdings"/>
              <a:buChar char=""/>
              <a:tabLst>
                <a:tab pos="456565" algn="l"/>
              </a:tabLst>
            </a:pPr>
            <a:r>
              <a:rPr sz="2700" dirty="0">
                <a:latin typeface="Times New Roman"/>
                <a:cs typeface="Times New Roman"/>
              </a:rPr>
              <a:t>Calculation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rules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for</a:t>
            </a:r>
            <a:r>
              <a:rPr sz="2700" dirty="0">
                <a:latin typeface="Times New Roman"/>
                <a:cs typeface="Times New Roman"/>
              </a:rPr>
              <a:t> natural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origin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percentage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</a:pP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% natural origin of total = [weight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of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total </a:t>
            </a:r>
            <a:r>
              <a:rPr sz="2700" i="1" spc="-20" dirty="0">
                <a:solidFill>
                  <a:srgbClr val="A92F22"/>
                </a:solidFill>
                <a:latin typeface="Times New Roman"/>
                <a:cs typeface="Times New Roman"/>
              </a:rPr>
              <a:t>product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– weight of non- </a:t>
            </a:r>
            <a:r>
              <a:rPr sz="2700" i="1" spc="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natural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origin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15" dirty="0">
                <a:solidFill>
                  <a:srgbClr val="A92F22"/>
                </a:solidFill>
                <a:latin typeface="Times New Roman"/>
                <a:cs typeface="Times New Roman"/>
              </a:rPr>
              <a:t>ingredients</a:t>
            </a:r>
            <a:r>
              <a:rPr sz="2700" i="1" spc="-10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(appendix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95" dirty="0">
                <a:solidFill>
                  <a:srgbClr val="A92F22"/>
                </a:solidFill>
                <a:latin typeface="Times New Roman"/>
                <a:cs typeface="Times New Roman"/>
              </a:rPr>
              <a:t>V.1)</a:t>
            </a:r>
            <a:r>
              <a:rPr sz="2700" i="1" spc="-90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–</a:t>
            </a:r>
            <a:r>
              <a:rPr sz="2700" i="1" spc="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weight</a:t>
            </a:r>
            <a:r>
              <a:rPr sz="2700" i="1" spc="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of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10" dirty="0">
                <a:solidFill>
                  <a:srgbClr val="A92F22"/>
                </a:solidFill>
                <a:latin typeface="Times New Roman"/>
                <a:cs typeface="Times New Roman"/>
              </a:rPr>
              <a:t>petrochemical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moieties</a:t>
            </a:r>
            <a:r>
              <a:rPr sz="2700" i="1" spc="-1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(appendix</a:t>
            </a:r>
            <a:r>
              <a:rPr sz="2700" i="1" spc="10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spc="-90" dirty="0">
                <a:solidFill>
                  <a:srgbClr val="A92F22"/>
                </a:solidFill>
                <a:latin typeface="Times New Roman"/>
                <a:cs typeface="Times New Roman"/>
              </a:rPr>
              <a:t>V.3)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/ weight</a:t>
            </a:r>
            <a:r>
              <a:rPr sz="2700" i="1" spc="-10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of</a:t>
            </a:r>
            <a:r>
              <a:rPr sz="2700" i="1" spc="-10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all</a:t>
            </a:r>
            <a:r>
              <a:rPr sz="2700" i="1" spc="-10" dirty="0">
                <a:solidFill>
                  <a:srgbClr val="A92F22"/>
                </a:solidFill>
                <a:latin typeface="Times New Roman"/>
                <a:cs typeface="Times New Roman"/>
              </a:rPr>
              <a:t> ingredients]</a:t>
            </a:r>
            <a:r>
              <a:rPr sz="2700" i="1" spc="-1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x</a:t>
            </a:r>
            <a:r>
              <a:rPr sz="2700" i="1" spc="-5" dirty="0">
                <a:solidFill>
                  <a:srgbClr val="A92F22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A92F22"/>
                </a:solidFill>
                <a:latin typeface="Times New Roman"/>
                <a:cs typeface="Times New Roman"/>
              </a:rPr>
              <a:t>100</a:t>
            </a:r>
            <a:r>
              <a:rPr sz="2700" i="1" dirty="0">
                <a:solidFill>
                  <a:srgbClr val="BB791C"/>
                </a:solidFill>
                <a:latin typeface="Times New Roman"/>
                <a:cs typeface="Times New Roman"/>
              </a:rPr>
              <a:t>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07F78-6DFE-F638-BA89-A09947ABA94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00406" y="6377940"/>
            <a:ext cx="6352794" cy="32766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AA40C-E97F-BA9C-294E-09B86880075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92550" marR="5080" indent="-308356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INSPECTION,</a:t>
            </a:r>
            <a:r>
              <a:rPr spc="-10" dirty="0"/>
              <a:t> </a:t>
            </a:r>
            <a:r>
              <a:rPr spc="-40" dirty="0"/>
              <a:t>CERTIFICATION</a:t>
            </a:r>
            <a:r>
              <a:rPr spc="-204" dirty="0"/>
              <a:t> </a:t>
            </a:r>
            <a:r>
              <a:rPr spc="-5" dirty="0"/>
              <a:t>AND </a:t>
            </a:r>
            <a:r>
              <a:rPr spc="-985" dirty="0"/>
              <a:t> </a:t>
            </a:r>
            <a:r>
              <a:rPr spc="-10" dirty="0"/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979422"/>
            <a:ext cx="9862820" cy="3794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0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7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certified for </a:t>
            </a:r>
            <a:r>
              <a:rPr sz="2800" spc="-10" dirty="0">
                <a:latin typeface="Times New Roman"/>
                <a:cs typeface="Times New Roman"/>
              </a:rPr>
              <a:t>cosmetic </a:t>
            </a:r>
            <a:r>
              <a:rPr sz="2800" spc="-5" dirty="0">
                <a:latin typeface="Times New Roman"/>
                <a:cs typeface="Times New Roman"/>
              </a:rPr>
              <a:t>ingredients </a:t>
            </a:r>
            <a:r>
              <a:rPr sz="2800" dirty="0">
                <a:latin typeface="Times New Roman"/>
                <a:cs typeface="Times New Roman"/>
              </a:rPr>
              <a:t>or for </a:t>
            </a:r>
            <a:r>
              <a:rPr sz="2800" spc="-5" dirty="0">
                <a:latin typeface="Times New Roman"/>
                <a:cs typeface="Times New Roman"/>
              </a:rPr>
              <a:t>cosmetic ingredients </a:t>
            </a:r>
            <a:r>
              <a:rPr sz="2800" dirty="0">
                <a:latin typeface="Times New Roman"/>
                <a:cs typeface="Times New Roman"/>
              </a:rPr>
              <a:t> or </a:t>
            </a:r>
            <a:r>
              <a:rPr sz="2800" spc="-5" dirty="0">
                <a:latin typeface="Times New Roman"/>
                <a:cs typeface="Times New Roman"/>
              </a:rPr>
              <a:t>cosmetic </a:t>
            </a:r>
            <a:r>
              <a:rPr sz="2800" dirty="0">
                <a:latin typeface="Times New Roman"/>
                <a:cs typeface="Times New Roman"/>
              </a:rPr>
              <a:t>products under natural </a:t>
            </a:r>
            <a:r>
              <a:rPr sz="2800" spc="-5" dirty="0">
                <a:latin typeface="Times New Roman"/>
                <a:cs typeface="Times New Roman"/>
              </a:rPr>
              <a:t>or </a:t>
            </a:r>
            <a:r>
              <a:rPr sz="2800" spc="-10" dirty="0">
                <a:latin typeface="Times New Roman"/>
                <a:cs typeface="Times New Roman"/>
              </a:rPr>
              <a:t>organic </a:t>
            </a:r>
            <a:r>
              <a:rPr sz="2800" spc="-5" dirty="0">
                <a:latin typeface="Times New Roman"/>
                <a:cs typeface="Times New Roman"/>
              </a:rPr>
              <a:t>certification according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this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Standard,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required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to:</a:t>
            </a:r>
            <a:endParaRPr sz="28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100000"/>
              </a:lnSpc>
              <a:spcBef>
                <a:spcPts val="1275"/>
              </a:spcBef>
              <a:buClr>
                <a:srgbClr val="1286C3"/>
              </a:buClr>
              <a:buSzPct val="144642"/>
              <a:buFont typeface="Wingdings"/>
              <a:buChar char=""/>
              <a:tabLst>
                <a:tab pos="511809" algn="l"/>
              </a:tabLst>
            </a:pPr>
            <a:r>
              <a:rPr sz="2800" spc="-5" dirty="0">
                <a:latin typeface="Times New Roman"/>
                <a:cs typeface="Times New Roman"/>
              </a:rPr>
              <a:t>Have subjected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manufacturing operation and the ingredients </a:t>
            </a:r>
            <a:r>
              <a:rPr sz="2800" dirty="0">
                <a:latin typeface="Times New Roman"/>
                <a:cs typeface="Times New Roman"/>
              </a:rPr>
              <a:t> 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</a:t>
            </a:r>
            <a:r>
              <a:rPr sz="2800" spc="-5" dirty="0">
                <a:latin typeface="Times New Roman"/>
                <a:cs typeface="Times New Roman"/>
              </a:rPr>
              <a:t> inspection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and</a:t>
            </a:r>
            <a:r>
              <a:rPr sz="2800" spc="-5" dirty="0">
                <a:latin typeface="Times New Roman"/>
                <a:cs typeface="Times New Roman"/>
              </a:rPr>
              <a:t> certification</a:t>
            </a:r>
            <a:r>
              <a:rPr sz="2800" dirty="0">
                <a:latin typeface="Times New Roman"/>
                <a:cs typeface="Times New Roman"/>
              </a:rPr>
              <a:t> by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</a:t>
            </a:r>
            <a:r>
              <a:rPr sz="2800" spc="-5" dirty="0">
                <a:latin typeface="Times New Roman"/>
                <a:cs typeface="Times New Roman"/>
              </a:rPr>
              <a:t> authorized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certification </a:t>
            </a:r>
            <a:r>
              <a:rPr sz="2800" dirty="0">
                <a:latin typeface="Times New Roman"/>
                <a:cs typeface="Times New Roman"/>
              </a:rPr>
              <a:t>body; </a:t>
            </a:r>
            <a:r>
              <a:rPr sz="2800" spc="-5" dirty="0">
                <a:latin typeface="Times New Roman"/>
                <a:cs typeface="Times New Roman"/>
              </a:rPr>
              <a:t>this includes any subcontracted manufacturing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plants that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used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process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ingredients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products.</a:t>
            </a:r>
            <a:endParaRPr sz="2800">
              <a:latin typeface="Times New Roman"/>
              <a:cs typeface="Times New Roman"/>
            </a:endParaRPr>
          </a:p>
          <a:p>
            <a:pPr marL="511175" indent="-499109">
              <a:lnSpc>
                <a:spcPct val="100000"/>
              </a:lnSpc>
              <a:spcBef>
                <a:spcPts val="1275"/>
              </a:spcBef>
              <a:buClr>
                <a:srgbClr val="1286C3"/>
              </a:buClr>
              <a:buSzPct val="144642"/>
              <a:buFont typeface="Wingdings"/>
              <a:buChar char=""/>
              <a:tabLst>
                <a:tab pos="511809" algn="l"/>
              </a:tabLst>
            </a:pPr>
            <a:r>
              <a:rPr sz="2800" spc="-5" dirty="0">
                <a:latin typeface="Times New Roman"/>
                <a:cs typeface="Times New Roman"/>
              </a:rPr>
              <a:t>Hold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valid </a:t>
            </a:r>
            <a:r>
              <a:rPr sz="2800" dirty="0">
                <a:latin typeface="Times New Roman"/>
                <a:cs typeface="Times New Roman"/>
              </a:rPr>
              <a:t>operational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certificate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from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body.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53E850-D926-34F2-6F9C-1F31AA7D26F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79083"/>
            <a:ext cx="6324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32472-FC1C-0073-B4DA-EEC450F4D1C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2994" y="1029080"/>
            <a:ext cx="96710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Times New Roman"/>
                <a:cs typeface="Times New Roman"/>
              </a:rPr>
              <a:t>3. </a:t>
            </a:r>
            <a:r>
              <a:rPr sz="3600" b="0" spc="-10" dirty="0">
                <a:latin typeface="Times New Roman"/>
                <a:cs typeface="Times New Roman"/>
              </a:rPr>
              <a:t>undergo </a:t>
            </a:r>
            <a:r>
              <a:rPr sz="3600" b="0" spc="-5" dirty="0">
                <a:latin typeface="Times New Roman"/>
                <a:cs typeface="Times New Roman"/>
              </a:rPr>
              <a:t>an </a:t>
            </a:r>
            <a:r>
              <a:rPr sz="3600" b="0" dirty="0">
                <a:latin typeface="Times New Roman"/>
                <a:cs typeface="Times New Roman"/>
              </a:rPr>
              <a:t>on-site annual inspection cycle which </a:t>
            </a:r>
            <a:r>
              <a:rPr sz="3600" b="0" spc="5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may include possible unannounced inspections and </a:t>
            </a:r>
            <a:r>
              <a:rPr sz="3600" b="0" spc="5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other </a:t>
            </a:r>
            <a:r>
              <a:rPr sz="3600" b="0" spc="-5" dirty="0">
                <a:latin typeface="Times New Roman"/>
                <a:cs typeface="Times New Roman"/>
              </a:rPr>
              <a:t>additional</a:t>
            </a:r>
            <a:r>
              <a:rPr sz="3600" b="0" spc="10" dirty="0">
                <a:latin typeface="Times New Roman"/>
                <a:cs typeface="Times New Roman"/>
              </a:rPr>
              <a:t> </a:t>
            </a:r>
            <a:r>
              <a:rPr sz="3600" b="0" spc="-5" dirty="0">
                <a:latin typeface="Times New Roman"/>
                <a:cs typeface="Times New Roman"/>
              </a:rPr>
              <a:t>inspections,</a:t>
            </a:r>
            <a:r>
              <a:rPr sz="3600" b="0" spc="10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and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3815588"/>
            <a:ext cx="967295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4. </a:t>
            </a:r>
            <a:r>
              <a:rPr sz="3600" spc="-5" dirty="0">
                <a:latin typeface="Times New Roman"/>
                <a:cs typeface="Times New Roman"/>
              </a:rPr>
              <a:t>allow </a:t>
            </a:r>
            <a:r>
              <a:rPr sz="3600" dirty="0">
                <a:latin typeface="Times New Roman"/>
                <a:cs typeface="Times New Roman"/>
              </a:rPr>
              <a:t>the certification body </a:t>
            </a:r>
            <a:r>
              <a:rPr sz="3600" spc="-5" dirty="0">
                <a:latin typeface="Times New Roman"/>
                <a:cs typeface="Times New Roman"/>
              </a:rPr>
              <a:t>to </a:t>
            </a:r>
            <a:r>
              <a:rPr sz="3600" dirty="0">
                <a:latin typeface="Times New Roman"/>
                <a:cs typeface="Times New Roman"/>
              </a:rPr>
              <a:t>take </a:t>
            </a:r>
            <a:r>
              <a:rPr sz="3600" spc="-5" dirty="0">
                <a:latin typeface="Times New Roman"/>
                <a:cs typeface="Times New Roman"/>
              </a:rPr>
              <a:t>samples </a:t>
            </a:r>
            <a:r>
              <a:rPr sz="3600" dirty="0">
                <a:latin typeface="Times New Roman"/>
                <a:cs typeface="Times New Roman"/>
              </a:rPr>
              <a:t>and 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carry out analysis using laboratories conforming </a:t>
            </a:r>
            <a:r>
              <a:rPr sz="3600" spc="-5" dirty="0">
                <a:latin typeface="Times New Roman"/>
                <a:cs typeface="Times New Roman"/>
              </a:rPr>
              <a:t>to </a:t>
            </a:r>
            <a:r>
              <a:rPr sz="3600" dirty="0">
                <a:latin typeface="Times New Roman"/>
                <a:cs typeface="Times New Roman"/>
              </a:rPr>
              <a:t> ISO/IEC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17025</a:t>
            </a:r>
            <a:r>
              <a:rPr sz="3600" dirty="0">
                <a:latin typeface="Times New Roman"/>
                <a:cs typeface="Times New Roman"/>
              </a:rPr>
              <a:t> for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ingredients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or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contaminants 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either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on a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random</a:t>
            </a:r>
            <a:r>
              <a:rPr sz="3600" spc="-5" dirty="0">
                <a:latin typeface="Times New Roman"/>
                <a:cs typeface="Times New Roman"/>
              </a:rPr>
              <a:t> basis</a:t>
            </a:r>
            <a:r>
              <a:rPr sz="3600" dirty="0">
                <a:latin typeface="Times New Roman"/>
                <a:cs typeface="Times New Roman"/>
              </a:rPr>
              <a:t> or </a:t>
            </a:r>
            <a:r>
              <a:rPr sz="3600" spc="-5" dirty="0">
                <a:latin typeface="Times New Roman"/>
                <a:cs typeface="Times New Roman"/>
              </a:rPr>
              <a:t>in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case</a:t>
            </a:r>
            <a:r>
              <a:rPr sz="3600" spc="-1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of </a:t>
            </a:r>
            <a:r>
              <a:rPr sz="3600" spc="-5" dirty="0">
                <a:latin typeface="Times New Roman"/>
                <a:cs typeface="Times New Roman"/>
              </a:rPr>
              <a:t>suspicion.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0074F6-A97F-7731-51F1-43453C47411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400800"/>
            <a:ext cx="64770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99E025-8787-5CD6-709B-227B6F28E32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3120" y="400304"/>
            <a:ext cx="7240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AP</a:t>
            </a:r>
            <a:r>
              <a:rPr spc="-25" dirty="0"/>
              <a:t>P</a:t>
            </a:r>
            <a:r>
              <a:rPr spc="-5" dirty="0"/>
              <a:t>RO</a:t>
            </a:r>
            <a:r>
              <a:rPr spc="-535" dirty="0"/>
              <a:t>V</a:t>
            </a:r>
            <a:r>
              <a:rPr spc="-5" dirty="0"/>
              <a:t>AL</a:t>
            </a:r>
            <a:r>
              <a:rPr spc="-200" dirty="0"/>
              <a:t> </a:t>
            </a:r>
            <a:r>
              <a:rPr spc="-5" dirty="0"/>
              <a:t>OF</a:t>
            </a:r>
            <a:r>
              <a:rPr spc="-155" dirty="0"/>
              <a:t> </a:t>
            </a:r>
            <a:r>
              <a:rPr spc="-5" dirty="0"/>
              <a:t>INGRE</a:t>
            </a:r>
            <a:r>
              <a:rPr spc="-25" dirty="0"/>
              <a:t>D</a:t>
            </a:r>
            <a:r>
              <a:rPr spc="-5" dirty="0"/>
              <a:t>IENTS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544193"/>
            <a:ext cx="9863455" cy="4589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Clr>
                <a:srgbClr val="1286C3"/>
              </a:buClr>
              <a:buSzPct val="145312"/>
              <a:buFont typeface="Arial"/>
              <a:buChar char="•"/>
              <a:tabLst>
                <a:tab pos="299720" algn="l"/>
              </a:tabLst>
            </a:pPr>
            <a:r>
              <a:rPr sz="3200" spc="-114" dirty="0">
                <a:latin typeface="Times New Roman"/>
                <a:cs typeface="Times New Roman"/>
              </a:rPr>
              <a:t>To</a:t>
            </a:r>
            <a:r>
              <a:rPr sz="3200" spc="57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be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certified</a:t>
            </a:r>
            <a:r>
              <a:rPr sz="3200" dirty="0">
                <a:latin typeface="Times New Roman"/>
                <a:cs typeface="Times New Roman"/>
              </a:rPr>
              <a:t> for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cosmetic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ingredients</a:t>
            </a:r>
            <a:r>
              <a:rPr sz="3200" dirty="0">
                <a:latin typeface="Times New Roman"/>
                <a:cs typeface="Times New Roman"/>
              </a:rPr>
              <a:t> or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cosmetic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products</a:t>
            </a:r>
            <a:r>
              <a:rPr sz="3200" spc="4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under</a:t>
            </a:r>
            <a:r>
              <a:rPr sz="3200" spc="4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natural</a:t>
            </a:r>
            <a:r>
              <a:rPr sz="3200" spc="4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47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organic</a:t>
            </a:r>
            <a:r>
              <a:rPr sz="3200" spc="4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certification</a:t>
            </a:r>
            <a:r>
              <a:rPr sz="3200" spc="484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according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this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Standard,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it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is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required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to:</a:t>
            </a:r>
            <a:endParaRPr sz="3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370"/>
              </a:spcBef>
            </a:pPr>
            <a:r>
              <a:rPr sz="3200" dirty="0">
                <a:latin typeface="Times New Roman"/>
                <a:cs typeface="Times New Roman"/>
              </a:rPr>
              <a:t>have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subjected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manufacturing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operation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and</a:t>
            </a:r>
            <a:r>
              <a:rPr sz="3200" dirty="0">
                <a:latin typeface="Times New Roman"/>
                <a:cs typeface="Times New Roman"/>
              </a:rPr>
              <a:t> the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ingredients or products </a:t>
            </a:r>
            <a:r>
              <a:rPr sz="3200" spc="-5" dirty="0">
                <a:latin typeface="Times New Roman"/>
                <a:cs typeface="Times New Roman"/>
              </a:rPr>
              <a:t>to inspection </a:t>
            </a:r>
            <a:r>
              <a:rPr sz="3200" dirty="0">
                <a:latin typeface="Times New Roman"/>
                <a:cs typeface="Times New Roman"/>
              </a:rPr>
              <a:t>and </a:t>
            </a:r>
            <a:r>
              <a:rPr sz="3200" spc="-5" dirty="0">
                <a:latin typeface="Times New Roman"/>
                <a:cs typeface="Times New Roman"/>
              </a:rPr>
              <a:t>certification </a:t>
            </a:r>
            <a:r>
              <a:rPr sz="3200" dirty="0">
                <a:latin typeface="Times New Roman"/>
                <a:cs typeface="Times New Roman"/>
              </a:rPr>
              <a:t>by </a:t>
            </a:r>
            <a:r>
              <a:rPr sz="3200" spc="5" dirty="0">
                <a:latin typeface="Times New Roman"/>
                <a:cs typeface="Times New Roman"/>
              </a:rPr>
              <a:t>an 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authorised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certification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body;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this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includes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any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sub-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contracted manufacturing plants </a:t>
            </a:r>
            <a:r>
              <a:rPr sz="3200" spc="-5" dirty="0">
                <a:latin typeface="Times New Roman"/>
                <a:cs typeface="Times New Roman"/>
              </a:rPr>
              <a:t>that </a:t>
            </a:r>
            <a:r>
              <a:rPr sz="3200" dirty="0">
                <a:latin typeface="Times New Roman"/>
                <a:cs typeface="Times New Roman"/>
              </a:rPr>
              <a:t>are used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process the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ingredients or products </a:t>
            </a:r>
            <a:r>
              <a:rPr sz="3200" spc="-5" dirty="0">
                <a:latin typeface="Times New Roman"/>
                <a:cs typeface="Times New Roman"/>
              </a:rPr>
              <a:t>hold </a:t>
            </a:r>
            <a:r>
              <a:rPr sz="3200" dirty="0">
                <a:latin typeface="Times New Roman"/>
                <a:cs typeface="Times New Roman"/>
              </a:rPr>
              <a:t>a </a:t>
            </a:r>
            <a:r>
              <a:rPr sz="3200" spc="-5" dirty="0">
                <a:latin typeface="Times New Roman"/>
                <a:cs typeface="Times New Roman"/>
              </a:rPr>
              <a:t>valid </a:t>
            </a:r>
            <a:r>
              <a:rPr sz="3200" dirty="0">
                <a:latin typeface="Times New Roman"/>
                <a:cs typeface="Times New Roman"/>
              </a:rPr>
              <a:t>operational </a:t>
            </a:r>
            <a:r>
              <a:rPr sz="3200" spc="-5" dirty="0">
                <a:latin typeface="Times New Roman"/>
                <a:cs typeface="Times New Roman"/>
              </a:rPr>
              <a:t>certificate </a:t>
            </a:r>
            <a:r>
              <a:rPr sz="3200" dirty="0">
                <a:latin typeface="Times New Roman"/>
                <a:cs typeface="Times New Roman"/>
              </a:rPr>
              <a:t> from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that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40" dirty="0">
                <a:latin typeface="Times New Roman"/>
                <a:cs typeface="Times New Roman"/>
              </a:rPr>
              <a:t>body.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990210-33F0-5B39-5B87-535F506B97A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77940"/>
            <a:ext cx="6400800" cy="48006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CD8E6-326C-6446-C075-6DD11C4DDBE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8407" y="580390"/>
            <a:ext cx="9798050" cy="5710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05459" algn="just">
              <a:lnSpc>
                <a:spcPct val="100000"/>
              </a:lnSpc>
              <a:spcBef>
                <a:spcPts val="95"/>
              </a:spcBef>
            </a:pPr>
            <a:r>
              <a:rPr sz="4000" spc="-15" dirty="0">
                <a:latin typeface="Times New Roman"/>
                <a:cs typeface="Times New Roman"/>
              </a:rPr>
              <a:t>undergo</a:t>
            </a:r>
            <a:r>
              <a:rPr sz="4000" spc="95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</a:t>
            </a:r>
            <a:r>
              <a:rPr sz="4000" spc="944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on-site</a:t>
            </a:r>
            <a:r>
              <a:rPr sz="4000" spc="94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annual</a:t>
            </a:r>
            <a:r>
              <a:rPr sz="4000" spc="944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inspection</a:t>
            </a:r>
            <a:r>
              <a:rPr sz="4000" spc="95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cycle </a:t>
            </a:r>
            <a:r>
              <a:rPr sz="4000" spc="-99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which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may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include</a:t>
            </a:r>
            <a:r>
              <a:rPr sz="4000" dirty="0">
                <a:latin typeface="Times New Roman"/>
                <a:cs typeface="Times New Roman"/>
              </a:rPr>
              <a:t> possible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unannounced 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inspections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other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additional</a:t>
            </a:r>
            <a:r>
              <a:rPr sz="4000" spc="99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inspections, 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endParaRPr sz="40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1560"/>
              </a:spcBef>
            </a:pPr>
            <a:r>
              <a:rPr sz="4000" spc="-5" dirty="0">
                <a:latin typeface="Times New Roman"/>
                <a:cs typeface="Times New Roman"/>
              </a:rPr>
              <a:t>x allow the </a:t>
            </a:r>
            <a:r>
              <a:rPr sz="4000" dirty="0">
                <a:latin typeface="Times New Roman"/>
                <a:cs typeface="Times New Roman"/>
              </a:rPr>
              <a:t>certification </a:t>
            </a:r>
            <a:r>
              <a:rPr sz="4000" spc="-5" dirty="0">
                <a:latin typeface="Times New Roman"/>
                <a:cs typeface="Times New Roman"/>
              </a:rPr>
              <a:t>body to take </a:t>
            </a:r>
            <a:r>
              <a:rPr sz="4000" dirty="0">
                <a:latin typeface="Times New Roman"/>
                <a:cs typeface="Times New Roman"/>
              </a:rPr>
              <a:t>samples 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and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carry</a:t>
            </a:r>
            <a:r>
              <a:rPr sz="4000" dirty="0">
                <a:latin typeface="Times New Roman"/>
                <a:cs typeface="Times New Roman"/>
              </a:rPr>
              <a:t> out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analysis</a:t>
            </a:r>
            <a:r>
              <a:rPr sz="4000" dirty="0">
                <a:latin typeface="Times New Roman"/>
                <a:cs typeface="Times New Roman"/>
              </a:rPr>
              <a:t> using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laboratories </a:t>
            </a:r>
            <a:r>
              <a:rPr sz="4000" dirty="0">
                <a:latin typeface="Times New Roman"/>
                <a:cs typeface="Times New Roman"/>
              </a:rPr>
              <a:t> conforming</a:t>
            </a:r>
            <a:r>
              <a:rPr sz="4000" spc="73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to</a:t>
            </a:r>
            <a:r>
              <a:rPr sz="4000" spc="7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ISO/IEC</a:t>
            </a:r>
            <a:r>
              <a:rPr sz="4000" spc="71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17025</a:t>
            </a:r>
            <a:r>
              <a:rPr sz="4000" spc="73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for</a:t>
            </a:r>
            <a:r>
              <a:rPr sz="4000" spc="72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ingredients </a:t>
            </a:r>
            <a:r>
              <a:rPr sz="4000" spc="-99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or </a:t>
            </a:r>
            <a:r>
              <a:rPr sz="4000" spc="-5" dirty="0">
                <a:latin typeface="Times New Roman"/>
                <a:cs typeface="Times New Roman"/>
              </a:rPr>
              <a:t>contaminants either </a:t>
            </a:r>
            <a:r>
              <a:rPr sz="4000" dirty="0">
                <a:latin typeface="Times New Roman"/>
                <a:cs typeface="Times New Roman"/>
              </a:rPr>
              <a:t>on </a:t>
            </a:r>
            <a:r>
              <a:rPr sz="4000" spc="-5" dirty="0">
                <a:latin typeface="Times New Roman"/>
                <a:cs typeface="Times New Roman"/>
              </a:rPr>
              <a:t>a random basis </a:t>
            </a:r>
            <a:r>
              <a:rPr sz="4000" dirty="0">
                <a:latin typeface="Times New Roman"/>
                <a:cs typeface="Times New Roman"/>
              </a:rPr>
              <a:t>or in 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case</a:t>
            </a:r>
            <a:r>
              <a:rPr sz="4000" dirty="0">
                <a:latin typeface="Times New Roman"/>
                <a:cs typeface="Times New Roman"/>
              </a:rPr>
              <a:t> of</a:t>
            </a:r>
            <a:r>
              <a:rPr sz="4000" spc="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suspicion.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BD01E-AE58-9CA1-AEA8-992879A4F2A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200" y="6377940"/>
            <a:ext cx="5943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828774-50B7-6D20-5154-4C56AC38310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3116" y="273151"/>
            <a:ext cx="9862820" cy="5805805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3200" dirty="0">
                <a:latin typeface="Times New Roman"/>
                <a:cs typeface="Times New Roman"/>
              </a:rPr>
              <a:t>Certification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bodies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Bodies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certifying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to</a:t>
            </a:r>
            <a:r>
              <a:rPr sz="3200" dirty="0">
                <a:latin typeface="Times New Roman"/>
                <a:cs typeface="Times New Roman"/>
              </a:rPr>
              <a:t> this Standard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must: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3200" dirty="0">
                <a:latin typeface="Times New Roman"/>
                <a:cs typeface="Times New Roman"/>
              </a:rPr>
              <a:t>›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(associate)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members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COSMOS-standard</a:t>
            </a:r>
            <a:r>
              <a:rPr sz="3200" spc="-1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AISBL.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3200" dirty="0">
                <a:latin typeface="Times New Roman"/>
                <a:cs typeface="Times New Roman"/>
              </a:rPr>
              <a:t>›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accredited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ISO/IEC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Guide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65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(for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any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scope).</a:t>
            </a:r>
            <a:endParaRPr sz="3200">
              <a:latin typeface="Times New Roman"/>
              <a:cs typeface="Times New Roman"/>
            </a:endParaRPr>
          </a:p>
          <a:p>
            <a:pPr marL="317500" marR="287655" indent="-305435">
              <a:lnSpc>
                <a:spcPct val="125600"/>
              </a:lnSpc>
              <a:spcBef>
                <a:spcPts val="5"/>
              </a:spcBef>
            </a:pPr>
            <a:r>
              <a:rPr sz="3200" dirty="0">
                <a:latin typeface="Times New Roman"/>
                <a:cs typeface="Times New Roman"/>
              </a:rPr>
              <a:t>›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authorised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according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the requirements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set </a:t>
            </a:r>
            <a:r>
              <a:rPr sz="3200" spc="5" dirty="0">
                <a:latin typeface="Times New Roman"/>
                <a:cs typeface="Times New Roman"/>
              </a:rPr>
              <a:t>out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COSMOS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standard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Control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Manual.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ts val="3460"/>
              </a:lnSpc>
              <a:spcBef>
                <a:spcPts val="1415"/>
              </a:spcBef>
            </a:pPr>
            <a:r>
              <a:rPr sz="3200" dirty="0">
                <a:latin typeface="Times New Roman"/>
                <a:cs typeface="Times New Roman"/>
              </a:rPr>
              <a:t>›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submit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to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annual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authorisation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according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to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COSMOS-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standard</a:t>
            </a:r>
            <a:endParaRPr sz="3200">
              <a:latin typeface="Times New Roman"/>
              <a:cs typeface="Times New Roman"/>
            </a:endParaRPr>
          </a:p>
          <a:p>
            <a:pPr marL="12700" marR="7620" indent="306070">
              <a:lnSpc>
                <a:spcPts val="3460"/>
              </a:lnSpc>
              <a:spcBef>
                <a:spcPts val="1360"/>
              </a:spcBef>
            </a:pPr>
            <a:r>
              <a:rPr sz="3200" spc="-5" dirty="0">
                <a:latin typeface="Times New Roman"/>
                <a:cs typeface="Times New Roman"/>
              </a:rPr>
              <a:t>Control</a:t>
            </a:r>
            <a:r>
              <a:rPr sz="3200" spc="2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Manual</a:t>
            </a:r>
            <a:r>
              <a:rPr sz="3200" spc="2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including</a:t>
            </a:r>
            <a:r>
              <a:rPr sz="3200" spc="2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any</a:t>
            </a:r>
            <a:r>
              <a:rPr sz="3200" spc="3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investigations</a:t>
            </a:r>
            <a:r>
              <a:rPr sz="3200" spc="3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that</a:t>
            </a:r>
            <a:r>
              <a:rPr sz="3200" spc="2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may</a:t>
            </a:r>
            <a:r>
              <a:rPr sz="3200" spc="30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be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undertaken</a:t>
            </a:r>
            <a:endParaRPr sz="32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930"/>
              </a:spcBef>
            </a:pP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case of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complaint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suspicion.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1AB29C-94CC-D573-6802-17B8190CB7C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1000" y="6377940"/>
            <a:ext cx="6096000" cy="20690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D4A1E-7BF0-C69A-6492-B6EE107B77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10535" marR="5080" indent="-18738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GUIDELINES</a:t>
            </a:r>
            <a:r>
              <a:rPr spc="-60" dirty="0"/>
              <a:t> </a:t>
            </a:r>
            <a:r>
              <a:rPr spc="-5" dirty="0"/>
              <a:t>WITH </a:t>
            </a:r>
            <a:r>
              <a:rPr spc="-10" dirty="0"/>
              <a:t>RESPECT</a:t>
            </a:r>
            <a:r>
              <a:rPr spc="-145" dirty="0"/>
              <a:t> </a:t>
            </a:r>
            <a:r>
              <a:rPr spc="-45" dirty="0"/>
              <a:t>TO </a:t>
            </a:r>
            <a:r>
              <a:rPr spc="-985" dirty="0"/>
              <a:t> </a:t>
            </a:r>
            <a:r>
              <a:rPr spc="-75" dirty="0"/>
              <a:t>PRESERVATIVES: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590243"/>
            <a:ext cx="9862185" cy="4512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›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Cosmetic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preservatives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allowed</a:t>
            </a:r>
            <a:r>
              <a:rPr sz="2800" spc="-5" dirty="0">
                <a:latin typeface="Times New Roman"/>
                <a:cs typeface="Times New Roman"/>
              </a:rPr>
              <a:t> by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Ecocert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COSMOSare </a:t>
            </a:r>
            <a:r>
              <a:rPr sz="2800" dirty="0">
                <a:latin typeface="Times New Roman"/>
                <a:cs typeface="Times New Roman"/>
              </a:rPr>
              <a:t> considered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more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skin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friendly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some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traditional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preservatives.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2345"/>
              </a:spcBef>
            </a:pPr>
            <a:r>
              <a:rPr sz="2800" spc="-5" dirty="0">
                <a:latin typeface="Times New Roman"/>
                <a:cs typeface="Times New Roman"/>
              </a:rPr>
              <a:t>› Most are naturally occurring </a:t>
            </a:r>
            <a:r>
              <a:rPr sz="2800" spc="-10" dirty="0">
                <a:latin typeface="Times New Roman"/>
                <a:cs typeface="Times New Roman"/>
              </a:rPr>
              <a:t>in </a:t>
            </a:r>
            <a:r>
              <a:rPr sz="2800" spc="-5" dirty="0">
                <a:latin typeface="Times New Roman"/>
                <a:cs typeface="Times New Roman"/>
              </a:rPr>
              <a:t>botanicals and so </a:t>
            </a:r>
            <a:r>
              <a:rPr sz="2800" spc="-10" dirty="0">
                <a:latin typeface="Times New Roman"/>
                <a:cs typeface="Times New Roman"/>
              </a:rPr>
              <a:t>are </a:t>
            </a:r>
            <a:r>
              <a:rPr sz="2800" spc="-5" dirty="0">
                <a:latin typeface="Times New Roman"/>
                <a:cs typeface="Times New Roman"/>
              </a:rPr>
              <a:t>considered </a:t>
            </a:r>
            <a:r>
              <a:rPr sz="2800" dirty="0">
                <a:latin typeface="Times New Roman"/>
                <a:cs typeface="Times New Roman"/>
              </a:rPr>
              <a:t>by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" dirty="0">
                <a:latin typeface="Times New Roman"/>
                <a:cs typeface="Times New Roman"/>
              </a:rPr>
              <a:t> certifying bodies to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suitable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marketed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natural.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2340"/>
              </a:spcBef>
            </a:pPr>
            <a:r>
              <a:rPr sz="2800" spc="-5" dirty="0">
                <a:latin typeface="Times New Roman"/>
                <a:cs typeface="Times New Roman"/>
              </a:rPr>
              <a:t>According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latest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Ecocert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COSMOS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standards</a:t>
            </a:r>
            <a:r>
              <a:rPr sz="2800" dirty="0">
                <a:latin typeface="Times New Roman"/>
                <a:cs typeface="Times New Roman"/>
              </a:rPr>
              <a:t> the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following </a:t>
            </a:r>
            <a:r>
              <a:rPr sz="2800" spc="-5" dirty="0">
                <a:latin typeface="Times New Roman"/>
                <a:cs typeface="Times New Roman"/>
              </a:rPr>
              <a:t>preservatives are allowed in cosmetic products certified </a:t>
            </a:r>
            <a:r>
              <a:rPr sz="2800" spc="-15" dirty="0">
                <a:latin typeface="Times New Roman"/>
                <a:cs typeface="Times New Roman"/>
              </a:rPr>
              <a:t>as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Natural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Organic.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68941-064F-2EE2-18BE-B0F96DEA477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04800" y="6377939"/>
            <a:ext cx="5943600" cy="35014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D2873-8643-F895-99C7-56526DA9D43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6108" y="261619"/>
            <a:ext cx="81953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REGULATIONS</a:t>
            </a:r>
            <a:r>
              <a:rPr spc="10" dirty="0"/>
              <a:t> </a:t>
            </a:r>
            <a:r>
              <a:rPr spc="-5" dirty="0"/>
              <a:t>FOR</a:t>
            </a:r>
            <a:r>
              <a:rPr spc="-30" dirty="0"/>
              <a:t> </a:t>
            </a:r>
            <a:r>
              <a:rPr spc="-5" dirty="0"/>
              <a:t>EMOLLIENT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222629"/>
            <a:ext cx="3376295" cy="4812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51205">
              <a:lnSpc>
                <a:spcPct val="130900"/>
              </a:lnSpc>
              <a:spcBef>
                <a:spcPts val="95"/>
              </a:spcBef>
            </a:pPr>
            <a:r>
              <a:rPr sz="2400" b="1" i="1" dirty="0">
                <a:latin typeface="Times New Roman"/>
                <a:cs typeface="Times New Roman"/>
              </a:rPr>
              <a:t>Commericial</a:t>
            </a:r>
            <a:r>
              <a:rPr sz="2400" b="1" i="1" spc="-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Name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/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Non </a:t>
            </a:r>
            <a:r>
              <a:rPr sz="2400" b="1" i="1" dirty="0">
                <a:latin typeface="Times New Roman"/>
                <a:cs typeface="Times New Roman"/>
              </a:rPr>
              <a:t>Commercial 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1,3-Butylene glycol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Acai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oil</a:t>
            </a:r>
            <a:endParaRPr sz="2400">
              <a:latin typeface="Times New Roman"/>
              <a:cs typeface="Times New Roman"/>
            </a:endParaRPr>
          </a:p>
          <a:p>
            <a:pPr marL="12700" marR="443865">
              <a:lnSpc>
                <a:spcPct val="1308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Acide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stearique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tp18/55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Acitire</a:t>
            </a:r>
            <a:endParaRPr sz="2400">
              <a:latin typeface="Times New Roman"/>
              <a:cs typeface="Times New Roman"/>
            </a:endParaRPr>
          </a:p>
          <a:p>
            <a:pPr marL="12700" marR="1806575">
              <a:lnSpc>
                <a:spcPct val="130800"/>
              </a:lnSpc>
            </a:pPr>
            <a:r>
              <a:rPr sz="2400" dirty="0">
                <a:latin typeface="Times New Roman"/>
                <a:cs typeface="Times New Roman"/>
              </a:rPr>
              <a:t>Activonol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-3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akogel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400" dirty="0">
                <a:latin typeface="Times New Roman"/>
                <a:cs typeface="Times New Roman"/>
              </a:rPr>
              <a:t>Adeps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lanae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type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sp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PHEur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400" dirty="0">
                <a:latin typeface="Times New Roman"/>
                <a:cs typeface="Times New Roman"/>
              </a:rPr>
              <a:t>Aecosil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Emollient</a:t>
            </a:r>
            <a:r>
              <a:rPr spc="-60" dirty="0"/>
              <a:t> </a:t>
            </a:r>
            <a:r>
              <a:rPr dirty="0"/>
              <a:t>Examples</a:t>
            </a:r>
          </a:p>
          <a:p>
            <a:pPr>
              <a:lnSpc>
                <a:spcPct val="100000"/>
              </a:lnSpc>
            </a:pPr>
            <a:endParaRPr sz="2600"/>
          </a:p>
          <a:p>
            <a:pPr marL="12700" algn="just">
              <a:lnSpc>
                <a:spcPct val="100000"/>
              </a:lnSpc>
              <a:spcBef>
                <a:spcPts val="1670"/>
              </a:spcBef>
            </a:pPr>
            <a:r>
              <a:rPr b="0" i="0" spc="-5" dirty="0">
                <a:latin typeface="Times New Roman"/>
                <a:cs typeface="Times New Roman"/>
              </a:rPr>
              <a:t>Decyl</a:t>
            </a:r>
            <a:r>
              <a:rPr b="0" i="0" spc="-30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glcoside</a:t>
            </a:r>
          </a:p>
          <a:p>
            <a:pPr marL="40005" marR="403860" indent="-24765" algn="just">
              <a:lnSpc>
                <a:spcPct val="130800"/>
              </a:lnSpc>
            </a:pPr>
            <a:r>
              <a:rPr b="0" i="0" dirty="0">
                <a:latin typeface="Times New Roman"/>
                <a:cs typeface="Times New Roman"/>
              </a:rPr>
              <a:t>Eutrepe</a:t>
            </a:r>
            <a:r>
              <a:rPr b="0" i="0" spc="-6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oleracea</a:t>
            </a:r>
            <a:r>
              <a:rPr b="0" i="0" spc="-5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fruit</a:t>
            </a:r>
            <a:r>
              <a:rPr b="0" i="0" spc="-3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oil </a:t>
            </a:r>
            <a:r>
              <a:rPr b="0" i="0" spc="-590" dirty="0">
                <a:latin typeface="Times New Roman"/>
                <a:cs typeface="Times New Roman"/>
              </a:rPr>
              <a:t> </a:t>
            </a:r>
            <a:r>
              <a:rPr b="0" i="0" spc="-5" dirty="0">
                <a:latin typeface="Times New Roman"/>
                <a:cs typeface="Times New Roman"/>
              </a:rPr>
              <a:t>Palmitic </a:t>
            </a:r>
            <a:r>
              <a:rPr b="0" i="0" dirty="0">
                <a:latin typeface="Times New Roman"/>
                <a:cs typeface="Times New Roman"/>
              </a:rPr>
              <a:t>and stearic acid </a:t>
            </a:r>
            <a:r>
              <a:rPr b="0" i="0" spc="-58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Jojoba</a:t>
            </a:r>
            <a:r>
              <a:rPr b="0" i="0" spc="-1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esters</a:t>
            </a:r>
          </a:p>
          <a:p>
            <a:pPr marL="58419">
              <a:lnSpc>
                <a:spcPct val="100000"/>
              </a:lnSpc>
              <a:spcBef>
                <a:spcPts val="890"/>
              </a:spcBef>
            </a:pPr>
            <a:r>
              <a:rPr b="0" i="0" dirty="0">
                <a:latin typeface="Times New Roman"/>
                <a:cs typeface="Times New Roman"/>
              </a:rPr>
              <a:t>propanediol</a:t>
            </a:r>
          </a:p>
          <a:p>
            <a:pPr marL="108585" marR="5080" indent="-26034">
              <a:lnSpc>
                <a:spcPct val="130800"/>
              </a:lnSpc>
            </a:pPr>
            <a:r>
              <a:rPr b="0" i="0" dirty="0">
                <a:latin typeface="Times New Roman"/>
                <a:cs typeface="Times New Roman"/>
              </a:rPr>
              <a:t>Hydrogenated</a:t>
            </a:r>
            <a:r>
              <a:rPr b="0" i="0" spc="-5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vegetable</a:t>
            </a:r>
            <a:r>
              <a:rPr b="0" i="0" spc="-7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oil </a:t>
            </a:r>
            <a:r>
              <a:rPr b="0" i="0" spc="-58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Lanolin</a:t>
            </a:r>
          </a:p>
          <a:p>
            <a:pPr marL="48895">
              <a:lnSpc>
                <a:spcPct val="100000"/>
              </a:lnSpc>
              <a:spcBef>
                <a:spcPts val="890"/>
              </a:spcBef>
            </a:pPr>
            <a:r>
              <a:rPr b="0" i="0" dirty="0">
                <a:latin typeface="Times New Roman"/>
                <a:cs typeface="Times New Roman"/>
              </a:rPr>
              <a:t>Glyceryl</a:t>
            </a:r>
            <a:r>
              <a:rPr b="0" i="0" spc="-45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olivate</a:t>
            </a:r>
            <a:r>
              <a:rPr b="0" i="0" spc="-50" dirty="0">
                <a:latin typeface="Times New Roman"/>
                <a:cs typeface="Times New Roman"/>
              </a:rPr>
              <a:t> </a:t>
            </a:r>
            <a:r>
              <a:rPr b="0" i="0" dirty="0">
                <a:latin typeface="Times New Roman"/>
                <a:cs typeface="Times New Roman"/>
              </a:rPr>
              <a:t>Estolides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EF491-FA82-BA44-EE20-C4D25ED036C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0" y="6432551"/>
            <a:ext cx="65532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CCA81-085D-9662-06C7-791120143AB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1101" y="372617"/>
            <a:ext cx="90855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GUIDELINES</a:t>
            </a:r>
            <a:r>
              <a:rPr dirty="0"/>
              <a:t> </a:t>
            </a:r>
            <a:r>
              <a:rPr spc="-5" dirty="0"/>
              <a:t>FOR</a:t>
            </a:r>
            <a:r>
              <a:rPr spc="-15" dirty="0"/>
              <a:t> </a:t>
            </a:r>
            <a:r>
              <a:rPr spc="-5" dirty="0"/>
              <a:t>FOAMING</a:t>
            </a:r>
            <a:r>
              <a:rPr spc="-215" dirty="0"/>
              <a:t> </a:t>
            </a:r>
            <a:r>
              <a:rPr spc="-60" dirty="0"/>
              <a:t>AGENT: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88020" y="1584504"/>
            <a:ext cx="3481070" cy="1234440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 marL="822325" algn="ctr">
              <a:lnSpc>
                <a:spcPct val="100000"/>
              </a:lnSpc>
              <a:spcBef>
                <a:spcPts val="1700"/>
              </a:spcBef>
            </a:pPr>
            <a:r>
              <a:rPr sz="3200" b="1" i="1" dirty="0">
                <a:latin typeface="Times New Roman"/>
                <a:cs typeface="Times New Roman"/>
              </a:rPr>
              <a:t>Chemical</a:t>
            </a:r>
            <a:r>
              <a:rPr sz="3200" b="1" i="1" spc="-70" dirty="0">
                <a:latin typeface="Times New Roman"/>
                <a:cs typeface="Times New Roman"/>
              </a:rPr>
              <a:t> </a:t>
            </a:r>
            <a:r>
              <a:rPr sz="3200" b="1" i="1" dirty="0">
                <a:latin typeface="Times New Roman"/>
                <a:cs typeface="Times New Roman"/>
              </a:rPr>
              <a:t>name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dirty="0">
                <a:latin typeface="Times New Roman"/>
                <a:cs typeface="Times New Roman"/>
              </a:rPr>
              <a:t>Lauryl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7923" y="3308349"/>
            <a:ext cx="2126615" cy="1056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408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au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yl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  Myr</a:t>
            </a:r>
            <a:r>
              <a:rPr sz="2400" spc="-5" dirty="0">
                <a:latin typeface="Times New Roman"/>
                <a:cs typeface="Times New Roman"/>
              </a:rPr>
              <a:t>is</a:t>
            </a:r>
            <a:r>
              <a:rPr sz="2400" dirty="0">
                <a:latin typeface="Times New Roman"/>
                <a:cs typeface="Times New Roman"/>
              </a:rPr>
              <a:t>tyl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3116" y="1584504"/>
            <a:ext cx="5193030" cy="3810635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sz="3200" b="1" i="1" dirty="0">
                <a:latin typeface="Times New Roman"/>
                <a:cs typeface="Times New Roman"/>
              </a:rPr>
              <a:t>Commercial</a:t>
            </a:r>
            <a:r>
              <a:rPr sz="3200" b="1" i="1" spc="-55" dirty="0">
                <a:latin typeface="Times New Roman"/>
                <a:cs typeface="Times New Roman"/>
              </a:rPr>
              <a:t> </a:t>
            </a:r>
            <a:r>
              <a:rPr sz="3200" b="1" i="1" dirty="0">
                <a:latin typeface="Times New Roman"/>
                <a:cs typeface="Times New Roman"/>
              </a:rPr>
              <a:t>name</a:t>
            </a:r>
            <a:endParaRPr sz="3200">
              <a:latin typeface="Times New Roman"/>
              <a:cs typeface="Times New Roman"/>
            </a:endParaRPr>
          </a:p>
          <a:p>
            <a:pPr marL="12700" marR="242570">
              <a:lnSpc>
                <a:spcPct val="140800"/>
              </a:lnSpc>
              <a:spcBef>
                <a:spcPts val="20"/>
              </a:spcBef>
              <a:buAutoNum type="arabicPeriod"/>
              <a:tabLst>
                <a:tab pos="317500" algn="l"/>
              </a:tabLst>
            </a:pPr>
            <a:r>
              <a:rPr sz="2400" spc="-225" dirty="0">
                <a:latin typeface="Times New Roman"/>
                <a:cs typeface="Times New Roman"/>
              </a:rPr>
              <a:t>P</a:t>
            </a:r>
            <a:r>
              <a:rPr sz="2400" spc="-5" dirty="0">
                <a:latin typeface="Times New Roman"/>
                <a:cs typeface="Times New Roman"/>
              </a:rPr>
              <a:t>ALMEROL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1299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Lauryl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  </a:t>
            </a:r>
            <a:r>
              <a:rPr sz="2400" spc="-5" dirty="0">
                <a:latin typeface="Times New Roman"/>
                <a:cs typeface="Times New Roman"/>
              </a:rPr>
              <a:t>RSPO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SCC</a:t>
            </a:r>
            <a:r>
              <a:rPr sz="2400" spc="-5" dirty="0">
                <a:latin typeface="Times New Roman"/>
                <a:cs typeface="Times New Roman"/>
              </a:rPr>
              <a:t> Mass</a:t>
            </a:r>
            <a:r>
              <a:rPr sz="2400" dirty="0">
                <a:latin typeface="Times New Roman"/>
                <a:cs typeface="Times New Roman"/>
              </a:rPr>
              <a:t> Balance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(MB)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7500" algn="l"/>
              </a:tabLst>
            </a:pPr>
            <a:r>
              <a:rPr sz="2400" spc="-225" dirty="0">
                <a:latin typeface="Times New Roman"/>
                <a:cs typeface="Times New Roman"/>
              </a:rPr>
              <a:t>P</a:t>
            </a:r>
            <a:r>
              <a:rPr sz="2400" spc="-5" dirty="0">
                <a:latin typeface="Times New Roman"/>
                <a:cs typeface="Times New Roman"/>
              </a:rPr>
              <a:t>ALMEROL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1299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Lauryl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40800"/>
              </a:lnSpc>
              <a:spcBef>
                <a:spcPts val="5"/>
              </a:spcBef>
              <a:buAutoNum type="arabicPeriod"/>
              <a:tabLst>
                <a:tab pos="317500" algn="l"/>
              </a:tabLst>
            </a:pPr>
            <a:r>
              <a:rPr sz="2400" spc="-225" dirty="0">
                <a:latin typeface="Times New Roman"/>
                <a:cs typeface="Times New Roman"/>
              </a:rPr>
              <a:t>P</a:t>
            </a:r>
            <a:r>
              <a:rPr sz="2400" spc="-5" dirty="0">
                <a:latin typeface="Times New Roman"/>
                <a:cs typeface="Times New Roman"/>
              </a:rPr>
              <a:t>ALMEROL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1498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Myr</a:t>
            </a:r>
            <a:r>
              <a:rPr sz="2400" spc="-5" dirty="0">
                <a:latin typeface="Times New Roman"/>
                <a:cs typeface="Times New Roman"/>
              </a:rPr>
              <a:t>is</a:t>
            </a:r>
            <a:r>
              <a:rPr sz="2400" dirty="0">
                <a:latin typeface="Times New Roman"/>
                <a:cs typeface="Times New Roman"/>
              </a:rPr>
              <a:t>tyl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  </a:t>
            </a:r>
            <a:r>
              <a:rPr sz="2400" spc="-5" dirty="0">
                <a:latin typeface="Times New Roman"/>
                <a:cs typeface="Times New Roman"/>
              </a:rPr>
              <a:t>RSPO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SCC</a:t>
            </a:r>
            <a:r>
              <a:rPr sz="2400" spc="-5" dirty="0">
                <a:latin typeface="Times New Roman"/>
                <a:cs typeface="Times New Roman"/>
              </a:rPr>
              <a:t> Mass</a:t>
            </a:r>
            <a:r>
              <a:rPr sz="2400" dirty="0">
                <a:latin typeface="Times New Roman"/>
                <a:cs typeface="Times New Roman"/>
              </a:rPr>
              <a:t> Balance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(MB)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7500" algn="l"/>
              </a:tabLst>
            </a:pPr>
            <a:r>
              <a:rPr sz="2400" spc="-30" dirty="0">
                <a:latin typeface="Times New Roman"/>
                <a:cs typeface="Times New Roman"/>
              </a:rPr>
              <a:t>PALMEROL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1498*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91653" y="5003419"/>
            <a:ext cx="2117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Myris</a:t>
            </a:r>
            <a:r>
              <a:rPr sz="2400" dirty="0">
                <a:latin typeface="Times New Roman"/>
                <a:cs typeface="Times New Roman"/>
              </a:rPr>
              <a:t>tyl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Alcohol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FACB2F7-EF0D-C06F-3A5D-398E2B90C74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-37454" y="6313933"/>
            <a:ext cx="6666854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038BEF-4A53-F319-BAFB-7F5F0F336F2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2185" y="18745"/>
            <a:ext cx="85032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08655" marR="5080" indent="-319659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REGULATIONS</a:t>
            </a:r>
            <a:r>
              <a:rPr spc="20" dirty="0"/>
              <a:t> </a:t>
            </a:r>
            <a:r>
              <a:rPr spc="-5" dirty="0"/>
              <a:t>FOR </a:t>
            </a:r>
            <a:r>
              <a:rPr spc="-10" dirty="0"/>
              <a:t>EMULSIFYNG </a:t>
            </a:r>
            <a:r>
              <a:rPr spc="-985" dirty="0"/>
              <a:t> </a:t>
            </a:r>
            <a:r>
              <a:rPr spc="-10" dirty="0"/>
              <a:t>AGENTS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3116" y="1157681"/>
            <a:ext cx="6058535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COMMERICAL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NAME/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NON</a:t>
            </a:r>
            <a:r>
              <a:rPr sz="2400" b="1" i="1" spc="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COMMERICAL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595"/>
              </a:lnSpc>
            </a:pPr>
            <a:r>
              <a:rPr sz="2400" b="1" i="1" spc="-5" dirty="0">
                <a:latin typeface="Times New Roman"/>
                <a:cs typeface="Times New Roman"/>
              </a:rPr>
              <a:t>EMULSIFIER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02075" y="1817649"/>
            <a:ext cx="2091689" cy="1671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6680">
              <a:lnSpc>
                <a:spcPct val="1228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Cetearyl alochol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Prunus armeniaca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Chloestrol </a:t>
            </a:r>
            <a:r>
              <a:rPr sz="2200" dirty="0">
                <a:latin typeface="Times New Roman"/>
                <a:cs typeface="Times New Roman"/>
              </a:rPr>
              <a:t> Glyceryl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04197" y="3732435"/>
            <a:ext cx="1929764" cy="84836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latin typeface="Times New Roman"/>
                <a:cs typeface="Times New Roman"/>
              </a:rPr>
              <a:t>Glycerin</a:t>
            </a:r>
            <a:endParaRPr sz="220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  <a:spcBef>
                <a:spcPts val="600"/>
              </a:spcBef>
            </a:pPr>
            <a:r>
              <a:rPr sz="2200" dirty="0">
                <a:latin typeface="Times New Roman"/>
                <a:cs typeface="Times New Roman"/>
              </a:rPr>
              <a:t>Glyceryl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stearate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18819" y="4900422"/>
            <a:ext cx="19246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Times New Roman"/>
                <a:cs typeface="Times New Roman"/>
              </a:rPr>
              <a:t>Glyceryl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stearate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3116" y="1817649"/>
            <a:ext cx="4592955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5125">
              <a:lnSpc>
                <a:spcPct val="122700"/>
              </a:lnSpc>
              <a:spcBef>
                <a:spcPts val="100"/>
              </a:spcBef>
            </a:pPr>
            <a:r>
              <a:rPr sz="2200" spc="-5" dirty="0">
                <a:latin typeface="Times New Roman"/>
                <a:cs typeface="Times New Roman"/>
              </a:rPr>
              <a:t>Akoline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PGPR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ALBIWAX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200" spc="-5" dirty="0">
                <a:latin typeface="Times New Roman"/>
                <a:cs typeface="Times New Roman"/>
              </a:rPr>
              <a:t>Cholestrol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BP</a:t>
            </a:r>
            <a:endParaRPr sz="2200" dirty="0">
              <a:latin typeface="Times New Roman"/>
              <a:cs typeface="Times New Roman"/>
            </a:endParaRPr>
          </a:p>
          <a:p>
            <a:pPr marL="12700" marR="2238375">
              <a:lnSpc>
                <a:spcPct val="80000"/>
              </a:lnSpc>
              <a:spcBef>
                <a:spcPts val="1130"/>
              </a:spcBef>
            </a:pPr>
            <a:r>
              <a:rPr sz="2200" spc="-5" dirty="0">
                <a:latin typeface="Times New Roman"/>
                <a:cs typeface="Times New Roman"/>
              </a:rPr>
              <a:t>Cosphaderm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GMUD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undecylenate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200" spc="-30" dirty="0">
                <a:latin typeface="Times New Roman"/>
                <a:cs typeface="Times New Roman"/>
              </a:rPr>
              <a:t>CremerGLYC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Refined</a:t>
            </a:r>
            <a:r>
              <a:rPr sz="2200" dirty="0">
                <a:latin typeface="Times New Roman"/>
                <a:cs typeface="Times New Roman"/>
              </a:rPr>
              <a:t> glycerine.99.75%</a:t>
            </a:r>
          </a:p>
          <a:p>
            <a:pPr marL="12700">
              <a:lnSpc>
                <a:spcPts val="2375"/>
              </a:lnSpc>
              <a:spcBef>
                <a:spcPts val="600"/>
              </a:spcBef>
            </a:pPr>
            <a:r>
              <a:rPr sz="2200" dirty="0">
                <a:latin typeface="Times New Roman"/>
                <a:cs typeface="Times New Roman"/>
              </a:rPr>
              <a:t>Axol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C62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pellet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200" spc="-5" dirty="0">
                <a:latin typeface="Times New Roman"/>
                <a:cs typeface="Times New Roman"/>
              </a:rPr>
              <a:t>citrate</a:t>
            </a:r>
            <a:endParaRPr sz="2200" dirty="0">
              <a:latin typeface="Times New Roman"/>
              <a:cs typeface="Times New Roman"/>
            </a:endParaRPr>
          </a:p>
          <a:p>
            <a:pPr marL="12700" marR="2919730">
              <a:lnSpc>
                <a:spcPct val="80000"/>
              </a:lnSpc>
              <a:spcBef>
                <a:spcPts val="1130"/>
              </a:spcBef>
            </a:pPr>
            <a:r>
              <a:rPr sz="2200" spc="-5" dirty="0">
                <a:latin typeface="Times New Roman"/>
                <a:cs typeface="Times New Roman"/>
              </a:rPr>
              <a:t>Dermofeel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NC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citrate0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200" spc="-5" dirty="0">
                <a:latin typeface="Times New Roman"/>
                <a:cs typeface="Times New Roman"/>
              </a:rPr>
              <a:t>Cholestrol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EP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92006" y="5580075"/>
            <a:ext cx="11887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Cholestrol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59E9324-4AE6-8288-DADA-2A7A6F198FC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6377940"/>
            <a:ext cx="63246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58ED50-B257-7B7C-9AF2-23658C91F95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2507" y="849629"/>
            <a:ext cx="9163050" cy="5347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600" i="1" spc="-5" dirty="0">
                <a:solidFill>
                  <a:srgbClr val="D54686"/>
                </a:solidFill>
                <a:latin typeface="Times New Roman"/>
                <a:cs typeface="Times New Roman"/>
              </a:rPr>
              <a:t>THANK</a:t>
            </a:r>
            <a:endParaRPr sz="10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3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0600" i="1" spc="-5" dirty="0">
                <a:solidFill>
                  <a:srgbClr val="D54686"/>
                </a:solidFill>
                <a:latin typeface="Times New Roman"/>
                <a:cs typeface="Times New Roman"/>
              </a:rPr>
              <a:t>YOU</a:t>
            </a:r>
            <a:endParaRPr sz="10600"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885C00-690E-B610-2A03-A8AA5222B36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152400" y="6377940"/>
            <a:ext cx="6629400" cy="27699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Loknete Dr. J.D. 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9688B-287B-4C0A-9B78-F4CEA2BFBDE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5620</Words>
  <Application>Microsoft Office PowerPoint</Application>
  <PresentationFormat>Widescreen</PresentationFormat>
  <Paragraphs>734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7" baseType="lpstr">
      <vt:lpstr>Arial</vt:lpstr>
      <vt:lpstr>Calibri</vt:lpstr>
      <vt:lpstr>Cambria Math</vt:lpstr>
      <vt:lpstr>Corbel</vt:lpstr>
      <vt:lpstr>Times New Roman</vt:lpstr>
      <vt:lpstr>Wingdings</vt:lpstr>
      <vt:lpstr>Office Theme</vt:lpstr>
      <vt:lpstr>PowerPoint Presentation</vt:lpstr>
      <vt:lpstr>COSMETICS</vt:lpstr>
      <vt:lpstr>PowerPoint Presentation</vt:lpstr>
      <vt:lpstr>INTRODUCTION</vt:lpstr>
      <vt:lpstr>ADVANTAGES OF HERBAL COSMETICS</vt:lpstr>
      <vt:lpstr>DISADVANTAGES OF HERBAL  COSMETICS</vt:lpstr>
      <vt:lpstr>CURRENT CHALLENGES IN HERBAL  FORMULATIONS</vt:lpstr>
      <vt:lpstr>Herbal</vt:lpstr>
      <vt:lpstr>PowerPoint Presentation</vt:lpstr>
      <vt:lpstr>LACK OF SCIENTIFIC VALIDATION  AND STANDARDIZATION</vt:lpstr>
      <vt:lpstr>PowerPoint Presentation</vt:lpstr>
      <vt:lpstr>LACK OF QUALITY AND REGULATORY  ASPECTS</vt:lpstr>
      <vt:lpstr>PowerPoint Presentation</vt:lpstr>
      <vt:lpstr>QUALITY EVALUATION OF HERBAL DRUGS</vt:lpstr>
      <vt:lpstr>LACK OF PHARMACOKINETIC  STUDIES OF BIOACTIVE MOLECULES</vt:lpstr>
      <vt:lpstr>PowerPoint Presentation</vt:lpstr>
      <vt:lpstr>INITIATIVES TAKEN SO FAR ……</vt:lpstr>
      <vt:lpstr>PowerPoint Presentation</vt:lpstr>
      <vt:lpstr>CATEGORIES OF HERBAL COSMETICS</vt:lpstr>
      <vt:lpstr>PowerPoint Presentation</vt:lpstr>
      <vt:lpstr>DOSAGE FORMS</vt:lpstr>
      <vt:lpstr>PowerPoint Presentation</vt:lpstr>
      <vt:lpstr>PowerPoint Presentation</vt:lpstr>
      <vt:lpstr>HERBAL COSMETICS FOR SKIN</vt:lpstr>
      <vt:lpstr>PowerPoint Presentation</vt:lpstr>
      <vt:lpstr>HERBAL COSMETICS FOR VARIOUS TYPES  OF SKIN</vt:lpstr>
      <vt:lpstr>PowerPoint Presentation</vt:lpstr>
      <vt:lpstr>TYPES OF HERBAL CREAMS</vt:lpstr>
      <vt:lpstr>PowerPoint Presentation</vt:lpstr>
      <vt:lpstr>PowerPoint Presentation</vt:lpstr>
      <vt:lpstr>TYPES OF HERBAL LOTIONS</vt:lpstr>
      <vt:lpstr>HERBS FOR SKIN</vt:lpstr>
      <vt:lpstr>TYPES OF HERBAL HAIR CARE</vt:lpstr>
      <vt:lpstr>QUALITIES OF AN IDEAL HAIR  PRODUCT</vt:lpstr>
      <vt:lpstr>PowerPoint Presentation</vt:lpstr>
      <vt:lpstr>PowerPoint Presentation</vt:lpstr>
      <vt:lpstr>FUNCTIONS</vt:lpstr>
      <vt:lpstr>ADVANTAGES OF HERBAL SHAMPOOS</vt:lpstr>
      <vt:lpstr>Lime Shampoo</vt:lpstr>
      <vt:lpstr>REETHA ( SOAPNUT)</vt:lpstr>
      <vt:lpstr>HERBAL HAIR CONDITIONERS</vt:lpstr>
      <vt:lpstr>HAIR DARKENERS</vt:lpstr>
      <vt:lpstr>AMLA</vt:lpstr>
      <vt:lpstr>CHEMICAL CONSTITUENTS</vt:lpstr>
      <vt:lpstr>PowerPoint Presentation</vt:lpstr>
      <vt:lpstr>Marketed Preparations</vt:lpstr>
      <vt:lpstr>HENNA</vt:lpstr>
      <vt:lpstr>CHEMICAL CONSTITUENTS</vt:lpstr>
      <vt:lpstr>COSMETIC USE</vt:lpstr>
      <vt:lpstr>MARKETED PREPARATIONS</vt:lpstr>
      <vt:lpstr>HERBS FOR HAIR</vt:lpstr>
      <vt:lpstr>HERBALS USED IN DENTIFRICE</vt:lpstr>
      <vt:lpstr>PowerPoint Presentation</vt:lpstr>
      <vt:lpstr>PowerPoint Presentation</vt:lpstr>
      <vt:lpstr>HERBAL EYE SHADOW</vt:lpstr>
      <vt:lpstr>PowerPoint Presentation</vt:lpstr>
      <vt:lpstr>GUIDELINES FOR USING HERBS</vt:lpstr>
      <vt:lpstr>EVALUTIONS OF THE FINISHED PRODUCT</vt:lpstr>
      <vt:lpstr>STORAGE OF HERBS</vt:lpstr>
      <vt:lpstr>SELECTED HERBAL ACTIVE INGREDIENTS</vt:lpstr>
      <vt:lpstr>PowerPoint Presentation</vt:lpstr>
      <vt:lpstr>SOME MARKETED HERBAL PRODUCTS</vt:lpstr>
      <vt:lpstr>PowerPoint Presentation</vt:lpstr>
      <vt:lpstr>PowerPoint Presentation</vt:lpstr>
      <vt:lpstr>COSMOS - INTRODUCTION</vt:lpstr>
      <vt:lpstr>PowerPoint Presentation</vt:lpstr>
      <vt:lpstr>PowerPoint Presentation</vt:lpstr>
      <vt:lpstr>THE DOCUMENTS PUBLISHED WITH  THE STANDARD INCLUDE:</vt:lpstr>
      <vt:lpstr>PowerPoint Presentation</vt:lpstr>
      <vt:lpstr>PowerPoint Presentation</vt:lpstr>
      <vt:lpstr>INSPECTION, CERTIFICATION AND  CONTROL</vt:lpstr>
      <vt:lpstr>3. undergo an on-site annual inspection cycle which  may include possible unannounced inspections and  other additional inspections, and</vt:lpstr>
      <vt:lpstr>APPROVAL OF INGREDIENTS</vt:lpstr>
      <vt:lpstr>PowerPoint Presentation</vt:lpstr>
      <vt:lpstr>PowerPoint Presentation</vt:lpstr>
      <vt:lpstr>GUIDELINES WITH RESPECT TO  PRESERVATIVES:</vt:lpstr>
      <vt:lpstr>REGULATIONS FOR EMOLLIENT</vt:lpstr>
      <vt:lpstr>GUIDELINES FOR FOAMING AGENT:</vt:lpstr>
      <vt:lpstr>REGULATIONS FOR EMULSIFYNG  AGENTS</vt:lpstr>
      <vt:lpstr>THANK 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SSK1</dc:creator>
  <cp:lastModifiedBy>Admin</cp:lastModifiedBy>
  <cp:revision>9</cp:revision>
  <dcterms:created xsi:type="dcterms:W3CDTF">2021-03-16T06:07:47Z</dcterms:created>
  <dcterms:modified xsi:type="dcterms:W3CDTF">2022-07-21T05:24:56Z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2021-03-16T00:00:00Z</vt:filetime>
  </property>
</Properties>
</file>