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50" b="1" i="0">
                <a:solidFill>
                  <a:srgbClr val="46464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500062" y="5945187"/>
            <a:ext cx="4897755" cy="913130"/>
          </a:xfrm>
          <a:custGeom>
            <a:avLst/>
            <a:gdLst/>
            <a:ahLst/>
            <a:cxnLst/>
            <a:rect l="l" t="t" r="r" b="b"/>
            <a:pathLst>
              <a:path w="4897755" h="913129">
                <a:moveTo>
                  <a:pt x="85605" y="21324"/>
                </a:moveTo>
                <a:lnTo>
                  <a:pt x="0" y="5464"/>
                </a:lnTo>
                <a:lnTo>
                  <a:pt x="659" y="0"/>
                </a:lnTo>
                <a:lnTo>
                  <a:pt x="85605" y="21324"/>
                </a:lnTo>
                <a:close/>
              </a:path>
              <a:path w="4897755" h="913129">
                <a:moveTo>
                  <a:pt x="4897460" y="912812"/>
                </a:moveTo>
                <a:lnTo>
                  <a:pt x="3636812" y="912812"/>
                </a:lnTo>
                <a:lnTo>
                  <a:pt x="85605" y="21324"/>
                </a:lnTo>
                <a:lnTo>
                  <a:pt x="4897460" y="912812"/>
                </a:lnTo>
                <a:close/>
              </a:path>
            </a:pathLst>
          </a:custGeom>
          <a:solidFill>
            <a:srgbClr val="9FCBDC">
              <a:alpha val="3960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85774" y="5938837"/>
            <a:ext cx="3653154" cy="919480"/>
          </a:xfrm>
          <a:custGeom>
            <a:avLst/>
            <a:gdLst/>
            <a:ahLst/>
            <a:cxnLst/>
            <a:rect l="l" t="t" r="r" b="b"/>
            <a:pathLst>
              <a:path w="3653154" h="919479">
                <a:moveTo>
                  <a:pt x="3653083" y="919162"/>
                </a:moveTo>
                <a:lnTo>
                  <a:pt x="2869799" y="919162"/>
                </a:lnTo>
                <a:lnTo>
                  <a:pt x="7921" y="6349"/>
                </a:lnTo>
                <a:lnTo>
                  <a:pt x="0" y="0"/>
                </a:lnTo>
                <a:lnTo>
                  <a:pt x="3653083" y="9191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778500"/>
            <a:ext cx="3402011" cy="10794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50" b="1" i="0">
                <a:solidFill>
                  <a:srgbClr val="46464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7/15/2022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50" b="1" i="0">
                <a:solidFill>
                  <a:srgbClr val="46464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00062" y="5945186"/>
            <a:ext cx="4897755" cy="913130"/>
          </a:xfrm>
          <a:custGeom>
            <a:avLst/>
            <a:gdLst/>
            <a:ahLst/>
            <a:cxnLst/>
            <a:rect l="l" t="t" r="r" b="b"/>
            <a:pathLst>
              <a:path w="4897755" h="913129">
                <a:moveTo>
                  <a:pt x="85605" y="21324"/>
                </a:moveTo>
                <a:lnTo>
                  <a:pt x="0" y="5464"/>
                </a:lnTo>
                <a:lnTo>
                  <a:pt x="659" y="0"/>
                </a:lnTo>
                <a:lnTo>
                  <a:pt x="85605" y="21324"/>
                </a:lnTo>
                <a:close/>
              </a:path>
              <a:path w="4897755" h="913129">
                <a:moveTo>
                  <a:pt x="4897460" y="912812"/>
                </a:moveTo>
                <a:lnTo>
                  <a:pt x="3636812" y="912812"/>
                </a:lnTo>
                <a:lnTo>
                  <a:pt x="85605" y="21324"/>
                </a:lnTo>
                <a:lnTo>
                  <a:pt x="4897460" y="912812"/>
                </a:lnTo>
                <a:close/>
              </a:path>
            </a:pathLst>
          </a:custGeom>
          <a:solidFill>
            <a:srgbClr val="9FCBDC">
              <a:alpha val="3960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85774" y="5938836"/>
            <a:ext cx="3653154" cy="919480"/>
          </a:xfrm>
          <a:custGeom>
            <a:avLst/>
            <a:gdLst/>
            <a:ahLst/>
            <a:cxnLst/>
            <a:rect l="l" t="t" r="r" b="b"/>
            <a:pathLst>
              <a:path w="3653154" h="919479">
                <a:moveTo>
                  <a:pt x="3653083" y="919162"/>
                </a:moveTo>
                <a:lnTo>
                  <a:pt x="2869799" y="919162"/>
                </a:lnTo>
                <a:lnTo>
                  <a:pt x="7921" y="6349"/>
                </a:lnTo>
                <a:lnTo>
                  <a:pt x="0" y="0"/>
                </a:lnTo>
                <a:lnTo>
                  <a:pt x="3653083" y="9191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5778500"/>
            <a:ext cx="3402011" cy="10794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58825" y="473379"/>
            <a:ext cx="7626349" cy="1149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1" i="0">
                <a:solidFill>
                  <a:srgbClr val="46464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9287" y="2526284"/>
            <a:ext cx="8825425" cy="1779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://youtu.be/hfZ8o9D1tus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2687" y="2481409"/>
            <a:ext cx="2893695" cy="165163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291465" indent="-279400">
              <a:lnSpc>
                <a:spcPct val="100000"/>
              </a:lnSpc>
              <a:spcBef>
                <a:spcPts val="450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Times New Roman"/>
                <a:cs typeface="Times New Roman"/>
              </a:rPr>
              <a:t>DO</a:t>
            </a:r>
            <a:r>
              <a:rPr sz="2700" spc="-5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Now:</a:t>
            </a:r>
            <a:endParaRPr sz="2700">
              <a:latin typeface="Times New Roman"/>
              <a:cs typeface="Times New Roman"/>
            </a:endParaRPr>
          </a:p>
          <a:p>
            <a:pPr marL="546735" lvl="1" indent="-186690">
              <a:lnSpc>
                <a:spcPct val="100000"/>
              </a:lnSpc>
              <a:spcBef>
                <a:spcPts val="305"/>
              </a:spcBef>
              <a:buClr>
                <a:srgbClr val="2DA2BE"/>
              </a:buClr>
              <a:buFont typeface="Verdana"/>
              <a:buChar char="◦"/>
              <a:tabLst>
                <a:tab pos="547370" algn="l"/>
              </a:tabLst>
            </a:pPr>
            <a:r>
              <a:rPr sz="2300" spc="-5" dirty="0">
                <a:latin typeface="Times New Roman"/>
                <a:cs typeface="Times New Roman"/>
              </a:rPr>
              <a:t>What</a:t>
            </a:r>
            <a:r>
              <a:rPr sz="2300" spc="-3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is</a:t>
            </a:r>
            <a:r>
              <a:rPr sz="2300" spc="-3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DNA?</a:t>
            </a:r>
            <a:endParaRPr sz="2300">
              <a:latin typeface="Times New Roman"/>
              <a:cs typeface="Times New Roman"/>
            </a:endParaRPr>
          </a:p>
          <a:p>
            <a:pPr marL="546735" lvl="1" indent="-186690">
              <a:lnSpc>
                <a:spcPct val="100000"/>
              </a:lnSpc>
              <a:spcBef>
                <a:spcPts val="315"/>
              </a:spcBef>
              <a:buClr>
                <a:srgbClr val="2DA2BE"/>
              </a:buClr>
              <a:buFont typeface="Verdana"/>
              <a:buChar char="◦"/>
              <a:tabLst>
                <a:tab pos="547370" algn="l"/>
              </a:tabLst>
            </a:pPr>
            <a:r>
              <a:rPr sz="2300" spc="-5" dirty="0">
                <a:latin typeface="Times New Roman"/>
                <a:cs typeface="Times New Roman"/>
              </a:rPr>
              <a:t>What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is</a:t>
            </a:r>
            <a:r>
              <a:rPr sz="2300" spc="-2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it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used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for?</a:t>
            </a:r>
            <a:endParaRPr sz="2300">
              <a:latin typeface="Times New Roman"/>
              <a:cs typeface="Times New Roman"/>
            </a:endParaRPr>
          </a:p>
          <a:p>
            <a:pPr marL="546735" lvl="1" indent="-186690">
              <a:lnSpc>
                <a:spcPct val="100000"/>
              </a:lnSpc>
              <a:spcBef>
                <a:spcPts val="315"/>
              </a:spcBef>
              <a:buClr>
                <a:srgbClr val="2DA2BE"/>
              </a:buClr>
              <a:buFont typeface="Verdana"/>
              <a:buChar char="◦"/>
              <a:tabLst>
                <a:tab pos="547370" algn="l"/>
              </a:tabLst>
            </a:pPr>
            <a:r>
              <a:rPr sz="2300" spc="-5" dirty="0">
                <a:latin typeface="Times New Roman"/>
                <a:cs typeface="Times New Roman"/>
              </a:rPr>
              <a:t>Why</a:t>
            </a:r>
            <a:r>
              <a:rPr sz="2300" spc="-3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do</a:t>
            </a:r>
            <a:r>
              <a:rPr sz="2300" spc="-2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we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need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it?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0225" y="498285"/>
            <a:ext cx="1153795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spc="-5" dirty="0"/>
              <a:t>DNA</a:t>
            </a:r>
            <a:endParaRPr sz="4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2687" y="1731365"/>
            <a:ext cx="7105650" cy="2351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1465" indent="-279400">
              <a:lnSpc>
                <a:spcPct val="100000"/>
              </a:lnSpc>
              <a:spcBef>
                <a:spcPts val="100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Comic Sans MS"/>
                <a:cs typeface="Comic Sans MS"/>
              </a:rPr>
              <a:t>DNA</a:t>
            </a:r>
            <a:r>
              <a:rPr sz="2700" spc="-20" dirty="0">
                <a:latin typeface="Comic Sans MS"/>
                <a:cs typeface="Comic Sans MS"/>
              </a:rPr>
              <a:t> </a:t>
            </a:r>
            <a:r>
              <a:rPr sz="2700" dirty="0">
                <a:latin typeface="Comic Sans MS"/>
                <a:cs typeface="Comic Sans MS"/>
              </a:rPr>
              <a:t>=</a:t>
            </a:r>
            <a:r>
              <a:rPr sz="2700" spc="-15" dirty="0">
                <a:latin typeface="Comic Sans MS"/>
                <a:cs typeface="Comic Sans MS"/>
              </a:rPr>
              <a:t> </a:t>
            </a:r>
            <a:r>
              <a:rPr sz="2700" spc="-5" dirty="0">
                <a:latin typeface="Comic Sans MS"/>
                <a:cs typeface="Comic Sans MS"/>
              </a:rPr>
              <a:t>Makes</a:t>
            </a:r>
            <a:r>
              <a:rPr sz="2700" spc="-15" dirty="0">
                <a:latin typeface="Comic Sans MS"/>
                <a:cs typeface="Comic Sans MS"/>
              </a:rPr>
              <a:t> </a:t>
            </a:r>
            <a:r>
              <a:rPr sz="2700" spc="-5" dirty="0">
                <a:latin typeface="Comic Sans MS"/>
                <a:cs typeface="Comic Sans MS"/>
              </a:rPr>
              <a:t>up</a:t>
            </a:r>
            <a:r>
              <a:rPr sz="2700" spc="-15" dirty="0">
                <a:latin typeface="Comic Sans MS"/>
                <a:cs typeface="Comic Sans MS"/>
              </a:rPr>
              <a:t> </a:t>
            </a:r>
            <a:r>
              <a:rPr sz="2700" spc="-5" dirty="0">
                <a:latin typeface="Comic Sans MS"/>
                <a:cs typeface="Comic Sans MS"/>
              </a:rPr>
              <a:t>genes</a:t>
            </a:r>
            <a:r>
              <a:rPr sz="2700" spc="-15" dirty="0">
                <a:latin typeface="Comic Sans MS"/>
                <a:cs typeface="Comic Sans MS"/>
              </a:rPr>
              <a:t> </a:t>
            </a:r>
            <a:r>
              <a:rPr sz="2700" spc="-5" dirty="0">
                <a:latin typeface="Comic Sans MS"/>
                <a:cs typeface="Comic Sans MS"/>
              </a:rPr>
              <a:t>for</a:t>
            </a:r>
            <a:r>
              <a:rPr sz="2700" spc="-15" dirty="0">
                <a:latin typeface="Comic Sans MS"/>
                <a:cs typeface="Comic Sans MS"/>
              </a:rPr>
              <a:t> </a:t>
            </a:r>
            <a:r>
              <a:rPr sz="2700" spc="-5" dirty="0">
                <a:latin typeface="Comic Sans MS"/>
                <a:cs typeface="Comic Sans MS"/>
              </a:rPr>
              <a:t>all</a:t>
            </a:r>
            <a:r>
              <a:rPr sz="2700" spc="-20" dirty="0">
                <a:latin typeface="Comic Sans MS"/>
                <a:cs typeface="Comic Sans MS"/>
              </a:rPr>
              <a:t> </a:t>
            </a:r>
            <a:r>
              <a:rPr sz="2700" spc="-5" dirty="0">
                <a:latin typeface="Comic Sans MS"/>
                <a:cs typeface="Comic Sans MS"/>
              </a:rPr>
              <a:t>living</a:t>
            </a:r>
            <a:r>
              <a:rPr sz="2700" spc="-15" dirty="0">
                <a:latin typeface="Comic Sans MS"/>
                <a:cs typeface="Comic Sans MS"/>
              </a:rPr>
              <a:t> </a:t>
            </a:r>
            <a:r>
              <a:rPr sz="2700" spc="-5" dirty="0">
                <a:latin typeface="Comic Sans MS"/>
                <a:cs typeface="Comic Sans MS"/>
              </a:rPr>
              <a:t>things.</a:t>
            </a:r>
            <a:endParaRPr sz="2700">
              <a:latin typeface="Comic Sans MS"/>
              <a:cs typeface="Comic Sans MS"/>
            </a:endParaRPr>
          </a:p>
          <a:p>
            <a:pPr marL="291465" indent="-279400">
              <a:lnSpc>
                <a:spcPct val="100000"/>
              </a:lnSpc>
              <a:spcBef>
                <a:spcPts val="85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Comic Sans MS"/>
                <a:cs typeface="Comic Sans MS"/>
              </a:rPr>
              <a:t>What</a:t>
            </a:r>
            <a:r>
              <a:rPr sz="2700" spc="-40" dirty="0">
                <a:latin typeface="Comic Sans MS"/>
                <a:cs typeface="Comic Sans MS"/>
              </a:rPr>
              <a:t> </a:t>
            </a:r>
            <a:r>
              <a:rPr sz="2700" spc="-5" dirty="0">
                <a:latin typeface="Comic Sans MS"/>
                <a:cs typeface="Comic Sans MS"/>
              </a:rPr>
              <a:t>are</a:t>
            </a:r>
            <a:r>
              <a:rPr sz="2700" spc="-40" dirty="0">
                <a:latin typeface="Comic Sans MS"/>
                <a:cs typeface="Comic Sans MS"/>
              </a:rPr>
              <a:t> </a:t>
            </a:r>
            <a:r>
              <a:rPr sz="2700" spc="-5" dirty="0">
                <a:latin typeface="Comic Sans MS"/>
                <a:cs typeface="Comic Sans MS"/>
              </a:rPr>
              <a:t>genes??</a:t>
            </a:r>
            <a:endParaRPr sz="2700">
              <a:latin typeface="Comic Sans MS"/>
              <a:cs typeface="Comic Sans MS"/>
            </a:endParaRPr>
          </a:p>
          <a:p>
            <a:pPr marL="546735" lvl="1" indent="-186690">
              <a:lnSpc>
                <a:spcPct val="100000"/>
              </a:lnSpc>
              <a:spcBef>
                <a:spcPts val="15"/>
              </a:spcBef>
              <a:buClr>
                <a:srgbClr val="2DA2BE"/>
              </a:buClr>
              <a:buFont typeface="Verdana"/>
              <a:buChar char="◦"/>
              <a:tabLst>
                <a:tab pos="547370" algn="l"/>
              </a:tabLst>
            </a:pPr>
            <a:r>
              <a:rPr sz="2300" spc="-5" dirty="0">
                <a:latin typeface="Comic Sans MS"/>
                <a:cs typeface="Comic Sans MS"/>
              </a:rPr>
              <a:t>Blueprints</a:t>
            </a:r>
            <a:r>
              <a:rPr sz="2300" spc="-35" dirty="0">
                <a:latin typeface="Comic Sans MS"/>
                <a:cs typeface="Comic Sans MS"/>
              </a:rPr>
              <a:t> </a:t>
            </a:r>
            <a:r>
              <a:rPr sz="2300" spc="-5" dirty="0">
                <a:latin typeface="Comic Sans MS"/>
                <a:cs typeface="Comic Sans MS"/>
              </a:rPr>
              <a:t>for</a:t>
            </a:r>
            <a:r>
              <a:rPr sz="2300" spc="-35" dirty="0">
                <a:latin typeface="Comic Sans MS"/>
                <a:cs typeface="Comic Sans MS"/>
              </a:rPr>
              <a:t> </a:t>
            </a:r>
            <a:r>
              <a:rPr sz="2300" spc="-5" dirty="0">
                <a:latin typeface="Comic Sans MS"/>
                <a:cs typeface="Comic Sans MS"/>
              </a:rPr>
              <a:t>us!!</a:t>
            </a:r>
            <a:endParaRPr sz="2300">
              <a:latin typeface="Comic Sans MS"/>
              <a:cs typeface="Comic Sans MS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Clr>
                <a:srgbClr val="2DA2BE"/>
              </a:buClr>
              <a:buFont typeface="Verdana"/>
              <a:buChar char="◦"/>
            </a:pPr>
            <a:endParaRPr sz="2300">
              <a:latin typeface="Comic Sans MS"/>
              <a:cs typeface="Comic Sans MS"/>
            </a:endParaRPr>
          </a:p>
          <a:p>
            <a:pPr marL="291465" marR="676910" indent="-279400">
              <a:lnSpc>
                <a:spcPts val="2900"/>
              </a:lnSpc>
              <a:spcBef>
                <a:spcPts val="5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solidFill>
                  <a:srgbClr val="FF0000"/>
                </a:solidFill>
                <a:latin typeface="Comic Sans MS"/>
                <a:cs typeface="Comic Sans MS"/>
              </a:rPr>
              <a:t>Genes </a:t>
            </a:r>
            <a:r>
              <a:rPr sz="2700" spc="-5" dirty="0">
                <a:latin typeface="Comic Sans MS"/>
                <a:cs typeface="Comic Sans MS"/>
              </a:rPr>
              <a:t>are</a:t>
            </a:r>
            <a:r>
              <a:rPr sz="2700" spc="-20" dirty="0">
                <a:latin typeface="Comic Sans MS"/>
                <a:cs typeface="Comic Sans MS"/>
              </a:rPr>
              <a:t> </a:t>
            </a:r>
            <a:r>
              <a:rPr sz="2700" spc="-5" dirty="0">
                <a:latin typeface="Comic Sans MS"/>
                <a:cs typeface="Comic Sans MS"/>
              </a:rPr>
              <a:t>parts</a:t>
            </a:r>
            <a:r>
              <a:rPr sz="2700" spc="-20" dirty="0">
                <a:latin typeface="Comic Sans MS"/>
                <a:cs typeface="Comic Sans MS"/>
              </a:rPr>
              <a:t> </a:t>
            </a:r>
            <a:r>
              <a:rPr sz="2700" spc="-5" dirty="0">
                <a:latin typeface="Comic Sans MS"/>
                <a:cs typeface="Comic Sans MS"/>
              </a:rPr>
              <a:t>of</a:t>
            </a:r>
            <a:r>
              <a:rPr sz="2700" spc="-20" dirty="0">
                <a:latin typeface="Comic Sans MS"/>
                <a:cs typeface="Comic Sans MS"/>
              </a:rPr>
              <a:t> </a:t>
            </a:r>
            <a:r>
              <a:rPr sz="2700" spc="-5" dirty="0">
                <a:latin typeface="Comic Sans MS"/>
                <a:cs typeface="Comic Sans MS"/>
              </a:rPr>
              <a:t>DNA</a:t>
            </a:r>
            <a:r>
              <a:rPr sz="2700" spc="-20" dirty="0">
                <a:latin typeface="Comic Sans MS"/>
                <a:cs typeface="Comic Sans MS"/>
              </a:rPr>
              <a:t> </a:t>
            </a:r>
            <a:r>
              <a:rPr sz="2700" spc="-5" dirty="0">
                <a:latin typeface="Comic Sans MS"/>
                <a:cs typeface="Comic Sans MS"/>
              </a:rPr>
              <a:t>that</a:t>
            </a:r>
            <a:r>
              <a:rPr sz="2700" spc="-10" dirty="0">
                <a:latin typeface="Comic Sans MS"/>
                <a:cs typeface="Comic Sans MS"/>
              </a:rPr>
              <a:t> </a:t>
            </a:r>
            <a:r>
              <a:rPr sz="2700" spc="-5" dirty="0">
                <a:latin typeface="Comic Sans MS"/>
                <a:cs typeface="Comic Sans MS"/>
              </a:rPr>
              <a:t>code</a:t>
            </a:r>
            <a:r>
              <a:rPr sz="2700" spc="-20" dirty="0">
                <a:latin typeface="Comic Sans MS"/>
                <a:cs typeface="Comic Sans MS"/>
              </a:rPr>
              <a:t> </a:t>
            </a:r>
            <a:r>
              <a:rPr sz="2700" spc="-5" dirty="0">
                <a:latin typeface="Comic Sans MS"/>
                <a:cs typeface="Comic Sans MS"/>
              </a:rPr>
              <a:t>for </a:t>
            </a:r>
            <a:r>
              <a:rPr sz="2700" spc="-795" dirty="0">
                <a:latin typeface="Comic Sans MS"/>
                <a:cs typeface="Comic Sans MS"/>
              </a:rPr>
              <a:t> </a:t>
            </a:r>
            <a:r>
              <a:rPr sz="2700" spc="-5" dirty="0">
                <a:latin typeface="Comic Sans MS"/>
                <a:cs typeface="Comic Sans MS"/>
              </a:rPr>
              <a:t>particula</a:t>
            </a:r>
            <a:r>
              <a:rPr sz="2700" dirty="0">
                <a:latin typeface="Comic Sans MS"/>
                <a:cs typeface="Comic Sans MS"/>
              </a:rPr>
              <a:t>r</a:t>
            </a:r>
            <a:r>
              <a:rPr sz="2700" spc="30" dirty="0">
                <a:latin typeface="Comic Sans MS"/>
                <a:cs typeface="Comic Sans MS"/>
              </a:rPr>
              <a:t> </a:t>
            </a:r>
            <a:r>
              <a:rPr sz="2700" b="1" spc="-5" dirty="0">
                <a:latin typeface="Comic Sans MS"/>
                <a:cs typeface="Comic Sans MS"/>
              </a:rPr>
              <a:t>trait</a:t>
            </a:r>
            <a:r>
              <a:rPr sz="2700" b="1" dirty="0">
                <a:latin typeface="Comic Sans MS"/>
                <a:cs typeface="Comic Sans MS"/>
              </a:rPr>
              <a:t>s</a:t>
            </a:r>
            <a:r>
              <a:rPr sz="2700" b="1" spc="-365" dirty="0">
                <a:latin typeface="Comic Sans MS"/>
                <a:cs typeface="Comic Sans MS"/>
              </a:rPr>
              <a:t> </a:t>
            </a:r>
            <a:r>
              <a:rPr sz="2700" spc="-5" dirty="0">
                <a:latin typeface="Comic Sans MS"/>
                <a:cs typeface="Comic Sans MS"/>
              </a:rPr>
              <a:t>o</a:t>
            </a:r>
            <a:r>
              <a:rPr sz="2700" dirty="0">
                <a:latin typeface="Comic Sans MS"/>
                <a:cs typeface="Comic Sans MS"/>
              </a:rPr>
              <a:t>r</a:t>
            </a:r>
            <a:r>
              <a:rPr sz="2700" spc="5" dirty="0">
                <a:latin typeface="Comic Sans MS"/>
                <a:cs typeface="Comic Sans MS"/>
              </a:rPr>
              <a:t> </a:t>
            </a:r>
            <a:r>
              <a:rPr sz="2700" b="1" spc="-5" dirty="0">
                <a:latin typeface="Comic Sans MS"/>
                <a:cs typeface="Comic Sans MS"/>
              </a:rPr>
              <a:t>protein</a:t>
            </a:r>
            <a:r>
              <a:rPr sz="2700" b="1" spc="10" dirty="0">
                <a:latin typeface="Comic Sans MS"/>
                <a:cs typeface="Comic Sans MS"/>
              </a:rPr>
              <a:t>s</a:t>
            </a:r>
            <a:r>
              <a:rPr sz="2700" dirty="0">
                <a:latin typeface="Comic Sans MS"/>
                <a:cs typeface="Comic Sans MS"/>
              </a:rPr>
              <a:t>.</a:t>
            </a:r>
            <a:endParaRPr sz="27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0225" y="508318"/>
            <a:ext cx="365379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u="heavy" spc="-5" dirty="0">
                <a:uFill>
                  <a:solidFill>
                    <a:srgbClr val="464646"/>
                  </a:solidFill>
                </a:uFill>
                <a:latin typeface="Comic Sans MS"/>
                <a:cs typeface="Comic Sans MS"/>
              </a:rPr>
              <a:t>WHAT</a:t>
            </a:r>
            <a:r>
              <a:rPr sz="4000" u="heavy" spc="-55" dirty="0">
                <a:uFill>
                  <a:solidFill>
                    <a:srgbClr val="464646"/>
                  </a:solidFill>
                </a:uFill>
                <a:latin typeface="Comic Sans MS"/>
                <a:cs typeface="Comic Sans MS"/>
              </a:rPr>
              <a:t> </a:t>
            </a:r>
            <a:r>
              <a:rPr sz="4000" u="heavy" spc="-5" dirty="0">
                <a:uFill>
                  <a:solidFill>
                    <a:srgbClr val="464646"/>
                  </a:solidFill>
                </a:uFill>
                <a:latin typeface="Comic Sans MS"/>
                <a:cs typeface="Comic Sans MS"/>
              </a:rPr>
              <a:t>IS</a:t>
            </a:r>
            <a:r>
              <a:rPr sz="4000" u="heavy" spc="-55" dirty="0">
                <a:uFill>
                  <a:solidFill>
                    <a:srgbClr val="464646"/>
                  </a:solidFill>
                </a:uFill>
                <a:latin typeface="Comic Sans MS"/>
                <a:cs typeface="Comic Sans MS"/>
              </a:rPr>
              <a:t> </a:t>
            </a:r>
            <a:r>
              <a:rPr sz="4000" u="heavy" spc="-5" dirty="0">
                <a:uFill>
                  <a:solidFill>
                    <a:srgbClr val="464646"/>
                  </a:solidFill>
                </a:uFill>
                <a:latin typeface="Comic Sans MS"/>
                <a:cs typeface="Comic Sans MS"/>
              </a:rPr>
              <a:t>IT?</a:t>
            </a:r>
            <a:endParaRPr sz="4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8825" y="414146"/>
            <a:ext cx="1153795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b="1" spc="-5" dirty="0">
                <a:solidFill>
                  <a:srgbClr val="464646"/>
                </a:solidFill>
                <a:latin typeface="Times New Roman"/>
                <a:cs typeface="Times New Roman"/>
              </a:rPr>
              <a:t>DNA</a:t>
            </a:r>
            <a:endParaRPr sz="4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3791" y="1529079"/>
            <a:ext cx="435864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260" marR="5080" indent="-290195">
              <a:lnSpc>
                <a:spcPct val="100000"/>
              </a:lnSpc>
              <a:spcBef>
                <a:spcPts val="100"/>
              </a:spcBef>
            </a:pPr>
            <a:r>
              <a:rPr sz="2700" b="0" spc="-515" dirty="0">
                <a:solidFill>
                  <a:srgbClr val="2DA2BE"/>
                </a:solidFill>
                <a:latin typeface="Lucida Sans Unicode"/>
                <a:cs typeface="Lucida Sans Unicode"/>
              </a:rPr>
              <a:t>□</a:t>
            </a:r>
            <a:r>
              <a:rPr sz="2700" b="0" spc="-204" dirty="0">
                <a:solidFill>
                  <a:srgbClr val="2DA2BE"/>
                </a:solidFill>
                <a:latin typeface="Lucida Sans Unicode"/>
                <a:cs typeface="Lucida Sans Unicode"/>
              </a:rPr>
              <a:t> </a:t>
            </a:r>
            <a:r>
              <a:rPr sz="4000" b="0" spc="-5" dirty="0">
                <a:solidFill>
                  <a:srgbClr val="FF0000"/>
                </a:solidFill>
                <a:latin typeface="Comic Sans MS"/>
                <a:cs typeface="Comic Sans MS"/>
              </a:rPr>
              <a:t>D</a:t>
            </a:r>
            <a:r>
              <a:rPr sz="4000" b="0" spc="-5" dirty="0">
                <a:solidFill>
                  <a:srgbClr val="000000"/>
                </a:solidFill>
                <a:latin typeface="Comic Sans MS"/>
                <a:cs typeface="Comic Sans MS"/>
              </a:rPr>
              <a:t>eoxyrib</a:t>
            </a:r>
            <a:r>
              <a:rPr sz="4000" b="0" spc="20" dirty="0">
                <a:solidFill>
                  <a:srgbClr val="000000"/>
                </a:solidFill>
                <a:latin typeface="Comic Sans MS"/>
                <a:cs typeface="Comic Sans MS"/>
              </a:rPr>
              <a:t>o</a:t>
            </a:r>
            <a:r>
              <a:rPr sz="4000" b="0" spc="-5" dirty="0">
                <a:solidFill>
                  <a:srgbClr val="FF0000"/>
                </a:solidFill>
                <a:latin typeface="Comic Sans MS"/>
                <a:cs typeface="Comic Sans MS"/>
              </a:rPr>
              <a:t>n</a:t>
            </a:r>
            <a:r>
              <a:rPr sz="4000" b="0" spc="-5" dirty="0">
                <a:solidFill>
                  <a:srgbClr val="000000"/>
                </a:solidFill>
                <a:latin typeface="Comic Sans MS"/>
                <a:cs typeface="Comic Sans MS"/>
              </a:rPr>
              <a:t>ucleic  </a:t>
            </a:r>
            <a:r>
              <a:rPr sz="4000" b="0" spc="-10" dirty="0">
                <a:solidFill>
                  <a:srgbClr val="FF0000"/>
                </a:solidFill>
                <a:latin typeface="Comic Sans MS"/>
                <a:cs typeface="Comic Sans MS"/>
              </a:rPr>
              <a:t>A</a:t>
            </a:r>
            <a:r>
              <a:rPr sz="4000" b="0" spc="-10" dirty="0">
                <a:solidFill>
                  <a:srgbClr val="000000"/>
                </a:solidFill>
                <a:latin typeface="Comic Sans MS"/>
                <a:cs typeface="Comic Sans MS"/>
              </a:rPr>
              <a:t>cid</a:t>
            </a:r>
            <a:r>
              <a:rPr sz="4000" b="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4000" b="0" spc="-5" dirty="0">
                <a:solidFill>
                  <a:srgbClr val="000000"/>
                </a:solidFill>
                <a:latin typeface="Comic Sans MS"/>
                <a:cs typeface="Comic Sans MS"/>
              </a:rPr>
              <a:t>(DNA)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7673" y="2807208"/>
            <a:ext cx="50901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8290" algn="l"/>
              </a:tabLst>
            </a:pPr>
            <a:r>
              <a:rPr sz="1600" spc="-295" dirty="0">
                <a:solidFill>
                  <a:srgbClr val="2DA2BE"/>
                </a:solidFill>
                <a:latin typeface="Lucida Sans Unicode"/>
                <a:cs typeface="Lucida Sans Unicode"/>
              </a:rPr>
              <a:t>□	</a:t>
            </a:r>
            <a:r>
              <a:rPr sz="2400" spc="-5" dirty="0">
                <a:latin typeface="Comic Sans MS"/>
                <a:cs typeface="Comic Sans MS"/>
              </a:rPr>
              <a:t>Dee-oxy-ribo</a:t>
            </a:r>
            <a:r>
              <a:rPr sz="2400" spc="-40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+</a:t>
            </a:r>
            <a:r>
              <a:rPr sz="2400" spc="-35" dirty="0">
                <a:latin typeface="Comic Sans MS"/>
                <a:cs typeface="Comic Sans MS"/>
              </a:rPr>
              <a:t> </a:t>
            </a:r>
            <a:r>
              <a:rPr sz="2400" spc="-5" dirty="0">
                <a:latin typeface="Comic Sans MS"/>
                <a:cs typeface="Comic Sans MS"/>
              </a:rPr>
              <a:t>nuke-lay-ick</a:t>
            </a:r>
            <a:r>
              <a:rPr sz="2400" spc="-30" dirty="0">
                <a:latin typeface="Comic Sans MS"/>
                <a:cs typeface="Comic Sans MS"/>
              </a:rPr>
              <a:t> </a:t>
            </a:r>
            <a:r>
              <a:rPr sz="2400" spc="-5" dirty="0">
                <a:latin typeface="Comic Sans MS"/>
                <a:cs typeface="Comic Sans MS"/>
              </a:rPr>
              <a:t>+Acid</a:t>
            </a:r>
            <a:endParaRPr sz="2400">
              <a:latin typeface="Comic Sans MS"/>
              <a:cs typeface="Comic Sans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295400"/>
            <a:ext cx="2238374" cy="52577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0062" y="5945187"/>
              <a:ext cx="4897755" cy="913130"/>
            </a:xfrm>
            <a:custGeom>
              <a:avLst/>
              <a:gdLst/>
              <a:ahLst/>
              <a:cxnLst/>
              <a:rect l="l" t="t" r="r" b="b"/>
              <a:pathLst>
                <a:path w="4897755" h="913129">
                  <a:moveTo>
                    <a:pt x="85605" y="21324"/>
                  </a:moveTo>
                  <a:lnTo>
                    <a:pt x="0" y="5464"/>
                  </a:lnTo>
                  <a:lnTo>
                    <a:pt x="659" y="0"/>
                  </a:lnTo>
                  <a:lnTo>
                    <a:pt x="85605" y="21324"/>
                  </a:lnTo>
                  <a:close/>
                </a:path>
                <a:path w="4897755" h="913129">
                  <a:moveTo>
                    <a:pt x="4897460" y="912812"/>
                  </a:moveTo>
                  <a:lnTo>
                    <a:pt x="3636812" y="912812"/>
                  </a:lnTo>
                  <a:lnTo>
                    <a:pt x="85605" y="21324"/>
                  </a:lnTo>
                  <a:lnTo>
                    <a:pt x="4897460" y="912812"/>
                  </a:lnTo>
                  <a:close/>
                </a:path>
              </a:pathLst>
            </a:custGeom>
            <a:solidFill>
              <a:srgbClr val="9FCBDC">
                <a:alpha val="3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85774" y="5938837"/>
              <a:ext cx="3653154" cy="919480"/>
            </a:xfrm>
            <a:custGeom>
              <a:avLst/>
              <a:gdLst/>
              <a:ahLst/>
              <a:cxnLst/>
              <a:rect l="l" t="t" r="r" b="b"/>
              <a:pathLst>
                <a:path w="3653154" h="919479">
                  <a:moveTo>
                    <a:pt x="3653083" y="919162"/>
                  </a:moveTo>
                  <a:lnTo>
                    <a:pt x="2869799" y="919162"/>
                  </a:lnTo>
                  <a:lnTo>
                    <a:pt x="7921" y="6349"/>
                  </a:lnTo>
                  <a:lnTo>
                    <a:pt x="0" y="0"/>
                  </a:lnTo>
                  <a:lnTo>
                    <a:pt x="3653083" y="9191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778500"/>
              <a:ext cx="3402011" cy="107949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15625" y="1492313"/>
            <a:ext cx="344042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2100" algn="l"/>
              </a:tabLst>
            </a:pPr>
            <a:r>
              <a:rPr sz="1900" spc="-370" dirty="0">
                <a:solidFill>
                  <a:srgbClr val="2DA2BE"/>
                </a:solidFill>
                <a:latin typeface="Lucida Sans Unicode"/>
                <a:cs typeface="Lucida Sans Unicode"/>
              </a:rPr>
              <a:t>□	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“Double</a:t>
            </a:r>
            <a:r>
              <a:rPr sz="28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Helix”</a:t>
            </a:r>
            <a:r>
              <a:rPr sz="28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shape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19600" y="2055812"/>
            <a:ext cx="4038599" cy="3997324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30225" y="498285"/>
            <a:ext cx="3422650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spc="-5" dirty="0">
                <a:solidFill>
                  <a:srgbClr val="DEF4FA"/>
                </a:solidFill>
              </a:rPr>
              <a:t>DNA</a:t>
            </a:r>
            <a:r>
              <a:rPr sz="4100" spc="-90" dirty="0">
                <a:solidFill>
                  <a:srgbClr val="DEF4FA"/>
                </a:solidFill>
              </a:rPr>
              <a:t> </a:t>
            </a:r>
            <a:r>
              <a:rPr sz="4100" spc="-5" dirty="0">
                <a:solidFill>
                  <a:srgbClr val="DEF4FA"/>
                </a:solidFill>
              </a:rPr>
              <a:t>Structure</a:t>
            </a:r>
            <a:endParaRPr sz="4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8887" y="1410589"/>
            <a:ext cx="6527165" cy="212280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91465" indent="-279400">
              <a:lnSpc>
                <a:spcPct val="100000"/>
              </a:lnSpc>
              <a:spcBef>
                <a:spcPts val="484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Times New Roman"/>
                <a:cs typeface="Times New Roman"/>
              </a:rPr>
              <a:t>Nucleotides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are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the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basic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units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of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DNA</a:t>
            </a:r>
            <a:endParaRPr sz="2700">
              <a:latin typeface="Times New Roman"/>
              <a:cs typeface="Times New Roman"/>
            </a:endParaRPr>
          </a:p>
          <a:p>
            <a:pPr marL="291465" indent="-279400">
              <a:lnSpc>
                <a:spcPct val="100000"/>
              </a:lnSpc>
              <a:spcBef>
                <a:spcPts val="384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10" dirty="0">
                <a:latin typeface="Times New Roman"/>
                <a:cs typeface="Times New Roman"/>
              </a:rPr>
              <a:t>Recognize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the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similarities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between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the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terms:</a:t>
            </a:r>
            <a:endParaRPr sz="2700">
              <a:latin typeface="Times New Roman"/>
              <a:cs typeface="Times New Roman"/>
            </a:endParaRPr>
          </a:p>
          <a:p>
            <a:pPr marL="546735" lvl="1" indent="-186690">
              <a:lnSpc>
                <a:spcPct val="100000"/>
              </a:lnSpc>
              <a:spcBef>
                <a:spcPts val="350"/>
              </a:spcBef>
              <a:buClr>
                <a:srgbClr val="2DA2BE"/>
              </a:buClr>
              <a:buFont typeface="Verdana"/>
              <a:buChar char="◦"/>
              <a:tabLst>
                <a:tab pos="547370" algn="l"/>
              </a:tabLst>
            </a:pPr>
            <a:r>
              <a:rPr sz="2300" spc="-5" dirty="0">
                <a:solidFill>
                  <a:srgbClr val="FF0000"/>
                </a:solidFill>
                <a:latin typeface="Times New Roman"/>
                <a:cs typeface="Times New Roman"/>
              </a:rPr>
              <a:t>Nucle</a:t>
            </a:r>
            <a:r>
              <a:rPr sz="2300" spc="-5" dirty="0">
                <a:latin typeface="Times New Roman"/>
                <a:cs typeface="Times New Roman"/>
              </a:rPr>
              <a:t>otide</a:t>
            </a:r>
            <a:endParaRPr sz="2300">
              <a:latin typeface="Times New Roman"/>
              <a:cs typeface="Times New Roman"/>
            </a:endParaRPr>
          </a:p>
          <a:p>
            <a:pPr marL="546735" lvl="1" indent="-186690">
              <a:lnSpc>
                <a:spcPct val="100000"/>
              </a:lnSpc>
              <a:spcBef>
                <a:spcPts val="315"/>
              </a:spcBef>
              <a:buClr>
                <a:srgbClr val="2DA2BE"/>
              </a:buClr>
              <a:buFont typeface="Verdana"/>
              <a:buChar char="◦"/>
              <a:tabLst>
                <a:tab pos="547370" algn="l"/>
              </a:tabLst>
            </a:pPr>
            <a:r>
              <a:rPr sz="2300" spc="-5" dirty="0">
                <a:latin typeface="Times New Roman"/>
                <a:cs typeface="Times New Roman"/>
              </a:rPr>
              <a:t>Deoxyribo</a:t>
            </a:r>
            <a:r>
              <a:rPr sz="2300" spc="-5" dirty="0">
                <a:solidFill>
                  <a:srgbClr val="FF0000"/>
                </a:solidFill>
                <a:latin typeface="Times New Roman"/>
                <a:cs typeface="Times New Roman"/>
              </a:rPr>
              <a:t>nucle</a:t>
            </a:r>
            <a:r>
              <a:rPr sz="2300" spc="-5" dirty="0">
                <a:latin typeface="Times New Roman"/>
                <a:cs typeface="Times New Roman"/>
              </a:rPr>
              <a:t>ic</a:t>
            </a:r>
            <a:r>
              <a:rPr sz="2300" spc="-4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acid</a:t>
            </a:r>
            <a:endParaRPr sz="2300">
              <a:latin typeface="Times New Roman"/>
              <a:cs typeface="Times New Roman"/>
            </a:endParaRPr>
          </a:p>
          <a:p>
            <a:pPr marL="546735" lvl="1" indent="-186690">
              <a:lnSpc>
                <a:spcPct val="100000"/>
              </a:lnSpc>
              <a:spcBef>
                <a:spcPts val="315"/>
              </a:spcBef>
              <a:buClr>
                <a:srgbClr val="2DA2BE"/>
              </a:buClr>
              <a:buFont typeface="Verdana"/>
              <a:buChar char="◦"/>
              <a:tabLst>
                <a:tab pos="547370" algn="l"/>
              </a:tabLst>
            </a:pPr>
            <a:r>
              <a:rPr sz="2300" spc="-5" dirty="0">
                <a:solidFill>
                  <a:srgbClr val="FF0000"/>
                </a:solidFill>
                <a:latin typeface="Times New Roman"/>
                <a:cs typeface="Times New Roman"/>
              </a:rPr>
              <a:t>nucle</a:t>
            </a:r>
            <a:r>
              <a:rPr sz="2300" spc="-5" dirty="0">
                <a:latin typeface="Times New Roman"/>
                <a:cs typeface="Times New Roman"/>
              </a:rPr>
              <a:t>us.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8825" y="452246"/>
            <a:ext cx="6950709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90545" algn="l"/>
                <a:tab pos="4363720" algn="l"/>
              </a:tabLst>
            </a:pPr>
            <a:r>
              <a:rPr sz="4100" spc="-5" dirty="0"/>
              <a:t>DNA is made	up </a:t>
            </a:r>
            <a:r>
              <a:rPr sz="4100" dirty="0"/>
              <a:t>of	</a:t>
            </a:r>
            <a:r>
              <a:rPr sz="4100" spc="-5" dirty="0"/>
              <a:t>Nucleotides</a:t>
            </a:r>
            <a:endParaRPr sz="4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8825" y="261746"/>
            <a:ext cx="5533390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4800" algn="l"/>
                <a:tab pos="3235325" algn="l"/>
              </a:tabLst>
            </a:pPr>
            <a:r>
              <a:rPr sz="4100" u="heavy" spc="-5" dirty="0">
                <a:uFill>
                  <a:solidFill>
                    <a:srgbClr val="464646"/>
                  </a:solidFill>
                </a:uFill>
              </a:rPr>
              <a:t>Structure </a:t>
            </a:r>
            <a:r>
              <a:rPr sz="4100" u="heavy" dirty="0">
                <a:uFill>
                  <a:solidFill>
                    <a:srgbClr val="464646"/>
                  </a:solidFill>
                </a:uFill>
              </a:rPr>
              <a:t>of	a	</a:t>
            </a:r>
            <a:r>
              <a:rPr sz="4100" u="heavy" spc="-5" dirty="0">
                <a:uFill>
                  <a:solidFill>
                    <a:srgbClr val="464646"/>
                  </a:solidFill>
                </a:uFill>
              </a:rPr>
              <a:t>nucleotide</a:t>
            </a:r>
            <a:endParaRPr sz="4100"/>
          </a:p>
        </p:txBody>
      </p:sp>
      <p:sp>
        <p:nvSpPr>
          <p:cNvPr id="3" name="object 3"/>
          <p:cNvSpPr txBox="1"/>
          <p:nvPr/>
        </p:nvSpPr>
        <p:spPr>
          <a:xfrm>
            <a:off x="868363" y="1001776"/>
            <a:ext cx="3418840" cy="34207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67970" marR="5080" indent="-255904">
              <a:lnSpc>
                <a:spcPct val="100400"/>
              </a:lnSpc>
              <a:spcBef>
                <a:spcPts val="85"/>
              </a:spcBef>
            </a:pP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nucleotide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made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3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components:</a:t>
            </a:r>
            <a:endParaRPr sz="2800">
              <a:latin typeface="Times New Roman"/>
              <a:cs typeface="Times New Roman"/>
            </a:endParaRPr>
          </a:p>
          <a:p>
            <a:pPr marL="267970" indent="-215900">
              <a:lnSpc>
                <a:spcPct val="100000"/>
              </a:lnSpc>
              <a:spcBef>
                <a:spcPts val="415"/>
              </a:spcBef>
              <a:buClr>
                <a:srgbClr val="2DA2BE"/>
              </a:buClr>
              <a:buSzPct val="67857"/>
              <a:buChar char="-"/>
              <a:tabLst>
                <a:tab pos="267970" algn="l"/>
                <a:tab pos="268605" algn="l"/>
              </a:tabLst>
            </a:pP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Phosphate</a:t>
            </a:r>
            <a:endParaRPr sz="2800">
              <a:latin typeface="Times New Roman"/>
              <a:cs typeface="Times New Roman"/>
            </a:endParaRPr>
          </a:p>
          <a:p>
            <a:pPr marL="267970" indent="-215900">
              <a:lnSpc>
                <a:spcPct val="100000"/>
              </a:lnSpc>
              <a:spcBef>
                <a:spcPts val="390"/>
              </a:spcBef>
              <a:buClr>
                <a:srgbClr val="2DA2BE"/>
              </a:buClr>
              <a:buSzPct val="67857"/>
              <a:buChar char="-"/>
              <a:tabLst>
                <a:tab pos="267970" algn="l"/>
                <a:tab pos="268605" algn="l"/>
              </a:tabLst>
            </a:pP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Nitrogen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Base</a:t>
            </a:r>
            <a:endParaRPr sz="2800">
              <a:latin typeface="Times New Roman"/>
              <a:cs typeface="Times New Roman"/>
            </a:endParaRPr>
          </a:p>
          <a:p>
            <a:pPr marL="397510" indent="-385445">
              <a:lnSpc>
                <a:spcPct val="100000"/>
              </a:lnSpc>
              <a:spcBef>
                <a:spcPts val="390"/>
              </a:spcBef>
              <a:buChar char="-"/>
              <a:tabLst>
                <a:tab pos="397510" algn="l"/>
                <a:tab pos="398145" algn="l"/>
              </a:tabLst>
            </a:pP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Sugar</a:t>
            </a:r>
            <a:endParaRPr sz="2800">
              <a:latin typeface="Times New Roman"/>
              <a:cs typeface="Times New Roman"/>
            </a:endParaRPr>
          </a:p>
          <a:p>
            <a:pPr marL="523240" marR="351790" lvl="1" indent="-184785">
              <a:lnSpc>
                <a:spcPts val="2850"/>
              </a:lnSpc>
              <a:spcBef>
                <a:spcPts val="425"/>
              </a:spcBef>
              <a:buClr>
                <a:srgbClr val="2DA2BE"/>
              </a:buClr>
              <a:buFont typeface="Verdana"/>
              <a:buChar char="◦"/>
              <a:tabLst>
                <a:tab pos="523875" algn="l"/>
              </a:tabLst>
            </a:pPr>
            <a:r>
              <a:rPr sz="2400" spc="-5" dirty="0">
                <a:latin typeface="Times New Roman"/>
                <a:cs typeface="Times New Roman"/>
              </a:rPr>
              <a:t>The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sugar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in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DNA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deoxyribose.</a:t>
            </a:r>
            <a:endParaRPr sz="2400">
              <a:latin typeface="Times New Roman"/>
              <a:cs typeface="Times New Roman"/>
            </a:endParaRPr>
          </a:p>
          <a:p>
            <a:pPr marL="762000" lvl="2" indent="-255270">
              <a:lnSpc>
                <a:spcPct val="100000"/>
              </a:lnSpc>
              <a:spcBef>
                <a:spcPts val="195"/>
              </a:spcBef>
              <a:buClr>
                <a:srgbClr val="DA1F28"/>
              </a:buClr>
              <a:buFont typeface="Microsoft Sans Serif"/>
              <a:buChar char="●"/>
              <a:tabLst>
                <a:tab pos="762000" algn="l"/>
              </a:tabLst>
            </a:pPr>
            <a:r>
              <a:rPr sz="2000" spc="-5" dirty="0">
                <a:latin typeface="Times New Roman"/>
                <a:cs typeface="Times New Roman"/>
              </a:rPr>
              <a:t>(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Deoxyribo</a:t>
            </a:r>
            <a:r>
              <a:rPr sz="2000" spc="-5" dirty="0">
                <a:latin typeface="Times New Roman"/>
                <a:cs typeface="Times New Roman"/>
              </a:rPr>
              <a:t>nucleic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acid)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0800" y="1828800"/>
            <a:ext cx="3708399" cy="30987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3399" y="1600200"/>
            <a:ext cx="4267199" cy="50291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8825" y="195579"/>
            <a:ext cx="575183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u="heavy" spc="-5" dirty="0">
                <a:uFill>
                  <a:solidFill>
                    <a:srgbClr val="464646"/>
                  </a:solidFill>
                </a:uFill>
              </a:rPr>
              <a:t>DNA</a:t>
            </a:r>
            <a:r>
              <a:rPr sz="4000" u="heavy" spc="-50" dirty="0">
                <a:uFill>
                  <a:solidFill>
                    <a:srgbClr val="464646"/>
                  </a:solidFill>
                </a:uFill>
              </a:rPr>
              <a:t> </a:t>
            </a:r>
            <a:r>
              <a:rPr sz="4000" u="heavy" spc="-5" dirty="0">
                <a:uFill>
                  <a:solidFill>
                    <a:srgbClr val="464646"/>
                  </a:solidFill>
                </a:uFill>
              </a:rPr>
              <a:t>NITROGEN</a:t>
            </a:r>
            <a:r>
              <a:rPr sz="4000" u="heavy" spc="-45" dirty="0">
                <a:uFill>
                  <a:solidFill>
                    <a:srgbClr val="464646"/>
                  </a:solidFill>
                </a:uFill>
              </a:rPr>
              <a:t> </a:t>
            </a:r>
            <a:r>
              <a:rPr sz="4000" u="heavy" spc="-5" dirty="0">
                <a:uFill>
                  <a:solidFill>
                    <a:srgbClr val="464646"/>
                  </a:solidFill>
                </a:uFill>
              </a:rPr>
              <a:t>BASES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837328" y="1519529"/>
            <a:ext cx="3077845" cy="2479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ts val="4035"/>
              </a:lnSpc>
              <a:spcBef>
                <a:spcPts val="100"/>
              </a:spcBef>
              <a:buClr>
                <a:srgbClr val="2DA2BE"/>
              </a:buClr>
              <a:buSzPct val="68055"/>
              <a:buFont typeface="Lucida Sans Unicode"/>
              <a:buChar char="□"/>
              <a:tabLst>
                <a:tab pos="299720" algn="l"/>
              </a:tabLst>
            </a:pPr>
            <a:r>
              <a:rPr sz="3600" spc="-5" dirty="0">
                <a:latin typeface="Times New Roman"/>
                <a:cs typeface="Times New Roman"/>
              </a:rPr>
              <a:t>Four</a:t>
            </a:r>
            <a:r>
              <a:rPr sz="3600" spc="-5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bases</a:t>
            </a:r>
            <a:r>
              <a:rPr sz="3600" spc="-45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are:</a:t>
            </a:r>
            <a:endParaRPr sz="3600">
              <a:latin typeface="Times New Roman"/>
              <a:cs typeface="Times New Roman"/>
            </a:endParaRPr>
          </a:p>
          <a:p>
            <a:pPr marL="554990" lvl="1" indent="-163195">
              <a:lnSpc>
                <a:spcPts val="3750"/>
              </a:lnSpc>
              <a:buClr>
                <a:srgbClr val="2DA2BE"/>
              </a:buClr>
              <a:buSzPct val="97222"/>
              <a:buFont typeface="Verdana"/>
              <a:buChar char="◦"/>
              <a:tabLst>
                <a:tab pos="555625" algn="l"/>
              </a:tabLst>
            </a:pPr>
            <a:r>
              <a:rPr sz="3600" spc="-5" dirty="0">
                <a:latin typeface="Times New Roman"/>
                <a:cs typeface="Times New Roman"/>
              </a:rPr>
              <a:t>Thymine</a:t>
            </a:r>
            <a:endParaRPr sz="3600">
              <a:latin typeface="Times New Roman"/>
              <a:cs typeface="Times New Roman"/>
            </a:endParaRPr>
          </a:p>
          <a:p>
            <a:pPr marL="554990" lvl="1" indent="-163195">
              <a:lnSpc>
                <a:spcPts val="3750"/>
              </a:lnSpc>
              <a:buClr>
                <a:srgbClr val="2DA2BE"/>
              </a:buClr>
              <a:buSzPct val="97222"/>
              <a:buFont typeface="Verdana"/>
              <a:buChar char="◦"/>
              <a:tabLst>
                <a:tab pos="555625" algn="l"/>
              </a:tabLst>
            </a:pPr>
            <a:r>
              <a:rPr sz="3600" spc="-5" dirty="0">
                <a:latin typeface="Times New Roman"/>
                <a:cs typeface="Times New Roman"/>
              </a:rPr>
              <a:t>Adenine</a:t>
            </a:r>
            <a:endParaRPr sz="3600">
              <a:latin typeface="Times New Roman"/>
              <a:cs typeface="Times New Roman"/>
            </a:endParaRPr>
          </a:p>
          <a:p>
            <a:pPr marL="554990" lvl="1" indent="-163195">
              <a:lnSpc>
                <a:spcPts val="3750"/>
              </a:lnSpc>
              <a:buClr>
                <a:srgbClr val="2DA2BE"/>
              </a:buClr>
              <a:buSzPct val="97222"/>
              <a:buFont typeface="Verdana"/>
              <a:buChar char="◦"/>
              <a:tabLst>
                <a:tab pos="555625" algn="l"/>
              </a:tabLst>
            </a:pPr>
            <a:r>
              <a:rPr sz="3600" spc="-5" dirty="0">
                <a:latin typeface="Times New Roman"/>
                <a:cs typeface="Times New Roman"/>
              </a:rPr>
              <a:t>Cytosine</a:t>
            </a:r>
            <a:endParaRPr sz="3600">
              <a:latin typeface="Times New Roman"/>
              <a:cs typeface="Times New Roman"/>
            </a:endParaRPr>
          </a:p>
          <a:p>
            <a:pPr marL="554990" lvl="1" indent="-163195">
              <a:lnSpc>
                <a:spcPts val="4035"/>
              </a:lnSpc>
              <a:buClr>
                <a:srgbClr val="2DA2BE"/>
              </a:buClr>
              <a:buSzPct val="97222"/>
              <a:buFont typeface="Verdana"/>
              <a:buChar char="◦"/>
              <a:tabLst>
                <a:tab pos="555625" algn="l"/>
              </a:tabLst>
            </a:pPr>
            <a:r>
              <a:rPr sz="3600" spc="-5" dirty="0">
                <a:latin typeface="Times New Roman"/>
                <a:cs typeface="Times New Roman"/>
              </a:rPr>
              <a:t>Guanine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99" y="1447800"/>
            <a:ext cx="3943349" cy="54101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8825" y="490346"/>
            <a:ext cx="2813050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u="heavy" spc="-10" dirty="0">
                <a:uFill>
                  <a:solidFill>
                    <a:srgbClr val="464646"/>
                  </a:solidFill>
                </a:uFill>
              </a:rPr>
              <a:t>Base</a:t>
            </a:r>
            <a:r>
              <a:rPr sz="4100" u="heavy" spc="-90" dirty="0">
                <a:uFill>
                  <a:solidFill>
                    <a:srgbClr val="464646"/>
                  </a:solidFill>
                </a:uFill>
              </a:rPr>
              <a:t> </a:t>
            </a:r>
            <a:r>
              <a:rPr sz="4100" u="heavy" spc="-5" dirty="0">
                <a:uFill>
                  <a:solidFill>
                    <a:srgbClr val="464646"/>
                  </a:solidFill>
                </a:uFill>
              </a:rPr>
              <a:t>pairing</a:t>
            </a:r>
            <a:endParaRPr sz="4100"/>
          </a:p>
        </p:txBody>
      </p:sp>
      <p:sp>
        <p:nvSpPr>
          <p:cNvPr id="4" name="object 4"/>
          <p:cNvSpPr txBox="1"/>
          <p:nvPr/>
        </p:nvSpPr>
        <p:spPr>
          <a:xfrm>
            <a:off x="844225" y="1611376"/>
            <a:ext cx="3391535" cy="307149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92100" marR="5080" indent="-280035">
              <a:lnSpc>
                <a:spcPct val="100400"/>
              </a:lnSpc>
              <a:spcBef>
                <a:spcPts val="85"/>
              </a:spcBef>
              <a:buClr>
                <a:srgbClr val="2DA2BE"/>
              </a:buClr>
              <a:buSzPct val="67857"/>
              <a:buFont typeface="Lucida Sans Unicode"/>
              <a:buChar char="□"/>
              <a:tabLst>
                <a:tab pos="292100" algn="l"/>
                <a:tab pos="292735" algn="l"/>
              </a:tabLst>
            </a:pPr>
            <a:r>
              <a:rPr sz="2800" spc="-5" dirty="0">
                <a:latin typeface="Times New Roman"/>
                <a:cs typeface="Times New Roman"/>
              </a:rPr>
              <a:t>The </a:t>
            </a:r>
            <a:r>
              <a:rPr sz="2800" spc="-10" dirty="0">
                <a:latin typeface="Times New Roman"/>
                <a:cs typeface="Times New Roman"/>
              </a:rPr>
              <a:t>Bases </a:t>
            </a:r>
            <a:r>
              <a:rPr sz="2800" dirty="0">
                <a:latin typeface="Times New Roman"/>
                <a:cs typeface="Times New Roman"/>
              </a:rPr>
              <a:t>pair up 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with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bases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on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another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strand</a:t>
            </a:r>
            <a:endParaRPr sz="2800">
              <a:latin typeface="Times New Roman"/>
              <a:cs typeface="Times New Roman"/>
            </a:endParaRPr>
          </a:p>
          <a:p>
            <a:pPr marL="292100" marR="80010" indent="-280035">
              <a:lnSpc>
                <a:spcPct val="100200"/>
              </a:lnSpc>
              <a:spcBef>
                <a:spcPts val="409"/>
              </a:spcBef>
              <a:buClr>
                <a:srgbClr val="2DA2BE"/>
              </a:buClr>
              <a:buSzPct val="67857"/>
              <a:buFont typeface="Lucida Sans Unicode"/>
              <a:buChar char="□"/>
              <a:tabLst>
                <a:tab pos="292100" algn="l"/>
                <a:tab pos="292735" algn="l"/>
              </a:tabLst>
            </a:pP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group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3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bases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called </a:t>
            </a:r>
            <a:r>
              <a:rPr sz="2800" dirty="0">
                <a:latin typeface="Times New Roman"/>
                <a:cs typeface="Times New Roman"/>
              </a:rPr>
              <a:t>a </a:t>
            </a:r>
            <a:r>
              <a:rPr sz="2800" spc="-5" dirty="0">
                <a:latin typeface="Times New Roman"/>
                <a:cs typeface="Times New Roman"/>
              </a:rPr>
              <a:t>“codon.”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Codons </a:t>
            </a:r>
            <a:r>
              <a:rPr sz="2800" spc="-5" dirty="0">
                <a:latin typeface="Times New Roman"/>
                <a:cs typeface="Times New Roman"/>
              </a:rPr>
              <a:t>code </a:t>
            </a:r>
            <a:r>
              <a:rPr sz="2800" dirty="0">
                <a:latin typeface="Times New Roman"/>
                <a:cs typeface="Times New Roman"/>
              </a:rPr>
              <a:t>for 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amino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acids.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6811" y="1125220"/>
            <a:ext cx="2887345" cy="255905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289560" marR="36195" indent="-277495" algn="just">
              <a:lnSpc>
                <a:spcPts val="2700"/>
              </a:lnSpc>
              <a:spcBef>
                <a:spcPts val="439"/>
              </a:spcBef>
              <a:buClr>
                <a:srgbClr val="2DA2BE"/>
              </a:buClr>
              <a:buSzPct val="68000"/>
              <a:buFont typeface="Lucida Sans Unicode"/>
              <a:buChar char="□"/>
              <a:tabLst>
                <a:tab pos="290195" algn="l"/>
              </a:tabLst>
            </a:pPr>
            <a:r>
              <a:rPr sz="2500" spc="-5" dirty="0">
                <a:latin typeface="Times New Roman"/>
                <a:cs typeface="Times New Roman"/>
              </a:rPr>
              <a:t>Adenine</a:t>
            </a:r>
            <a:r>
              <a:rPr sz="2500" spc="-5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(A)</a:t>
            </a:r>
            <a:r>
              <a:rPr sz="2500" spc="-4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always </a:t>
            </a:r>
            <a:r>
              <a:rPr sz="2500" spc="-610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pairs </a:t>
            </a:r>
            <a:r>
              <a:rPr sz="2500" spc="-5" dirty="0">
                <a:latin typeface="Times New Roman"/>
                <a:cs typeface="Times New Roman"/>
              </a:rPr>
              <a:t>with Thymine </a:t>
            </a:r>
            <a:r>
              <a:rPr sz="2500" spc="-610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(T)</a:t>
            </a:r>
            <a:endParaRPr sz="2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2DA2BE"/>
              </a:buClr>
              <a:buFont typeface="Lucida Sans Unicode"/>
              <a:buChar char="□"/>
            </a:pPr>
            <a:endParaRPr sz="2950">
              <a:latin typeface="Times New Roman"/>
              <a:cs typeface="Times New Roman"/>
            </a:endParaRPr>
          </a:p>
          <a:p>
            <a:pPr marL="289560" marR="5080" indent="-277495">
              <a:lnSpc>
                <a:spcPct val="89600"/>
              </a:lnSpc>
              <a:spcBef>
                <a:spcPts val="5"/>
              </a:spcBef>
              <a:buClr>
                <a:srgbClr val="2DA2BE"/>
              </a:buClr>
              <a:buSzPct val="68000"/>
              <a:buFont typeface="Lucida Sans Unicode"/>
              <a:buChar char="□"/>
              <a:tabLst>
                <a:tab pos="289560" algn="l"/>
                <a:tab pos="290195" algn="l"/>
              </a:tabLst>
            </a:pPr>
            <a:r>
              <a:rPr sz="2500" spc="-5" dirty="0">
                <a:latin typeface="Times New Roman"/>
                <a:cs typeface="Times New Roman"/>
              </a:rPr>
              <a:t>Cytosine</a:t>
            </a:r>
            <a:r>
              <a:rPr sz="2500" spc="-5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(C)</a:t>
            </a:r>
            <a:r>
              <a:rPr sz="2500" spc="-4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always </a:t>
            </a:r>
            <a:r>
              <a:rPr sz="2500" spc="-610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pairs </a:t>
            </a:r>
            <a:r>
              <a:rPr sz="2500" spc="-5" dirty="0">
                <a:latin typeface="Times New Roman"/>
                <a:cs typeface="Times New Roman"/>
              </a:rPr>
              <a:t>with Guanine </a:t>
            </a:r>
            <a:r>
              <a:rPr sz="2500" dirty="0">
                <a:latin typeface="Times New Roman"/>
                <a:cs typeface="Times New Roman"/>
              </a:rPr>
              <a:t> (G)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8825" y="185546"/>
            <a:ext cx="2235200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The</a:t>
            </a:r>
            <a:r>
              <a:rPr sz="4100" u="heavy" spc="-9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sz="4100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Rule:</a:t>
            </a:r>
            <a:endParaRPr sz="41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3800" y="1219200"/>
            <a:ext cx="5105399" cy="48767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43000"/>
            <a:ext cx="9143999" cy="409416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9" y="1524000"/>
            <a:ext cx="5395911" cy="511016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4518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20"/>
              </a:spcBef>
            </a:pPr>
            <a:r>
              <a:rPr sz="2400" dirty="0"/>
              <a:t>James</a:t>
            </a:r>
            <a:r>
              <a:rPr sz="2400" spc="-10" dirty="0"/>
              <a:t> </a:t>
            </a:r>
            <a:r>
              <a:rPr sz="2400" dirty="0"/>
              <a:t>Watson</a:t>
            </a:r>
            <a:r>
              <a:rPr sz="2400" spc="-10" dirty="0"/>
              <a:t> </a:t>
            </a:r>
            <a:r>
              <a:rPr sz="2400" dirty="0"/>
              <a:t>(L)</a:t>
            </a:r>
            <a:r>
              <a:rPr sz="2400" spc="-10" dirty="0"/>
              <a:t> </a:t>
            </a:r>
            <a:r>
              <a:rPr sz="2400" dirty="0"/>
              <a:t>and</a:t>
            </a:r>
            <a:r>
              <a:rPr sz="2400" spc="-10" dirty="0"/>
              <a:t> </a:t>
            </a:r>
            <a:r>
              <a:rPr sz="2400" spc="-5" dirty="0"/>
              <a:t>Francis</a:t>
            </a:r>
            <a:r>
              <a:rPr sz="2400" spc="-15" dirty="0"/>
              <a:t> </a:t>
            </a:r>
            <a:r>
              <a:rPr sz="2400" spc="-5" dirty="0"/>
              <a:t>Crick</a:t>
            </a:r>
            <a:r>
              <a:rPr sz="2400" spc="-15" dirty="0"/>
              <a:t> </a:t>
            </a:r>
            <a:r>
              <a:rPr sz="2400" dirty="0"/>
              <a:t>(R),</a:t>
            </a:r>
            <a:r>
              <a:rPr sz="2400" spc="-10" dirty="0"/>
              <a:t> </a:t>
            </a:r>
            <a:r>
              <a:rPr sz="2400" dirty="0"/>
              <a:t>and</a:t>
            </a:r>
            <a:r>
              <a:rPr sz="2400" spc="-10" dirty="0"/>
              <a:t> </a:t>
            </a:r>
            <a:r>
              <a:rPr sz="2400" dirty="0"/>
              <a:t>the</a:t>
            </a:r>
            <a:r>
              <a:rPr sz="2400" spc="-10" dirty="0"/>
              <a:t> </a:t>
            </a:r>
            <a:r>
              <a:rPr sz="2400" dirty="0"/>
              <a:t>model </a:t>
            </a:r>
            <a:r>
              <a:rPr sz="2400" spc="-585" dirty="0"/>
              <a:t> </a:t>
            </a:r>
            <a:r>
              <a:rPr sz="2400" dirty="0"/>
              <a:t>they</a:t>
            </a:r>
            <a:r>
              <a:rPr sz="2400" spc="-5" dirty="0"/>
              <a:t> built </a:t>
            </a:r>
            <a:r>
              <a:rPr sz="2400" dirty="0"/>
              <a:t>of</a:t>
            </a:r>
            <a:r>
              <a:rPr sz="2400" spc="-5" dirty="0"/>
              <a:t> </a:t>
            </a:r>
            <a:r>
              <a:rPr sz="2400" dirty="0"/>
              <a:t>the </a:t>
            </a:r>
            <a:r>
              <a:rPr sz="2400" spc="-5" dirty="0"/>
              <a:t>structure</a:t>
            </a:r>
            <a:r>
              <a:rPr sz="2400" spc="-10" dirty="0"/>
              <a:t> </a:t>
            </a:r>
            <a:r>
              <a:rPr sz="2400" dirty="0"/>
              <a:t>of </a:t>
            </a:r>
            <a:r>
              <a:rPr sz="2400" spc="-5" dirty="0"/>
              <a:t>DNA</a:t>
            </a:r>
            <a:endParaRPr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1199" y="1752600"/>
            <a:ext cx="5160961" cy="49053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70"/>
              </a:spcBef>
            </a:pPr>
            <a:r>
              <a:rPr sz="3600" spc="-5" dirty="0"/>
              <a:t>X-ray diffraction photograph </a:t>
            </a:r>
            <a:r>
              <a:rPr sz="3600" dirty="0"/>
              <a:t>of </a:t>
            </a:r>
            <a:r>
              <a:rPr sz="3600" spc="-5" dirty="0"/>
              <a:t>the </a:t>
            </a:r>
            <a:r>
              <a:rPr sz="3600" spc="-885" dirty="0"/>
              <a:t> </a:t>
            </a:r>
            <a:r>
              <a:rPr sz="3600" spc="-5" dirty="0"/>
              <a:t>DNA</a:t>
            </a:r>
            <a:r>
              <a:rPr sz="3600" spc="-10" dirty="0"/>
              <a:t> </a:t>
            </a:r>
            <a:r>
              <a:rPr sz="3600" spc="-5" dirty="0"/>
              <a:t>double</a:t>
            </a:r>
            <a:r>
              <a:rPr sz="3600" spc="-10" dirty="0"/>
              <a:t> </a:t>
            </a:r>
            <a:r>
              <a:rPr sz="3600" spc="-5" dirty="0"/>
              <a:t>helix</a:t>
            </a:r>
            <a:endParaRPr sz="3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7673" y="745947"/>
            <a:ext cx="3417570" cy="426783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288925" marR="763905" indent="-276860">
              <a:lnSpc>
                <a:spcPts val="2630"/>
              </a:lnSpc>
              <a:spcBef>
                <a:spcPts val="395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88290" algn="l"/>
                <a:tab pos="289560" algn="l"/>
              </a:tabLst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What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is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general </a:t>
            </a:r>
            <a:r>
              <a:rPr sz="2400" spc="-5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structure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DNA?</a:t>
            </a:r>
            <a:endParaRPr sz="2400">
              <a:latin typeface="Times New Roman"/>
              <a:cs typeface="Times New Roman"/>
            </a:endParaRPr>
          </a:p>
          <a:p>
            <a:pPr marL="544195" lvl="1" indent="-184785">
              <a:lnSpc>
                <a:spcPts val="2875"/>
              </a:lnSpc>
              <a:buClr>
                <a:srgbClr val="2DA2BE"/>
              </a:buClr>
              <a:buFont typeface="Verdana"/>
              <a:buChar char="◦"/>
              <a:tabLst>
                <a:tab pos="544830" algn="l"/>
              </a:tabLst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Double</a:t>
            </a:r>
            <a:r>
              <a:rPr sz="24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Helix</a:t>
            </a:r>
            <a:endParaRPr sz="2400">
              <a:latin typeface="Times New Roman"/>
              <a:cs typeface="Times New Roman"/>
            </a:endParaRPr>
          </a:p>
          <a:p>
            <a:pPr marL="288925" marR="5080" indent="-276860">
              <a:lnSpc>
                <a:spcPct val="90700"/>
              </a:lnSpc>
              <a:spcBef>
                <a:spcPts val="409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88290" algn="l"/>
                <a:tab pos="289560" algn="l"/>
              </a:tabLst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What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composes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DNA </a:t>
            </a:r>
            <a:r>
              <a:rPr sz="2400" spc="-5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“backbone”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or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side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 pieces?</a:t>
            </a:r>
            <a:endParaRPr sz="2400">
              <a:latin typeface="Times New Roman"/>
              <a:cs typeface="Times New Roman"/>
            </a:endParaRPr>
          </a:p>
          <a:p>
            <a:pPr marL="544195" marR="55880" lvl="1" indent="-184785">
              <a:lnSpc>
                <a:spcPts val="2630"/>
              </a:lnSpc>
              <a:spcBef>
                <a:spcPts val="345"/>
              </a:spcBef>
              <a:buClr>
                <a:srgbClr val="2DA2BE"/>
              </a:buClr>
              <a:buFont typeface="Verdana"/>
              <a:buChar char="◦"/>
              <a:tabLst>
                <a:tab pos="544830" algn="l"/>
              </a:tabLst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Deoxyribose</a:t>
            </a:r>
            <a:r>
              <a:rPr sz="24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(sugar)</a:t>
            </a:r>
            <a:r>
              <a:rPr sz="24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&amp; </a:t>
            </a:r>
            <a:r>
              <a:rPr sz="2400" spc="-5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Phosphate</a:t>
            </a:r>
            <a:endParaRPr sz="2400">
              <a:latin typeface="Times New Roman"/>
              <a:cs typeface="Times New Roman"/>
            </a:endParaRPr>
          </a:p>
          <a:p>
            <a:pPr marL="288925" marR="223520" indent="-276860">
              <a:lnSpc>
                <a:spcPct val="90700"/>
              </a:lnSpc>
              <a:spcBef>
                <a:spcPts val="360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88290" algn="l"/>
                <a:tab pos="289560" algn="l"/>
              </a:tabLst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What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is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name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sz="2400" spc="-5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3-part unit of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DNA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called?</a:t>
            </a:r>
            <a:endParaRPr sz="2400">
              <a:latin typeface="Times New Roman"/>
              <a:cs typeface="Times New Roman"/>
            </a:endParaRPr>
          </a:p>
          <a:p>
            <a:pPr marL="544195" lvl="1" indent="-184785">
              <a:lnSpc>
                <a:spcPct val="100000"/>
              </a:lnSpc>
              <a:spcBef>
                <a:spcPts val="45"/>
              </a:spcBef>
              <a:buClr>
                <a:srgbClr val="2DA2BE"/>
              </a:buClr>
              <a:buFont typeface="Verdana"/>
              <a:buChar char="◦"/>
              <a:tabLst>
                <a:tab pos="544830" algn="l"/>
              </a:tabLst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Nucleotide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10073" y="669747"/>
            <a:ext cx="3562350" cy="535686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288925" marR="350520" indent="-276860">
              <a:lnSpc>
                <a:spcPts val="2630"/>
              </a:lnSpc>
              <a:spcBef>
                <a:spcPts val="395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88290" algn="l"/>
                <a:tab pos="289560" algn="l"/>
              </a:tabLst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What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is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each</a:t>
            </a:r>
            <a:r>
              <a:rPr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nucleotide </a:t>
            </a:r>
            <a:r>
              <a:rPr sz="2400" spc="-5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made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of?</a:t>
            </a:r>
            <a:endParaRPr sz="2400">
              <a:latin typeface="Times New Roman"/>
              <a:cs typeface="Times New Roman"/>
            </a:endParaRPr>
          </a:p>
          <a:p>
            <a:pPr marL="544195" lvl="1" indent="-184785">
              <a:lnSpc>
                <a:spcPts val="2875"/>
              </a:lnSpc>
              <a:buClr>
                <a:srgbClr val="2DA2BE"/>
              </a:buClr>
              <a:buFont typeface="Verdana"/>
              <a:buChar char="◦"/>
              <a:tabLst>
                <a:tab pos="544830" algn="l"/>
              </a:tabLst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Sugar</a:t>
            </a:r>
            <a:r>
              <a:rPr sz="24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(Deoxyribose)</a:t>
            </a:r>
            <a:endParaRPr sz="2400">
              <a:latin typeface="Times New Roman"/>
              <a:cs typeface="Times New Roman"/>
            </a:endParaRPr>
          </a:p>
          <a:p>
            <a:pPr marL="544195" lvl="1" indent="-184785">
              <a:lnSpc>
                <a:spcPct val="100000"/>
              </a:lnSpc>
              <a:spcBef>
                <a:spcPts val="45"/>
              </a:spcBef>
              <a:buClr>
                <a:srgbClr val="2DA2BE"/>
              </a:buClr>
              <a:buFont typeface="Verdana"/>
              <a:buChar char="◦"/>
              <a:tabLst>
                <a:tab pos="544830" algn="l"/>
              </a:tabLst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Phosphate</a:t>
            </a:r>
            <a:endParaRPr sz="2400">
              <a:latin typeface="Times New Roman"/>
              <a:cs typeface="Times New Roman"/>
            </a:endParaRPr>
          </a:p>
          <a:p>
            <a:pPr marL="544195" lvl="1" indent="-184785">
              <a:lnSpc>
                <a:spcPct val="100000"/>
              </a:lnSpc>
              <a:spcBef>
                <a:spcPts val="45"/>
              </a:spcBef>
              <a:buClr>
                <a:srgbClr val="2DA2BE"/>
              </a:buClr>
              <a:buFont typeface="Verdana"/>
              <a:buChar char="◦"/>
              <a:tabLst>
                <a:tab pos="544830" algn="l"/>
              </a:tabLst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Nitrogen</a:t>
            </a:r>
            <a:r>
              <a:rPr sz="24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Base</a:t>
            </a:r>
            <a:endParaRPr sz="2400">
              <a:latin typeface="Times New Roman"/>
              <a:cs typeface="Times New Roman"/>
            </a:endParaRPr>
          </a:p>
          <a:p>
            <a:pPr marL="288925" indent="-276860">
              <a:lnSpc>
                <a:spcPct val="100000"/>
              </a:lnSpc>
              <a:spcBef>
                <a:spcPts val="145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88290" algn="l"/>
                <a:tab pos="289560" algn="l"/>
              </a:tabLst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What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are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bases?</a:t>
            </a:r>
            <a:endParaRPr sz="2400">
              <a:latin typeface="Times New Roman"/>
              <a:cs typeface="Times New Roman"/>
            </a:endParaRPr>
          </a:p>
          <a:p>
            <a:pPr marL="544195" marR="518159" lvl="1" indent="-184785">
              <a:lnSpc>
                <a:spcPts val="2630"/>
              </a:lnSpc>
              <a:spcBef>
                <a:spcPts val="315"/>
              </a:spcBef>
              <a:buClr>
                <a:srgbClr val="2DA2BE"/>
              </a:buClr>
              <a:buFont typeface="Verdana"/>
              <a:buChar char="◦"/>
              <a:tabLst>
                <a:tab pos="544830" algn="l"/>
              </a:tabLst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Adanine,</a:t>
            </a:r>
            <a:r>
              <a:rPr sz="24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Thyamine, </a:t>
            </a:r>
            <a:r>
              <a:rPr sz="2400" spc="-5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Cytosine,</a:t>
            </a:r>
            <a:r>
              <a:rPr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Guanine</a:t>
            </a:r>
            <a:endParaRPr sz="2400">
              <a:latin typeface="Times New Roman"/>
              <a:cs typeface="Times New Roman"/>
            </a:endParaRPr>
          </a:p>
          <a:p>
            <a:pPr marL="288925" marR="70485" indent="-276860">
              <a:lnSpc>
                <a:spcPts val="2600"/>
              </a:lnSpc>
              <a:spcBef>
                <a:spcPts val="415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88290" algn="l"/>
                <a:tab pos="289560" algn="l"/>
              </a:tabLst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What</a:t>
            </a:r>
            <a:r>
              <a:rPr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bases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pair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each </a:t>
            </a:r>
            <a:r>
              <a:rPr sz="2400" spc="-5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other?</a:t>
            </a:r>
            <a:endParaRPr sz="2400">
              <a:latin typeface="Times New Roman"/>
              <a:cs typeface="Times New Roman"/>
            </a:endParaRPr>
          </a:p>
          <a:p>
            <a:pPr marL="544195" lvl="1" indent="-184785">
              <a:lnSpc>
                <a:spcPct val="100000"/>
              </a:lnSpc>
              <a:spcBef>
                <a:spcPts val="5"/>
              </a:spcBef>
              <a:buClr>
                <a:srgbClr val="2DA2BE"/>
              </a:buClr>
              <a:buFont typeface="Verdana"/>
              <a:buChar char="◦"/>
              <a:tabLst>
                <a:tab pos="544830" algn="l"/>
              </a:tabLst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A+T</a:t>
            </a:r>
            <a:endParaRPr sz="2400">
              <a:latin typeface="Times New Roman"/>
              <a:cs typeface="Times New Roman"/>
            </a:endParaRPr>
          </a:p>
          <a:p>
            <a:pPr marL="544195" lvl="1" indent="-184785">
              <a:lnSpc>
                <a:spcPct val="100000"/>
              </a:lnSpc>
              <a:spcBef>
                <a:spcPts val="45"/>
              </a:spcBef>
              <a:buClr>
                <a:srgbClr val="2DA2BE"/>
              </a:buClr>
              <a:buFont typeface="Verdana"/>
              <a:buChar char="◦"/>
              <a:tabLst>
                <a:tab pos="544830" algn="l"/>
              </a:tabLst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C+G</a:t>
            </a:r>
            <a:endParaRPr sz="2400">
              <a:latin typeface="Times New Roman"/>
              <a:cs typeface="Times New Roman"/>
            </a:endParaRPr>
          </a:p>
          <a:p>
            <a:pPr marL="288925" indent="-276860">
              <a:lnSpc>
                <a:spcPct val="100000"/>
              </a:lnSpc>
              <a:spcBef>
                <a:spcPts val="145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88290" algn="l"/>
                <a:tab pos="289560" algn="l"/>
              </a:tabLst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What</a:t>
            </a:r>
            <a:r>
              <a:rPr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is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Codon?</a:t>
            </a:r>
            <a:endParaRPr sz="2400">
              <a:latin typeface="Times New Roman"/>
              <a:cs typeface="Times New Roman"/>
            </a:endParaRPr>
          </a:p>
          <a:p>
            <a:pPr marL="544195" marR="5080" lvl="1" indent="-191770">
              <a:lnSpc>
                <a:spcPts val="2180"/>
              </a:lnSpc>
              <a:spcBef>
                <a:spcPts val="330"/>
              </a:spcBef>
              <a:buClr>
                <a:srgbClr val="2DA2BE"/>
              </a:buClr>
              <a:buFont typeface="Verdana"/>
              <a:buChar char="◦"/>
              <a:tabLst>
                <a:tab pos="544830" algn="l"/>
              </a:tabLst>
            </a:pP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group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bases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(codes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for </a:t>
            </a:r>
            <a:r>
              <a:rPr sz="2000" spc="-48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amino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acid)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58825" y="71247"/>
            <a:ext cx="3465829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24735" algn="l"/>
              </a:tabLst>
            </a:pPr>
            <a:r>
              <a:rPr sz="4100" spc="-5" dirty="0">
                <a:solidFill>
                  <a:srgbClr val="DEF4FA"/>
                </a:solidFill>
              </a:rPr>
              <a:t>Revie</a:t>
            </a:r>
            <a:r>
              <a:rPr sz="4100" dirty="0">
                <a:solidFill>
                  <a:srgbClr val="DEF4FA"/>
                </a:solidFill>
              </a:rPr>
              <a:t>w</a:t>
            </a:r>
            <a:r>
              <a:rPr sz="4100" spc="-5" dirty="0">
                <a:solidFill>
                  <a:srgbClr val="DEF4FA"/>
                </a:solidFill>
              </a:rPr>
              <a:t> </a:t>
            </a:r>
            <a:r>
              <a:rPr sz="4100" dirty="0">
                <a:solidFill>
                  <a:srgbClr val="DEF4FA"/>
                </a:solidFill>
              </a:rPr>
              <a:t>of	</a:t>
            </a:r>
            <a:r>
              <a:rPr sz="4100" spc="-5" dirty="0">
                <a:solidFill>
                  <a:srgbClr val="DEF4FA"/>
                </a:solidFill>
              </a:rPr>
              <a:t>DNA</a:t>
            </a:r>
            <a:endParaRPr sz="4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71799" y="152400"/>
            <a:ext cx="3443286" cy="656748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53000"/>
            <a:ext cx="9144000" cy="1905000"/>
            <a:chOff x="0" y="4953000"/>
            <a:chExt cx="9144000" cy="1905000"/>
          </a:xfrm>
        </p:grpSpPr>
        <p:sp>
          <p:nvSpPr>
            <p:cNvPr id="3" name="object 3"/>
            <p:cNvSpPr/>
            <p:nvPr/>
          </p:nvSpPr>
          <p:spPr>
            <a:xfrm>
              <a:off x="1687512" y="4953000"/>
              <a:ext cx="7456805" cy="487680"/>
            </a:xfrm>
            <a:custGeom>
              <a:avLst/>
              <a:gdLst/>
              <a:ahLst/>
              <a:cxnLst/>
              <a:rect l="l" t="t" r="r" b="b"/>
              <a:pathLst>
                <a:path w="7456805" h="487679">
                  <a:moveTo>
                    <a:pt x="7456487" y="487363"/>
                  </a:moveTo>
                  <a:lnTo>
                    <a:pt x="0" y="289496"/>
                  </a:lnTo>
                  <a:lnTo>
                    <a:pt x="7456487" y="0"/>
                  </a:lnTo>
                  <a:lnTo>
                    <a:pt x="7456487" y="487363"/>
                  </a:lnTo>
                  <a:close/>
                </a:path>
              </a:pathLst>
            </a:custGeom>
            <a:solidFill>
              <a:srgbClr val="9FCBDC">
                <a:alpha val="3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1930" y="5237634"/>
              <a:ext cx="9032240" cy="788670"/>
            </a:xfrm>
            <a:custGeom>
              <a:avLst/>
              <a:gdLst/>
              <a:ahLst/>
              <a:cxnLst/>
              <a:rect l="l" t="t" r="r" b="b"/>
              <a:pathLst>
                <a:path w="9032240" h="788670">
                  <a:moveTo>
                    <a:pt x="9032069" y="788357"/>
                  </a:moveTo>
                  <a:lnTo>
                    <a:pt x="0" y="0"/>
                  </a:lnTo>
                  <a:lnTo>
                    <a:pt x="9032069" y="0"/>
                  </a:lnTo>
                  <a:lnTo>
                    <a:pt x="9032069" y="7883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9" y="5000959"/>
              <a:ext cx="9143410" cy="1857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992624"/>
              <a:ext cx="9143999" cy="804671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039074" y="2773753"/>
            <a:ext cx="13462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" dirty="0">
                <a:solidFill>
                  <a:srgbClr val="464646"/>
                </a:solidFill>
                <a:latin typeface="Times New Roman"/>
                <a:cs typeface="Times New Roman"/>
              </a:rPr>
              <a:t>RNA</a:t>
            </a:r>
            <a:endParaRPr sz="4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487" y="1492820"/>
            <a:ext cx="271335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1465" algn="l"/>
              </a:tabLst>
            </a:pPr>
            <a:r>
              <a:rPr sz="1800" spc="-330" dirty="0">
                <a:solidFill>
                  <a:srgbClr val="2DA2BE"/>
                </a:solidFill>
                <a:latin typeface="Lucida Sans Unicode"/>
                <a:cs typeface="Lucida Sans Unicode"/>
              </a:rPr>
              <a:t>□	</a:t>
            </a:r>
            <a:r>
              <a:rPr sz="2700" spc="-5" dirty="0">
                <a:solidFill>
                  <a:srgbClr val="FF0000"/>
                </a:solidFill>
                <a:latin typeface="Times New Roman"/>
                <a:cs typeface="Times New Roman"/>
              </a:rPr>
              <a:t>Ribo</a:t>
            </a:r>
            <a:r>
              <a:rPr sz="2700" spc="-5" dirty="0">
                <a:latin typeface="Times New Roman"/>
                <a:cs typeface="Times New Roman"/>
              </a:rPr>
              <a:t>nucleic</a:t>
            </a:r>
            <a:r>
              <a:rPr sz="2700" spc="-5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Acid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0225" y="498285"/>
            <a:ext cx="3263900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6840" algn="l"/>
              </a:tabLst>
            </a:pPr>
            <a:r>
              <a:rPr sz="4100" dirty="0"/>
              <a:t>What	</a:t>
            </a:r>
            <a:r>
              <a:rPr sz="4100" spc="-5" dirty="0"/>
              <a:t>is</a:t>
            </a:r>
            <a:r>
              <a:rPr sz="4100" spc="-100" dirty="0"/>
              <a:t> </a:t>
            </a:r>
            <a:r>
              <a:rPr sz="4100" spc="-5" dirty="0"/>
              <a:t>RNA?</a:t>
            </a:r>
            <a:endParaRPr sz="4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487" y="1443925"/>
            <a:ext cx="5446395" cy="227520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91465" indent="-279400">
              <a:lnSpc>
                <a:spcPct val="100000"/>
              </a:lnSpc>
              <a:spcBef>
                <a:spcPts val="484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10" dirty="0">
                <a:latin typeface="Times New Roman"/>
                <a:cs typeface="Times New Roman"/>
              </a:rPr>
              <a:t>Created</a:t>
            </a:r>
            <a:r>
              <a:rPr sz="2700" spc="-3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from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DNA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replication</a:t>
            </a:r>
            <a:endParaRPr sz="2700">
              <a:latin typeface="Times New Roman"/>
              <a:cs typeface="Times New Roman"/>
            </a:endParaRPr>
          </a:p>
          <a:p>
            <a:pPr marL="291465" indent="-279400">
              <a:lnSpc>
                <a:spcPct val="100000"/>
              </a:lnSpc>
              <a:spcBef>
                <a:spcPts val="384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Times New Roman"/>
                <a:cs typeface="Times New Roman"/>
              </a:rPr>
              <a:t>Single-strand</a:t>
            </a:r>
            <a:endParaRPr sz="2700">
              <a:latin typeface="Times New Roman"/>
              <a:cs typeface="Times New Roman"/>
            </a:endParaRPr>
          </a:p>
          <a:p>
            <a:pPr marL="291465" indent="-279400">
              <a:lnSpc>
                <a:spcPct val="100000"/>
              </a:lnSpc>
              <a:spcBef>
                <a:spcPts val="434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Times New Roman"/>
                <a:cs typeface="Times New Roman"/>
              </a:rPr>
              <a:t>Uracil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base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instead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of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Thyamine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base</a:t>
            </a:r>
            <a:endParaRPr sz="2700">
              <a:latin typeface="Times New Roman"/>
              <a:cs typeface="Times New Roman"/>
            </a:endParaRPr>
          </a:p>
          <a:p>
            <a:pPr marL="291465" indent="-279400">
              <a:lnSpc>
                <a:spcPct val="100000"/>
              </a:lnSpc>
              <a:spcBef>
                <a:spcPts val="434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10" dirty="0">
                <a:latin typeface="Times New Roman"/>
                <a:cs typeface="Times New Roman"/>
              </a:rPr>
              <a:t>Ribonucleic</a:t>
            </a:r>
            <a:r>
              <a:rPr sz="2700" spc="-5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acid</a:t>
            </a:r>
            <a:endParaRPr sz="2700">
              <a:latin typeface="Times New Roman"/>
              <a:cs typeface="Times New Roman"/>
            </a:endParaRPr>
          </a:p>
          <a:p>
            <a:pPr marL="546735" lvl="1" indent="-186690">
              <a:lnSpc>
                <a:spcPct val="100000"/>
              </a:lnSpc>
              <a:spcBef>
                <a:spcPts val="350"/>
              </a:spcBef>
              <a:buClr>
                <a:srgbClr val="2DA2BE"/>
              </a:buClr>
              <a:buFont typeface="Verdana"/>
              <a:buChar char="◦"/>
              <a:tabLst>
                <a:tab pos="547370" algn="l"/>
              </a:tabLst>
            </a:pPr>
            <a:r>
              <a:rPr sz="2300" spc="-5" dirty="0">
                <a:latin typeface="Times New Roman"/>
                <a:cs typeface="Times New Roman"/>
              </a:rPr>
              <a:t>Uses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ribose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instead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of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deoxyribose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0225" y="498285"/>
            <a:ext cx="2164715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spc="-5" dirty="0"/>
              <a:t>Structure</a:t>
            </a:r>
            <a:endParaRPr sz="4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152400"/>
            <a:ext cx="7834311" cy="626586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487" y="1492820"/>
            <a:ext cx="26943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1465" algn="l"/>
              </a:tabLst>
            </a:pPr>
            <a:r>
              <a:rPr sz="1800" spc="-330" dirty="0">
                <a:solidFill>
                  <a:srgbClr val="2DA2BE"/>
                </a:solidFill>
                <a:latin typeface="Lucida Sans Unicode"/>
                <a:cs typeface="Lucida Sans Unicode"/>
              </a:rPr>
              <a:t>□	</a:t>
            </a:r>
            <a:r>
              <a:rPr sz="2700" spc="-5" dirty="0">
                <a:latin typeface="Times New Roman"/>
                <a:cs typeface="Times New Roman"/>
              </a:rPr>
              <a:t>Protein</a:t>
            </a:r>
            <a:r>
              <a:rPr sz="2700" spc="-8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Synthesis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0225" y="498285"/>
            <a:ext cx="5201285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6840" algn="l"/>
              </a:tabLst>
            </a:pPr>
            <a:r>
              <a:rPr sz="4100" dirty="0"/>
              <a:t>What	</a:t>
            </a:r>
            <a:r>
              <a:rPr sz="4100" spc="-5" dirty="0"/>
              <a:t>is</a:t>
            </a:r>
            <a:r>
              <a:rPr sz="4100" spc="-40" dirty="0"/>
              <a:t> </a:t>
            </a:r>
            <a:r>
              <a:rPr sz="4100" spc="-5" dirty="0"/>
              <a:t>RNA</a:t>
            </a:r>
            <a:r>
              <a:rPr sz="4100" spc="-35" dirty="0"/>
              <a:t> </a:t>
            </a:r>
            <a:r>
              <a:rPr sz="4100" spc="-5" dirty="0"/>
              <a:t>used</a:t>
            </a:r>
            <a:r>
              <a:rPr sz="4100" spc="-35" dirty="0"/>
              <a:t> </a:t>
            </a:r>
            <a:r>
              <a:rPr sz="4100" dirty="0"/>
              <a:t>for?</a:t>
            </a:r>
            <a:endParaRPr sz="4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5087" y="1383284"/>
            <a:ext cx="7258684" cy="254190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291465" marR="5080" indent="-279400">
              <a:lnSpc>
                <a:spcPts val="3229"/>
              </a:lnSpc>
              <a:spcBef>
                <a:spcPts val="215"/>
              </a:spcBef>
              <a:buClr>
                <a:srgbClr val="2DA2BE"/>
              </a:buClr>
              <a:buSzPct val="66666"/>
              <a:buFont typeface="Arial"/>
              <a:buChar char="□"/>
              <a:tabLst>
                <a:tab pos="291465" algn="l"/>
                <a:tab pos="292100" algn="l"/>
              </a:tabLst>
            </a:pPr>
            <a:r>
              <a:rPr sz="2700" b="1" dirty="0">
                <a:latin typeface="Times New Roman"/>
                <a:cs typeface="Times New Roman"/>
              </a:rPr>
              <a:t>“Messenger”</a:t>
            </a:r>
            <a:r>
              <a:rPr sz="2700" b="1" spc="-15" dirty="0">
                <a:latin typeface="Times New Roman"/>
                <a:cs typeface="Times New Roman"/>
              </a:rPr>
              <a:t> </a:t>
            </a:r>
            <a:r>
              <a:rPr sz="2700" b="1" spc="-5" dirty="0">
                <a:latin typeface="Times New Roman"/>
                <a:cs typeface="Times New Roman"/>
              </a:rPr>
              <a:t>RNA</a:t>
            </a:r>
            <a:r>
              <a:rPr sz="2700" b="1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is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used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to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send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messages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from </a:t>
            </a:r>
            <a:r>
              <a:rPr sz="2700" spc="-66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DNA to </a:t>
            </a:r>
            <a:r>
              <a:rPr sz="2700" dirty="0">
                <a:latin typeface="Times New Roman"/>
                <a:cs typeface="Times New Roman"/>
              </a:rPr>
              <a:t>be used </a:t>
            </a:r>
            <a:r>
              <a:rPr sz="2700" spc="-5" dirty="0">
                <a:latin typeface="Times New Roman"/>
                <a:cs typeface="Times New Roman"/>
              </a:rPr>
              <a:t>elsewhere </a:t>
            </a:r>
            <a:r>
              <a:rPr sz="2700" dirty="0">
                <a:latin typeface="Times New Roman"/>
                <a:cs typeface="Times New Roman"/>
              </a:rPr>
              <a:t>(e.g. </a:t>
            </a:r>
            <a:r>
              <a:rPr sz="2700" spc="-5" dirty="0">
                <a:latin typeface="Times New Roman"/>
                <a:cs typeface="Times New Roman"/>
              </a:rPr>
              <a:t>create </a:t>
            </a:r>
            <a:r>
              <a:rPr sz="2700" dirty="0">
                <a:latin typeface="Times New Roman"/>
                <a:cs typeface="Times New Roman"/>
              </a:rPr>
              <a:t>proteins for </a:t>
            </a:r>
            <a:r>
              <a:rPr sz="2700" spc="-66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hormones, repair </a:t>
            </a:r>
            <a:r>
              <a:rPr sz="2700" spc="-5" dirty="0">
                <a:latin typeface="Times New Roman"/>
                <a:cs typeface="Times New Roman"/>
              </a:rPr>
              <a:t>cells, </a:t>
            </a:r>
            <a:r>
              <a:rPr sz="2700" dirty="0">
                <a:latin typeface="Times New Roman"/>
                <a:cs typeface="Times New Roman"/>
              </a:rPr>
              <a:t>help </a:t>
            </a:r>
            <a:r>
              <a:rPr sz="2700" spc="-5" dirty="0">
                <a:latin typeface="Times New Roman"/>
                <a:cs typeface="Times New Roman"/>
              </a:rPr>
              <a:t>the immune system, </a:t>
            </a:r>
            <a:r>
              <a:rPr sz="270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etc.)</a:t>
            </a:r>
            <a:endParaRPr sz="2700">
              <a:latin typeface="Times New Roman"/>
              <a:cs typeface="Times New Roman"/>
            </a:endParaRPr>
          </a:p>
          <a:p>
            <a:pPr marL="291465" marR="132080" indent="-279400">
              <a:lnSpc>
                <a:spcPct val="101099"/>
              </a:lnSpc>
              <a:spcBef>
                <a:spcPts val="229"/>
              </a:spcBef>
              <a:buClr>
                <a:srgbClr val="2DA2BE"/>
              </a:buClr>
              <a:buSzPct val="66666"/>
              <a:buFont typeface="Arial"/>
              <a:buChar char="□"/>
              <a:tabLst>
                <a:tab pos="291465" algn="l"/>
                <a:tab pos="292100" algn="l"/>
              </a:tabLst>
            </a:pPr>
            <a:r>
              <a:rPr sz="2700" b="1" dirty="0">
                <a:latin typeface="Times New Roman"/>
                <a:cs typeface="Times New Roman"/>
              </a:rPr>
              <a:t>“Transfer”</a:t>
            </a:r>
            <a:r>
              <a:rPr sz="2700" b="1" spc="-15" dirty="0">
                <a:latin typeface="Times New Roman"/>
                <a:cs typeface="Times New Roman"/>
              </a:rPr>
              <a:t> </a:t>
            </a:r>
            <a:r>
              <a:rPr sz="2700" b="1" spc="-5" dirty="0">
                <a:latin typeface="Times New Roman"/>
                <a:cs typeface="Times New Roman"/>
              </a:rPr>
              <a:t>RNA</a:t>
            </a:r>
            <a:r>
              <a:rPr sz="2700" b="1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uses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“anticodons”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to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put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amino </a:t>
            </a:r>
            <a:r>
              <a:rPr sz="2700" spc="-66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acids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in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the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correct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order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of</a:t>
            </a:r>
            <a:r>
              <a:rPr sz="2700" spc="-5" dirty="0">
                <a:latin typeface="Times New Roman"/>
                <a:cs typeface="Times New Roman"/>
              </a:rPr>
              <a:t> mRNA codons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89000" y="299846"/>
            <a:ext cx="5211445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2479" algn="l"/>
                <a:tab pos="3896360" algn="l"/>
              </a:tabLst>
            </a:pPr>
            <a:r>
              <a:rPr sz="4100" spc="-10" dirty="0"/>
              <a:t>Types</a:t>
            </a:r>
            <a:r>
              <a:rPr sz="4100" dirty="0"/>
              <a:t>:</a:t>
            </a:r>
            <a:r>
              <a:rPr sz="4100" spc="-10" dirty="0"/>
              <a:t> </a:t>
            </a:r>
            <a:r>
              <a:rPr sz="4100" spc="-5" dirty="0"/>
              <a:t>mRN</a:t>
            </a:r>
            <a:r>
              <a:rPr sz="4100" dirty="0"/>
              <a:t>A	&amp;	tRNA</a:t>
            </a:r>
            <a:endParaRPr sz="41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487" y="1443925"/>
            <a:ext cx="7588250" cy="182245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91465" indent="-279400">
              <a:lnSpc>
                <a:spcPct val="100000"/>
              </a:lnSpc>
              <a:spcBef>
                <a:spcPts val="484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Times New Roman"/>
                <a:cs typeface="Times New Roman"/>
              </a:rPr>
              <a:t>Protein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Synthesis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=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Making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proteins</a:t>
            </a:r>
            <a:endParaRPr sz="2700">
              <a:latin typeface="Times New Roman"/>
              <a:cs typeface="Times New Roman"/>
            </a:endParaRPr>
          </a:p>
          <a:p>
            <a:pPr marL="291465" marR="154305" indent="-279400">
              <a:lnSpc>
                <a:spcPct val="101099"/>
              </a:lnSpc>
              <a:spcBef>
                <a:spcPts val="350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  <a:tab pos="2995930" algn="l"/>
              </a:tabLst>
            </a:pPr>
            <a:r>
              <a:rPr sz="2700" spc="-5" dirty="0">
                <a:latin typeface="Times New Roman"/>
                <a:cs typeface="Times New Roman"/>
              </a:rPr>
              <a:t>Examples include:	Hormones,</a:t>
            </a:r>
            <a:r>
              <a:rPr sz="2700" spc="-3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Enzymes,</a:t>
            </a:r>
            <a:r>
              <a:rPr sz="2700" spc="-30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Cell</a:t>
            </a:r>
            <a:r>
              <a:rPr sz="2700" spc="-3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parts, </a:t>
            </a:r>
            <a:r>
              <a:rPr sz="2700" spc="-66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Immune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response, </a:t>
            </a:r>
            <a:r>
              <a:rPr sz="2700" spc="-5" dirty="0">
                <a:latin typeface="Times New Roman"/>
                <a:cs typeface="Times New Roman"/>
              </a:rPr>
              <a:t>etc.</a:t>
            </a:r>
            <a:endParaRPr sz="2700">
              <a:latin typeface="Times New Roman"/>
              <a:cs typeface="Times New Roman"/>
            </a:endParaRPr>
          </a:p>
          <a:p>
            <a:pPr marL="291465" indent="-279400">
              <a:lnSpc>
                <a:spcPct val="100000"/>
              </a:lnSpc>
              <a:spcBef>
                <a:spcPts val="384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  <a:tab pos="3738879" algn="l"/>
              </a:tabLst>
            </a:pPr>
            <a:r>
              <a:rPr sz="2700" spc="-5" dirty="0">
                <a:latin typeface="Times New Roman"/>
                <a:cs typeface="Times New Roman"/>
              </a:rPr>
              <a:t>Two steps</a:t>
            </a:r>
            <a:r>
              <a:rPr sz="270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are</a:t>
            </a:r>
            <a:r>
              <a:rPr sz="270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involved:	Transcription</a:t>
            </a:r>
            <a:r>
              <a:rPr sz="2700" spc="-5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&amp;</a:t>
            </a:r>
            <a:r>
              <a:rPr sz="2700" spc="-4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Translation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0225" y="498285"/>
            <a:ext cx="6714490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spc="-10" dirty="0"/>
              <a:t>Protein</a:t>
            </a:r>
            <a:r>
              <a:rPr sz="4100" spc="-35" dirty="0"/>
              <a:t> </a:t>
            </a:r>
            <a:r>
              <a:rPr sz="4100" spc="-5" dirty="0"/>
              <a:t>Synthesis</a:t>
            </a:r>
            <a:r>
              <a:rPr sz="4100" spc="-35" dirty="0"/>
              <a:t> </a:t>
            </a:r>
            <a:r>
              <a:rPr sz="4100" spc="-5" dirty="0"/>
              <a:t>using</a:t>
            </a:r>
            <a:r>
              <a:rPr sz="4100" spc="-30" dirty="0"/>
              <a:t> </a:t>
            </a:r>
            <a:r>
              <a:rPr sz="4100" spc="-5" dirty="0"/>
              <a:t>RNA?</a:t>
            </a:r>
            <a:endParaRPr sz="41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8887" y="1943729"/>
            <a:ext cx="4912360" cy="252285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291465" indent="-279400">
              <a:lnSpc>
                <a:spcPct val="100000"/>
              </a:lnSpc>
              <a:spcBef>
                <a:spcPts val="509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Times New Roman"/>
                <a:cs typeface="Times New Roman"/>
              </a:rPr>
              <a:t>What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does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it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mean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to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Transcribe?</a:t>
            </a:r>
            <a:endParaRPr sz="2700">
              <a:latin typeface="Times New Roman"/>
              <a:cs typeface="Times New Roman"/>
            </a:endParaRPr>
          </a:p>
          <a:p>
            <a:pPr marL="318135" marR="1394460" lvl="1" indent="41910">
              <a:lnSpc>
                <a:spcPct val="111400"/>
              </a:lnSpc>
              <a:spcBef>
                <a:spcPts val="35"/>
              </a:spcBef>
              <a:buClr>
                <a:srgbClr val="2DA2BE"/>
              </a:buClr>
              <a:buFont typeface="Verdana"/>
              <a:buChar char="◦"/>
              <a:tabLst>
                <a:tab pos="547370" algn="l"/>
                <a:tab pos="1292860" algn="l"/>
              </a:tabLst>
            </a:pPr>
            <a:r>
              <a:rPr sz="2300" spc="-5" dirty="0">
                <a:latin typeface="Times New Roman"/>
                <a:cs typeface="Times New Roman"/>
              </a:rPr>
              <a:t>Hint:	Trans</a:t>
            </a:r>
            <a:r>
              <a:rPr sz="2300" dirty="0">
                <a:latin typeface="Times New Roman"/>
                <a:cs typeface="Times New Roman"/>
              </a:rPr>
              <a:t> +</a:t>
            </a:r>
            <a:r>
              <a:rPr sz="2300" spc="57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Scribe </a:t>
            </a:r>
            <a:r>
              <a:rPr sz="230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“To</a:t>
            </a:r>
            <a:r>
              <a:rPr sz="2300" spc="-3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re-write”</a:t>
            </a:r>
            <a:r>
              <a:rPr sz="2300" spc="-2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or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“To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copy”</a:t>
            </a:r>
            <a:endParaRPr sz="2300">
              <a:latin typeface="Times New Roman"/>
              <a:cs typeface="Times New Roman"/>
            </a:endParaRPr>
          </a:p>
          <a:p>
            <a:pPr marL="291465" indent="-279400">
              <a:lnSpc>
                <a:spcPct val="100000"/>
              </a:lnSpc>
              <a:spcBef>
                <a:spcPts val="400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Times New Roman"/>
                <a:cs typeface="Times New Roman"/>
              </a:rPr>
              <a:t>What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does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it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mean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to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Translate?</a:t>
            </a:r>
            <a:endParaRPr sz="2700">
              <a:latin typeface="Times New Roman"/>
              <a:cs typeface="Times New Roman"/>
            </a:endParaRPr>
          </a:p>
          <a:p>
            <a:pPr marL="546735" lvl="1" indent="-186690">
              <a:lnSpc>
                <a:spcPct val="100000"/>
              </a:lnSpc>
              <a:spcBef>
                <a:spcPts val="350"/>
              </a:spcBef>
              <a:buClr>
                <a:srgbClr val="2DA2BE"/>
              </a:buClr>
              <a:buFont typeface="Verdana"/>
              <a:buChar char="◦"/>
              <a:tabLst>
                <a:tab pos="547370" algn="l"/>
                <a:tab pos="1292860" algn="l"/>
              </a:tabLst>
            </a:pPr>
            <a:r>
              <a:rPr sz="2300" spc="-5" dirty="0">
                <a:latin typeface="Times New Roman"/>
                <a:cs typeface="Times New Roman"/>
              </a:rPr>
              <a:t>Hint:	Trans</a:t>
            </a:r>
            <a:r>
              <a:rPr sz="2300" spc="-3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+</a:t>
            </a:r>
            <a:r>
              <a:rPr sz="2300" spc="-3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Late</a:t>
            </a:r>
            <a:endParaRPr sz="2300">
              <a:latin typeface="Times New Roman"/>
              <a:cs typeface="Times New Roman"/>
            </a:endParaRPr>
          </a:p>
          <a:p>
            <a:pPr marL="318135">
              <a:lnSpc>
                <a:spcPct val="100000"/>
              </a:lnSpc>
              <a:spcBef>
                <a:spcPts val="315"/>
              </a:spcBef>
            </a:pPr>
            <a:r>
              <a:rPr sz="2300" spc="-5" dirty="0">
                <a:latin typeface="Times New Roman"/>
                <a:cs typeface="Times New Roman"/>
              </a:rPr>
              <a:t>“To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determine”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or</a:t>
            </a:r>
            <a:r>
              <a:rPr sz="2300" spc="-2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“to</a:t>
            </a:r>
            <a:r>
              <a:rPr sz="2300" spc="-2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decipher”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0225" y="498285"/>
            <a:ext cx="6805930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94175" algn="l"/>
              </a:tabLst>
            </a:pPr>
            <a:r>
              <a:rPr sz="4100" spc="-10" dirty="0"/>
              <a:t>Transcriptio</a:t>
            </a:r>
            <a:r>
              <a:rPr sz="4100" dirty="0"/>
              <a:t>n</a:t>
            </a:r>
            <a:r>
              <a:rPr sz="4100" spc="-10" dirty="0"/>
              <a:t> </a:t>
            </a:r>
            <a:r>
              <a:rPr sz="4100" dirty="0"/>
              <a:t>and	</a:t>
            </a:r>
            <a:r>
              <a:rPr sz="4100" spc="-5" dirty="0"/>
              <a:t>Translation</a:t>
            </a:r>
            <a:endParaRPr sz="41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5087" y="1688084"/>
            <a:ext cx="7315200" cy="162623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291465" marR="5080" indent="-279400">
              <a:lnSpc>
                <a:spcPts val="3229"/>
              </a:lnSpc>
              <a:spcBef>
                <a:spcPts val="215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Times New Roman"/>
                <a:cs typeface="Times New Roman"/>
              </a:rPr>
              <a:t>The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majority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of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genes</a:t>
            </a:r>
            <a:r>
              <a:rPr sz="2700" spc="-5" dirty="0">
                <a:latin typeface="Times New Roman"/>
                <a:cs typeface="Times New Roman"/>
              </a:rPr>
              <a:t> are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expressed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as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the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proteins </a:t>
            </a:r>
            <a:r>
              <a:rPr sz="2700" spc="-66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they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encode.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The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process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occurs</a:t>
            </a:r>
            <a:r>
              <a:rPr sz="2700" spc="-5" dirty="0">
                <a:latin typeface="Times New Roman"/>
                <a:cs typeface="Times New Roman"/>
              </a:rPr>
              <a:t> in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two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steps:</a:t>
            </a:r>
            <a:endParaRPr sz="2700">
              <a:latin typeface="Times New Roman"/>
              <a:cs typeface="Times New Roman"/>
            </a:endParaRPr>
          </a:p>
          <a:p>
            <a:pPr marL="546735" lvl="1" indent="-186690">
              <a:lnSpc>
                <a:spcPct val="100000"/>
              </a:lnSpc>
              <a:spcBef>
                <a:spcPts val="190"/>
              </a:spcBef>
              <a:buClr>
                <a:srgbClr val="2DA2BE"/>
              </a:buClr>
              <a:buFont typeface="Verdana"/>
              <a:buChar char="◦"/>
              <a:tabLst>
                <a:tab pos="547370" algn="l"/>
              </a:tabLst>
            </a:pPr>
            <a:r>
              <a:rPr sz="2300" b="1" spc="-5" dirty="0">
                <a:latin typeface="Times New Roman"/>
                <a:cs typeface="Times New Roman"/>
              </a:rPr>
              <a:t>Transcription</a:t>
            </a:r>
            <a:r>
              <a:rPr sz="2300" b="1" spc="-30" dirty="0">
                <a:latin typeface="Times New Roman"/>
                <a:cs typeface="Times New Roman"/>
              </a:rPr>
              <a:t> </a:t>
            </a:r>
            <a:r>
              <a:rPr sz="2300" b="1" dirty="0">
                <a:latin typeface="Times New Roman"/>
                <a:cs typeface="Times New Roman"/>
              </a:rPr>
              <a:t>=</a:t>
            </a:r>
            <a:r>
              <a:rPr sz="2300" b="1" spc="-25" dirty="0">
                <a:latin typeface="Times New Roman"/>
                <a:cs typeface="Times New Roman"/>
              </a:rPr>
              <a:t> </a:t>
            </a:r>
            <a:r>
              <a:rPr sz="2300" b="1" spc="-5" dirty="0">
                <a:latin typeface="Times New Roman"/>
                <a:cs typeface="Times New Roman"/>
              </a:rPr>
              <a:t>DNA</a:t>
            </a:r>
            <a:r>
              <a:rPr sz="2300" b="1" spc="-30" dirty="0">
                <a:latin typeface="Times New Roman"/>
                <a:cs typeface="Times New Roman"/>
              </a:rPr>
              <a:t> </a:t>
            </a:r>
            <a:r>
              <a:rPr sz="2300" b="1" dirty="0">
                <a:latin typeface="Times New Roman"/>
                <a:cs typeface="Times New Roman"/>
              </a:rPr>
              <a:t>→</a:t>
            </a:r>
            <a:r>
              <a:rPr sz="2300" b="1" spc="-20" dirty="0">
                <a:latin typeface="Times New Roman"/>
                <a:cs typeface="Times New Roman"/>
              </a:rPr>
              <a:t> </a:t>
            </a:r>
            <a:r>
              <a:rPr sz="2300" b="1" spc="-5" dirty="0">
                <a:latin typeface="Times New Roman"/>
                <a:cs typeface="Times New Roman"/>
              </a:rPr>
              <a:t>RNA</a:t>
            </a:r>
            <a:endParaRPr sz="2300">
              <a:latin typeface="Times New Roman"/>
              <a:cs typeface="Times New Roman"/>
            </a:endParaRPr>
          </a:p>
          <a:p>
            <a:pPr marL="546735" lvl="1" indent="-186690">
              <a:lnSpc>
                <a:spcPct val="100000"/>
              </a:lnSpc>
              <a:spcBef>
                <a:spcPts val="315"/>
              </a:spcBef>
              <a:buClr>
                <a:srgbClr val="2DA2BE"/>
              </a:buClr>
              <a:buFont typeface="Verdana"/>
              <a:buChar char="◦"/>
              <a:tabLst>
                <a:tab pos="547370" algn="l"/>
              </a:tabLst>
            </a:pPr>
            <a:r>
              <a:rPr sz="2300" b="1" spc="-5" dirty="0">
                <a:latin typeface="Times New Roman"/>
                <a:cs typeface="Times New Roman"/>
              </a:rPr>
              <a:t>Translation</a:t>
            </a:r>
            <a:r>
              <a:rPr sz="2300" b="1" spc="-30" dirty="0">
                <a:latin typeface="Times New Roman"/>
                <a:cs typeface="Times New Roman"/>
              </a:rPr>
              <a:t> </a:t>
            </a:r>
            <a:r>
              <a:rPr sz="2300" b="1" dirty="0">
                <a:latin typeface="Times New Roman"/>
                <a:cs typeface="Times New Roman"/>
              </a:rPr>
              <a:t>=</a:t>
            </a:r>
            <a:r>
              <a:rPr sz="2300" b="1" spc="-25" dirty="0">
                <a:latin typeface="Times New Roman"/>
                <a:cs typeface="Times New Roman"/>
              </a:rPr>
              <a:t> </a:t>
            </a:r>
            <a:r>
              <a:rPr sz="2300" b="1" spc="-5" dirty="0">
                <a:latin typeface="Times New Roman"/>
                <a:cs typeface="Times New Roman"/>
              </a:rPr>
              <a:t>RNA</a:t>
            </a:r>
            <a:r>
              <a:rPr sz="2300" b="1" spc="-30" dirty="0">
                <a:latin typeface="Times New Roman"/>
                <a:cs typeface="Times New Roman"/>
              </a:rPr>
              <a:t> </a:t>
            </a:r>
            <a:r>
              <a:rPr sz="2300" b="1" dirty="0">
                <a:latin typeface="Times New Roman"/>
                <a:cs typeface="Times New Roman"/>
              </a:rPr>
              <a:t>→</a:t>
            </a:r>
            <a:r>
              <a:rPr sz="2300" b="1" spc="-20" dirty="0">
                <a:latin typeface="Times New Roman"/>
                <a:cs typeface="Times New Roman"/>
              </a:rPr>
              <a:t> </a:t>
            </a:r>
            <a:r>
              <a:rPr sz="2300" b="1" spc="-5" dirty="0">
                <a:latin typeface="Times New Roman"/>
                <a:cs typeface="Times New Roman"/>
              </a:rPr>
              <a:t>protein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0225" y="498285"/>
            <a:ext cx="6559550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47795" algn="l"/>
              </a:tabLst>
            </a:pPr>
            <a:r>
              <a:rPr sz="4100" spc="-10" dirty="0"/>
              <a:t>Transcriptio</a:t>
            </a:r>
            <a:r>
              <a:rPr sz="4100" dirty="0"/>
              <a:t>n</a:t>
            </a:r>
            <a:r>
              <a:rPr sz="4100" spc="-10" dirty="0"/>
              <a:t> </a:t>
            </a:r>
            <a:r>
              <a:rPr sz="4100" dirty="0"/>
              <a:t>vs.	</a:t>
            </a:r>
            <a:r>
              <a:rPr sz="4100" spc="-5" dirty="0"/>
              <a:t>Translation</a:t>
            </a:r>
            <a:endParaRPr sz="41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487" y="1447945"/>
            <a:ext cx="7847330" cy="215201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291465" indent="-279400">
              <a:lnSpc>
                <a:spcPct val="100000"/>
              </a:lnSpc>
              <a:spcBef>
                <a:spcPts val="450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Times New Roman"/>
                <a:cs typeface="Times New Roman"/>
              </a:rPr>
              <a:t>DNA&gt;</a:t>
            </a:r>
            <a:r>
              <a:rPr sz="2700" spc="-50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RNA</a:t>
            </a:r>
            <a:endParaRPr sz="2700">
              <a:latin typeface="Times New Roman"/>
              <a:cs typeface="Times New Roman"/>
            </a:endParaRPr>
          </a:p>
          <a:p>
            <a:pPr marL="546735" marR="5080" lvl="1" indent="-186055">
              <a:lnSpc>
                <a:spcPct val="100499"/>
              </a:lnSpc>
              <a:spcBef>
                <a:spcPts val="290"/>
              </a:spcBef>
              <a:buClr>
                <a:srgbClr val="2DA2BE"/>
              </a:buClr>
              <a:buFont typeface="Verdana"/>
              <a:buChar char="◦"/>
              <a:tabLst>
                <a:tab pos="547370" algn="l"/>
              </a:tabLst>
            </a:pPr>
            <a:r>
              <a:rPr sz="2300" spc="-5" dirty="0">
                <a:latin typeface="Times New Roman"/>
                <a:cs typeface="Times New Roman"/>
              </a:rPr>
              <a:t>DNA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is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“unzipped”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and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new</a:t>
            </a:r>
            <a:r>
              <a:rPr sz="2300" spc="-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nucleotides</a:t>
            </a:r>
            <a:r>
              <a:rPr sz="2300" spc="-5" dirty="0">
                <a:latin typeface="Times New Roman"/>
                <a:cs typeface="Times New Roman"/>
              </a:rPr>
              <a:t> are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added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to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one</a:t>
            </a:r>
            <a:r>
              <a:rPr sz="2300" spc="-5" dirty="0">
                <a:latin typeface="Times New Roman"/>
                <a:cs typeface="Times New Roman"/>
              </a:rPr>
              <a:t> side </a:t>
            </a:r>
            <a:r>
              <a:rPr sz="2300" spc="-56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(creates</a:t>
            </a:r>
            <a:r>
              <a:rPr sz="2300" spc="-5" dirty="0">
                <a:latin typeface="Times New Roman"/>
                <a:cs typeface="Times New Roman"/>
              </a:rPr>
              <a:t> mRNA)</a:t>
            </a:r>
            <a:endParaRPr sz="2300">
              <a:latin typeface="Times New Roman"/>
              <a:cs typeface="Times New Roman"/>
            </a:endParaRPr>
          </a:p>
          <a:p>
            <a:pPr marL="291465" indent="-279400">
              <a:lnSpc>
                <a:spcPct val="100000"/>
              </a:lnSpc>
              <a:spcBef>
                <a:spcPts val="400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Times New Roman"/>
                <a:cs typeface="Times New Roman"/>
              </a:rPr>
              <a:t>This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is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the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template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to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be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read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later</a:t>
            </a:r>
            <a:endParaRPr sz="2700">
              <a:latin typeface="Times New Roman"/>
              <a:cs typeface="Times New Roman"/>
            </a:endParaRPr>
          </a:p>
          <a:p>
            <a:pPr marL="291465" indent="-279400">
              <a:lnSpc>
                <a:spcPct val="100000"/>
              </a:lnSpc>
              <a:spcBef>
                <a:spcPts val="434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Times New Roman"/>
                <a:cs typeface="Times New Roman"/>
              </a:rPr>
              <a:t>Occurs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in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the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nucleus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0225" y="498285"/>
            <a:ext cx="3114675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spc="-5" dirty="0"/>
              <a:t>Transcription</a:t>
            </a:r>
            <a:endParaRPr sz="41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8456" y="872871"/>
            <a:ext cx="7449184" cy="3884929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682625" indent="-670560">
              <a:lnSpc>
                <a:spcPct val="100000"/>
              </a:lnSpc>
              <a:spcBef>
                <a:spcPts val="515"/>
              </a:spcBef>
              <a:buClr>
                <a:srgbClr val="2DA2BE"/>
              </a:buClr>
              <a:buSzPct val="67857"/>
              <a:buAutoNum type="arabicPeriod"/>
              <a:tabLst>
                <a:tab pos="681990" algn="l"/>
                <a:tab pos="683260" algn="l"/>
              </a:tabLst>
            </a:pPr>
            <a:r>
              <a:rPr sz="2800" spc="-5" dirty="0">
                <a:latin typeface="Times New Roman"/>
                <a:cs typeface="Times New Roman"/>
              </a:rPr>
              <a:t>Enzymes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unzip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DNA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molecule</a:t>
            </a:r>
            <a:endParaRPr sz="2800">
              <a:latin typeface="Times New Roman"/>
              <a:cs typeface="Times New Roman"/>
            </a:endParaRPr>
          </a:p>
          <a:p>
            <a:pPr marL="682625" marR="1481455" indent="-670560">
              <a:lnSpc>
                <a:spcPts val="3350"/>
              </a:lnSpc>
              <a:spcBef>
                <a:spcPts val="535"/>
              </a:spcBef>
              <a:buClr>
                <a:srgbClr val="2DA2BE"/>
              </a:buClr>
              <a:buSzPct val="67857"/>
              <a:buAutoNum type="arabicPeriod"/>
              <a:tabLst>
                <a:tab pos="681990" algn="l"/>
                <a:tab pos="683260" algn="l"/>
              </a:tabLst>
            </a:pPr>
            <a:r>
              <a:rPr sz="2800" spc="-5" dirty="0">
                <a:latin typeface="Times New Roman"/>
                <a:cs typeface="Times New Roman"/>
              </a:rPr>
              <a:t>Free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RNA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nucleotides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pair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with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their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complimentary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DNA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base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pairs</a:t>
            </a:r>
            <a:endParaRPr sz="2800">
              <a:latin typeface="Times New Roman"/>
              <a:cs typeface="Times New Roman"/>
            </a:endParaRPr>
          </a:p>
          <a:p>
            <a:pPr marL="1063625" marR="5080" lvl="1" indent="-547370">
              <a:lnSpc>
                <a:spcPts val="2850"/>
              </a:lnSpc>
              <a:spcBef>
                <a:spcPts val="340"/>
              </a:spcBef>
              <a:buClr>
                <a:srgbClr val="2DA2BE"/>
              </a:buClr>
              <a:buFont typeface="Verdana"/>
              <a:buChar char="•"/>
              <a:tabLst>
                <a:tab pos="1062990" algn="l"/>
                <a:tab pos="1064260" algn="l"/>
              </a:tabLst>
            </a:pPr>
            <a:r>
              <a:rPr sz="2400" dirty="0">
                <a:latin typeface="Times New Roman"/>
                <a:cs typeface="Times New Roman"/>
              </a:rPr>
              <a:t>If a </a:t>
            </a:r>
            <a:r>
              <a:rPr sz="2400" spc="-5" dirty="0">
                <a:latin typeface="Times New Roman"/>
                <a:cs typeface="Times New Roman"/>
              </a:rPr>
              <a:t>DNA sequence were AGC TAA CCG, the RNA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bases</a:t>
            </a:r>
            <a:r>
              <a:rPr sz="2400" spc="-5" dirty="0">
                <a:latin typeface="Times New Roman"/>
                <a:cs typeface="Times New Roman"/>
              </a:rPr>
              <a:t> would </a:t>
            </a: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-5" dirty="0">
                <a:latin typeface="Times New Roman"/>
                <a:cs typeface="Times New Roman"/>
              </a:rPr>
              <a:t> UCG AUU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GGC</a:t>
            </a:r>
            <a:endParaRPr sz="2400">
              <a:latin typeface="Times New Roman"/>
              <a:cs typeface="Times New Roman"/>
            </a:endParaRPr>
          </a:p>
          <a:p>
            <a:pPr marL="682625" marR="659130" indent="-670560">
              <a:lnSpc>
                <a:spcPts val="3350"/>
              </a:lnSpc>
              <a:spcBef>
                <a:spcPts val="385"/>
              </a:spcBef>
              <a:buClr>
                <a:srgbClr val="2DA2BE"/>
              </a:buClr>
              <a:buSzPct val="67857"/>
              <a:buAutoNum type="arabicPeriod"/>
              <a:tabLst>
                <a:tab pos="681990" algn="l"/>
                <a:tab pos="683260" algn="l"/>
              </a:tabLst>
            </a:pPr>
            <a:r>
              <a:rPr sz="2800" spc="-5" dirty="0">
                <a:latin typeface="Times New Roman"/>
                <a:cs typeface="Times New Roman"/>
              </a:rPr>
              <a:t>When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base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pairing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complete,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mRNA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molecule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breaks</a:t>
            </a:r>
            <a:r>
              <a:rPr sz="2800" spc="-5" dirty="0">
                <a:latin typeface="Times New Roman"/>
                <a:cs typeface="Times New Roman"/>
              </a:rPr>
              <a:t> away</a:t>
            </a:r>
            <a:endParaRPr sz="2800">
              <a:latin typeface="Times New Roman"/>
              <a:cs typeface="Times New Roman"/>
            </a:endParaRPr>
          </a:p>
          <a:p>
            <a:pPr marL="1139825" indent="-762635">
              <a:lnSpc>
                <a:spcPct val="100000"/>
              </a:lnSpc>
              <a:spcBef>
                <a:spcPts val="220"/>
              </a:spcBef>
              <a:buClr>
                <a:srgbClr val="2DA2BE"/>
              </a:buClr>
              <a:buFont typeface="Verdana"/>
              <a:buAutoNum type="arabicPeriod"/>
              <a:tabLst>
                <a:tab pos="1139190" algn="l"/>
                <a:tab pos="1140460" algn="l"/>
              </a:tabLst>
            </a:pPr>
            <a:r>
              <a:rPr sz="2400" spc="-5" dirty="0">
                <a:latin typeface="Times New Roman"/>
                <a:cs typeface="Times New Roman"/>
              </a:rPr>
              <a:t>the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DNA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strand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rejoins</a:t>
            </a:r>
            <a:endParaRPr sz="2400">
              <a:latin typeface="Times New Roman"/>
              <a:cs typeface="Times New Roman"/>
            </a:endParaRPr>
          </a:p>
          <a:p>
            <a:pPr marL="1063625" indent="-686435">
              <a:lnSpc>
                <a:spcPct val="100000"/>
              </a:lnSpc>
              <a:spcBef>
                <a:spcPts val="270"/>
              </a:spcBef>
              <a:buClr>
                <a:srgbClr val="2DA2BE"/>
              </a:buClr>
              <a:buFont typeface="Verdana"/>
              <a:buAutoNum type="arabicPeriod"/>
              <a:tabLst>
                <a:tab pos="1062990" algn="l"/>
                <a:tab pos="1064260" algn="l"/>
              </a:tabLst>
            </a:pPr>
            <a:r>
              <a:rPr sz="2400" spc="-5" dirty="0">
                <a:latin typeface="Times New Roman"/>
                <a:cs typeface="Times New Roman"/>
              </a:rPr>
              <a:t>mRNA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leaves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the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nucleus</a:t>
            </a:r>
            <a:r>
              <a:rPr sz="2400" spc="-5" dirty="0">
                <a:latin typeface="Times New Roman"/>
                <a:cs typeface="Times New Roman"/>
              </a:rPr>
              <a:t> and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goes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to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the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ribosome.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8825" y="185546"/>
            <a:ext cx="4994275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1664" algn="l"/>
              </a:tabLst>
            </a:pPr>
            <a:r>
              <a:rPr sz="4100" spc="-5" dirty="0"/>
              <a:t>Step</a:t>
            </a:r>
            <a:r>
              <a:rPr sz="4100" dirty="0"/>
              <a:t>s</a:t>
            </a:r>
            <a:r>
              <a:rPr sz="4100" spc="-5" dirty="0"/>
              <a:t> </a:t>
            </a:r>
            <a:r>
              <a:rPr sz="4100" dirty="0"/>
              <a:t>of	</a:t>
            </a:r>
            <a:r>
              <a:rPr sz="4100" spc="-5" dirty="0"/>
              <a:t>Transcription</a:t>
            </a:r>
            <a:endParaRPr sz="41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225" y="1577238"/>
            <a:ext cx="7113270" cy="3608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2100" indent="-280035">
              <a:lnSpc>
                <a:spcPct val="100000"/>
              </a:lnSpc>
              <a:spcBef>
                <a:spcPts val="100"/>
              </a:spcBef>
              <a:buClr>
                <a:srgbClr val="2DA2BE"/>
              </a:buClr>
              <a:buSzPct val="67857"/>
              <a:buFont typeface="Lucida Sans Unicode"/>
              <a:buChar char="□"/>
              <a:tabLst>
                <a:tab pos="292100" algn="l"/>
                <a:tab pos="292735" algn="l"/>
              </a:tabLst>
            </a:pPr>
            <a:r>
              <a:rPr sz="2800" spc="-5" dirty="0">
                <a:latin typeface="Times New Roman"/>
                <a:cs typeface="Times New Roman"/>
              </a:rPr>
              <a:t>Occurs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Ribosome</a:t>
            </a:r>
            <a:endParaRPr sz="2800">
              <a:latin typeface="Times New Roman"/>
              <a:cs typeface="Times New Roman"/>
            </a:endParaRPr>
          </a:p>
          <a:p>
            <a:pPr marL="292100" marR="142240" indent="-280035">
              <a:lnSpc>
                <a:spcPct val="90000"/>
              </a:lnSpc>
              <a:spcBef>
                <a:spcPts val="375"/>
              </a:spcBef>
              <a:buClr>
                <a:srgbClr val="2DA2BE"/>
              </a:buClr>
              <a:buSzPct val="67857"/>
              <a:buFont typeface="Lucida Sans Unicode"/>
              <a:buChar char="□"/>
              <a:tabLst>
                <a:tab pos="292100" algn="l"/>
                <a:tab pos="292735" algn="l"/>
              </a:tabLst>
            </a:pPr>
            <a:r>
              <a:rPr sz="2800" spc="-10" dirty="0">
                <a:latin typeface="Times New Roman"/>
                <a:cs typeface="Times New Roman"/>
              </a:rPr>
              <a:t>Codons </a:t>
            </a:r>
            <a:r>
              <a:rPr sz="2800" dirty="0">
                <a:latin typeface="Times New Roman"/>
                <a:cs typeface="Times New Roman"/>
              </a:rPr>
              <a:t>from </a:t>
            </a:r>
            <a:r>
              <a:rPr sz="2800" spc="-5" dirty="0">
                <a:latin typeface="Times New Roman"/>
                <a:cs typeface="Times New Roman"/>
              </a:rPr>
              <a:t>mRNA code </a:t>
            </a:r>
            <a:r>
              <a:rPr sz="2800" dirty="0">
                <a:latin typeface="Times New Roman"/>
                <a:cs typeface="Times New Roman"/>
              </a:rPr>
              <a:t>for different </a:t>
            </a:r>
            <a:r>
              <a:rPr sz="2800" spc="-5" dirty="0">
                <a:latin typeface="Times New Roman"/>
                <a:cs typeface="Times New Roman"/>
              </a:rPr>
              <a:t>amino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acids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are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“read”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to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create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assemble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protein</a:t>
            </a:r>
            <a:endParaRPr sz="2800">
              <a:latin typeface="Times New Roman"/>
              <a:cs typeface="Times New Roman"/>
            </a:endParaRPr>
          </a:p>
          <a:p>
            <a:pPr marL="548005" marR="5080" lvl="1" indent="-184785">
              <a:lnSpc>
                <a:spcPts val="2620"/>
              </a:lnSpc>
              <a:spcBef>
                <a:spcPts val="300"/>
              </a:spcBef>
              <a:buClr>
                <a:srgbClr val="2DA2BE"/>
              </a:buClr>
              <a:buFont typeface="Verdana"/>
              <a:buChar char="◦"/>
              <a:tabLst>
                <a:tab pos="548640" algn="l"/>
              </a:tabLst>
            </a:pPr>
            <a:r>
              <a:rPr sz="2400" spc="-5" dirty="0">
                <a:latin typeface="Times New Roman"/>
                <a:cs typeface="Times New Roman"/>
              </a:rPr>
              <a:t>tRNA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uses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“anticodons”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to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deposit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the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amino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acids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in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the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correct </a:t>
            </a:r>
            <a:r>
              <a:rPr sz="2400" dirty="0">
                <a:latin typeface="Times New Roman"/>
                <a:cs typeface="Times New Roman"/>
              </a:rPr>
              <a:t>order</a:t>
            </a:r>
            <a:endParaRPr sz="2400">
              <a:latin typeface="Times New Roman"/>
              <a:cs typeface="Times New Roman"/>
            </a:endParaRPr>
          </a:p>
          <a:p>
            <a:pPr marL="292100" marR="907415" indent="-280035">
              <a:lnSpc>
                <a:spcPts val="3050"/>
              </a:lnSpc>
              <a:spcBef>
                <a:spcPts val="409"/>
              </a:spcBef>
              <a:buClr>
                <a:srgbClr val="2DA2BE"/>
              </a:buClr>
              <a:buSzPct val="67857"/>
              <a:buFont typeface="Arial"/>
              <a:buChar char="□"/>
              <a:tabLst>
                <a:tab pos="292100" algn="l"/>
                <a:tab pos="2927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Amino Acids </a:t>
            </a:r>
            <a:r>
              <a:rPr sz="2800" b="1" dirty="0">
                <a:latin typeface="Times New Roman"/>
                <a:cs typeface="Times New Roman"/>
              </a:rPr>
              <a:t>are the </a:t>
            </a:r>
            <a:r>
              <a:rPr sz="2800" b="1" spc="-5" dirty="0">
                <a:latin typeface="Times New Roman"/>
                <a:cs typeface="Times New Roman"/>
              </a:rPr>
              <a:t>building blocks </a:t>
            </a:r>
            <a:r>
              <a:rPr sz="2800" b="1" dirty="0">
                <a:latin typeface="Times New Roman"/>
                <a:cs typeface="Times New Roman"/>
              </a:rPr>
              <a:t>of </a:t>
            </a:r>
            <a:r>
              <a:rPr sz="2800" b="1" spc="-68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Proteins</a:t>
            </a:r>
            <a:endParaRPr sz="2800">
              <a:latin typeface="Times New Roman"/>
              <a:cs typeface="Times New Roman"/>
            </a:endParaRPr>
          </a:p>
          <a:p>
            <a:pPr marL="292100" indent="-280035">
              <a:lnSpc>
                <a:spcPts val="3350"/>
              </a:lnSpc>
              <a:buClr>
                <a:srgbClr val="2DA2BE"/>
              </a:buClr>
              <a:buSzPct val="67857"/>
              <a:buFont typeface="Arial"/>
              <a:buChar char="□"/>
              <a:tabLst>
                <a:tab pos="292100" algn="l"/>
                <a:tab pos="292735" algn="l"/>
              </a:tabLst>
            </a:pPr>
            <a:r>
              <a:rPr sz="2800" b="1" dirty="0">
                <a:latin typeface="Times New Roman"/>
                <a:cs typeface="Times New Roman"/>
              </a:rPr>
              <a:t>*See</a:t>
            </a:r>
            <a:r>
              <a:rPr sz="2800" b="1" spc="-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handout</a:t>
            </a:r>
            <a:r>
              <a:rPr sz="2800" b="1" spc="-20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for</a:t>
            </a:r>
            <a:r>
              <a:rPr sz="2800" b="1" spc="-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codons</a:t>
            </a:r>
            <a:r>
              <a:rPr sz="2800" b="1" spc="-20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and</a:t>
            </a:r>
            <a:r>
              <a:rPr sz="2800" b="1" spc="-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AA’s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8825" y="414146"/>
            <a:ext cx="6908800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599305" algn="l"/>
                <a:tab pos="5250180" algn="l"/>
              </a:tabLst>
            </a:pPr>
            <a:r>
              <a:rPr sz="4100" spc="-10" dirty="0"/>
              <a:t>Translation</a:t>
            </a:r>
            <a:r>
              <a:rPr sz="4100" dirty="0"/>
              <a:t>:</a:t>
            </a:r>
            <a:r>
              <a:rPr sz="4100" spc="-10" dirty="0"/>
              <a:t> </a:t>
            </a:r>
            <a:r>
              <a:rPr sz="4100" spc="-5" dirty="0"/>
              <a:t>mRN</a:t>
            </a:r>
            <a:r>
              <a:rPr sz="4100" dirty="0"/>
              <a:t>A	→	</a:t>
            </a:r>
            <a:r>
              <a:rPr sz="4100" spc="-5" dirty="0"/>
              <a:t>Protein</a:t>
            </a:r>
            <a:endParaRPr sz="41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5087" y="1611884"/>
            <a:ext cx="7263765" cy="211201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291465" marR="799465" indent="-279400">
              <a:lnSpc>
                <a:spcPts val="3229"/>
              </a:lnSpc>
              <a:spcBef>
                <a:spcPts val="215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Times New Roman"/>
                <a:cs typeface="Times New Roman"/>
              </a:rPr>
              <a:t>Not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all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codons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code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for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an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amino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acid.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Some </a:t>
            </a:r>
            <a:r>
              <a:rPr sz="2700" spc="-66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contain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instructions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instead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(start/stop)</a:t>
            </a:r>
            <a:endParaRPr sz="2700">
              <a:latin typeface="Times New Roman"/>
              <a:cs typeface="Times New Roman"/>
            </a:endParaRPr>
          </a:p>
          <a:p>
            <a:pPr marL="291465" marR="5080" indent="-279400">
              <a:lnSpc>
                <a:spcPct val="101099"/>
              </a:lnSpc>
              <a:spcBef>
                <a:spcPts val="240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Times New Roman"/>
                <a:cs typeface="Times New Roman"/>
              </a:rPr>
              <a:t>Stop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codon: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indicates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that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protein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production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stops </a:t>
            </a:r>
            <a:r>
              <a:rPr sz="2700" spc="-66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at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that </a:t>
            </a:r>
            <a:r>
              <a:rPr sz="2700" dirty="0">
                <a:latin typeface="Times New Roman"/>
                <a:cs typeface="Times New Roman"/>
              </a:rPr>
              <a:t>point</a:t>
            </a:r>
            <a:endParaRPr sz="2700">
              <a:latin typeface="Times New Roman"/>
              <a:cs typeface="Times New Roman"/>
            </a:endParaRPr>
          </a:p>
          <a:p>
            <a:pPr marL="546735" lvl="1" indent="-186690">
              <a:lnSpc>
                <a:spcPct val="100000"/>
              </a:lnSpc>
              <a:spcBef>
                <a:spcPts val="300"/>
              </a:spcBef>
              <a:buClr>
                <a:srgbClr val="2DA2BE"/>
              </a:buClr>
              <a:buFont typeface="Verdana"/>
              <a:buChar char="◦"/>
              <a:tabLst>
                <a:tab pos="547370" algn="l"/>
              </a:tabLst>
            </a:pPr>
            <a:r>
              <a:rPr sz="2300" spc="-5" dirty="0">
                <a:latin typeface="Times New Roman"/>
                <a:cs typeface="Times New Roman"/>
              </a:rPr>
              <a:t>UAG,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UAA,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and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UGA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0225" y="498285"/>
            <a:ext cx="4117975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spc="-5" dirty="0"/>
              <a:t>Start/Stop</a:t>
            </a:r>
            <a:r>
              <a:rPr sz="4100" spc="-90" dirty="0"/>
              <a:t> </a:t>
            </a:r>
            <a:r>
              <a:rPr sz="4100" spc="-5" dirty="0"/>
              <a:t>Codons</a:t>
            </a:r>
            <a:endParaRPr sz="41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8237" y="1143000"/>
            <a:ext cx="4195762" cy="5714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6425" y="425754"/>
            <a:ext cx="2615565" cy="588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20" dirty="0"/>
              <a:t>tRNA</a:t>
            </a:r>
            <a:r>
              <a:rPr spc="-75" dirty="0"/>
              <a:t> </a:t>
            </a:r>
            <a:r>
              <a:rPr spc="15" dirty="0"/>
              <a:t>(legos)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44225" y="1043838"/>
            <a:ext cx="3935729" cy="359854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92100" marR="5080" indent="-280035">
              <a:lnSpc>
                <a:spcPts val="3000"/>
              </a:lnSpc>
              <a:spcBef>
                <a:spcPts val="500"/>
              </a:spcBef>
              <a:tabLst>
                <a:tab pos="292100" algn="l"/>
              </a:tabLst>
            </a:pPr>
            <a:r>
              <a:rPr sz="1900" spc="-370" dirty="0">
                <a:solidFill>
                  <a:srgbClr val="2DA2BE"/>
                </a:solidFill>
                <a:latin typeface="Lucida Sans Unicode"/>
                <a:cs typeface="Lucida Sans Unicode"/>
              </a:rPr>
              <a:t>□	</a:t>
            </a:r>
            <a:r>
              <a:rPr sz="2800" spc="-5" dirty="0">
                <a:latin typeface="Times New Roman"/>
                <a:cs typeface="Times New Roman"/>
              </a:rPr>
              <a:t>tRNA </a:t>
            </a:r>
            <a:r>
              <a:rPr sz="2800" dirty="0">
                <a:latin typeface="Times New Roman"/>
                <a:cs typeface="Times New Roman"/>
              </a:rPr>
              <a:t>brings </a:t>
            </a:r>
            <a:r>
              <a:rPr sz="2800" spc="-5" dirty="0">
                <a:latin typeface="Times New Roman"/>
                <a:cs typeface="Times New Roman"/>
              </a:rPr>
              <a:t>the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appropriate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amino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acid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to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mRNA</a:t>
            </a:r>
            <a:endParaRPr sz="2800">
              <a:latin typeface="Times New Roman"/>
              <a:cs typeface="Times New Roman"/>
            </a:endParaRPr>
          </a:p>
          <a:p>
            <a:pPr marL="292100" marR="79375" indent="-280035">
              <a:lnSpc>
                <a:spcPct val="90000"/>
              </a:lnSpc>
              <a:spcBef>
                <a:spcPts val="335"/>
              </a:spcBef>
              <a:tabLst>
                <a:tab pos="292100" algn="l"/>
              </a:tabLst>
            </a:pPr>
            <a:r>
              <a:rPr sz="1900" b="1" spc="-5" dirty="0">
                <a:solidFill>
                  <a:srgbClr val="2DA2BE"/>
                </a:solidFill>
                <a:latin typeface="Arial"/>
                <a:cs typeface="Arial"/>
              </a:rPr>
              <a:t>□	</a:t>
            </a:r>
            <a:r>
              <a:rPr sz="2800" b="1" spc="-5" dirty="0">
                <a:latin typeface="Times New Roman"/>
                <a:cs typeface="Times New Roman"/>
              </a:rPr>
              <a:t>Anticodon: </a:t>
            </a:r>
            <a:r>
              <a:rPr sz="2800" dirty="0">
                <a:latin typeface="Times New Roman"/>
                <a:cs typeface="Times New Roman"/>
              </a:rPr>
              <a:t>a </a:t>
            </a:r>
            <a:r>
              <a:rPr sz="2800" spc="-5" dirty="0">
                <a:latin typeface="Times New Roman"/>
                <a:cs typeface="Times New Roman"/>
              </a:rPr>
              <a:t>series </a:t>
            </a:r>
            <a:r>
              <a:rPr sz="2800" dirty="0">
                <a:latin typeface="Times New Roman"/>
                <a:cs typeface="Times New Roman"/>
              </a:rPr>
              <a:t>of 3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nucleotides </a:t>
            </a:r>
            <a:r>
              <a:rPr sz="2800" spc="-5" dirty="0">
                <a:latin typeface="Times New Roman"/>
                <a:cs typeface="Times New Roman"/>
              </a:rPr>
              <a:t>that are the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compliment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codon</a:t>
            </a:r>
            <a:endParaRPr sz="2800">
              <a:latin typeface="Times New Roman"/>
              <a:cs typeface="Times New Roman"/>
            </a:endParaRPr>
          </a:p>
          <a:p>
            <a:pPr marL="292100" marR="455295" indent="-280035">
              <a:lnSpc>
                <a:spcPts val="3050"/>
              </a:lnSpc>
              <a:spcBef>
                <a:spcPts val="400"/>
              </a:spcBef>
              <a:buClr>
                <a:srgbClr val="2DA2BE"/>
              </a:buClr>
              <a:buSzPct val="67857"/>
              <a:buFont typeface="Lucida Sans Unicode"/>
              <a:buChar char="□"/>
              <a:tabLst>
                <a:tab pos="292100" algn="l"/>
                <a:tab pos="292735" algn="l"/>
              </a:tabLst>
            </a:pPr>
            <a:r>
              <a:rPr sz="2800" spc="-5" dirty="0">
                <a:latin typeface="Times New Roman"/>
                <a:cs typeface="Times New Roman"/>
              </a:rPr>
              <a:t>Each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anticodon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has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its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specific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amino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acid</a:t>
            </a:r>
            <a:endParaRPr sz="2800">
              <a:latin typeface="Times New Roman"/>
              <a:cs typeface="Times New Roman"/>
            </a:endParaRPr>
          </a:p>
          <a:p>
            <a:pPr marL="548005" lvl="1" indent="-185420">
              <a:lnSpc>
                <a:spcPts val="2825"/>
              </a:lnSpc>
              <a:buClr>
                <a:srgbClr val="2DA2BE"/>
              </a:buClr>
              <a:buFont typeface="Verdana"/>
              <a:buChar char="◦"/>
              <a:tabLst>
                <a:tab pos="548640" algn="l"/>
              </a:tabLst>
            </a:pPr>
            <a:r>
              <a:rPr sz="2400" spc="-5" dirty="0">
                <a:latin typeface="Times New Roman"/>
                <a:cs typeface="Times New Roman"/>
              </a:rPr>
              <a:t>See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chart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5087" y="1562989"/>
            <a:ext cx="7149465" cy="210375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91465" indent="-279400">
              <a:lnSpc>
                <a:spcPct val="100000"/>
              </a:lnSpc>
              <a:spcBef>
                <a:spcPts val="484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dirty="0">
                <a:latin typeface="Times New Roman"/>
                <a:cs typeface="Times New Roman"/>
              </a:rPr>
              <a:t>1)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mRNA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enters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the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Ribosome</a:t>
            </a:r>
            <a:endParaRPr sz="2700">
              <a:latin typeface="Times New Roman"/>
              <a:cs typeface="Times New Roman"/>
            </a:endParaRPr>
          </a:p>
          <a:p>
            <a:pPr marL="291465" marR="514984" indent="-279400">
              <a:lnSpc>
                <a:spcPct val="101099"/>
              </a:lnSpc>
              <a:spcBef>
                <a:spcPts val="350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dirty="0">
                <a:latin typeface="Times New Roman"/>
                <a:cs typeface="Times New Roman"/>
              </a:rPr>
              <a:t>2)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tRNA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attempts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to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bind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to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to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complimentary </a:t>
            </a:r>
            <a:r>
              <a:rPr sz="2700" spc="-66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codon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on </a:t>
            </a:r>
            <a:r>
              <a:rPr sz="2700" spc="-5" dirty="0">
                <a:latin typeface="Times New Roman"/>
                <a:cs typeface="Times New Roman"/>
              </a:rPr>
              <a:t>the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mRNA</a:t>
            </a:r>
            <a:endParaRPr sz="2700">
              <a:latin typeface="Times New Roman"/>
              <a:cs typeface="Times New Roman"/>
            </a:endParaRPr>
          </a:p>
          <a:p>
            <a:pPr marL="546735" marR="5080" lvl="1" indent="-186055">
              <a:lnSpc>
                <a:spcPct val="100499"/>
              </a:lnSpc>
              <a:spcBef>
                <a:spcPts val="285"/>
              </a:spcBef>
              <a:buClr>
                <a:srgbClr val="2DA2BE"/>
              </a:buClr>
              <a:buFont typeface="Verdana"/>
              <a:buChar char="◦"/>
              <a:tabLst>
                <a:tab pos="547370" algn="l"/>
              </a:tabLst>
            </a:pPr>
            <a:r>
              <a:rPr sz="2300" dirty="0">
                <a:latin typeface="Times New Roman"/>
                <a:cs typeface="Times New Roman"/>
              </a:rPr>
              <a:t>If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it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“fits”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the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tRNA’s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protein</a:t>
            </a:r>
            <a:r>
              <a:rPr sz="2300" spc="-5" dirty="0">
                <a:latin typeface="Times New Roman"/>
                <a:cs typeface="Times New Roman"/>
              </a:rPr>
              <a:t> is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deposited</a:t>
            </a:r>
            <a:r>
              <a:rPr sz="2300" spc="-5" dirty="0">
                <a:latin typeface="Times New Roman"/>
                <a:cs typeface="Times New Roman"/>
              </a:rPr>
              <a:t> and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the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tRNA </a:t>
            </a:r>
            <a:r>
              <a:rPr sz="2300" spc="-56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leaves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0225" y="498285"/>
            <a:ext cx="2623820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spc="-5" dirty="0"/>
              <a:t>Translation</a:t>
            </a:r>
            <a:endParaRPr sz="41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487" y="1443925"/>
            <a:ext cx="7397115" cy="136207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91465" indent="-279400">
              <a:lnSpc>
                <a:spcPct val="100000"/>
              </a:lnSpc>
              <a:spcBef>
                <a:spcPts val="484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dirty="0">
                <a:latin typeface="Times New Roman"/>
                <a:cs typeface="Times New Roman"/>
              </a:rPr>
              <a:t>4)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Strands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of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deposited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amino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acids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create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a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protein</a:t>
            </a:r>
            <a:endParaRPr sz="2700">
              <a:latin typeface="Times New Roman"/>
              <a:cs typeface="Times New Roman"/>
            </a:endParaRPr>
          </a:p>
          <a:p>
            <a:pPr marL="291465" marR="502920" indent="-279400">
              <a:lnSpc>
                <a:spcPct val="101099"/>
              </a:lnSpc>
              <a:spcBef>
                <a:spcPts val="350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dirty="0">
                <a:latin typeface="Times New Roman"/>
                <a:cs typeface="Times New Roman"/>
              </a:rPr>
              <a:t>5)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When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the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“stop”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codon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is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reached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(UAG)</a:t>
            </a:r>
            <a:r>
              <a:rPr sz="2700" spc="-5" dirty="0">
                <a:latin typeface="Times New Roman"/>
                <a:cs typeface="Times New Roman"/>
              </a:rPr>
              <a:t> the </a:t>
            </a:r>
            <a:r>
              <a:rPr sz="2700" spc="-66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process</a:t>
            </a:r>
            <a:r>
              <a:rPr sz="2700" spc="-5" dirty="0">
                <a:latin typeface="Times New Roman"/>
                <a:cs typeface="Times New Roman"/>
              </a:rPr>
              <a:t> is </a:t>
            </a:r>
            <a:r>
              <a:rPr sz="2700" dirty="0">
                <a:latin typeface="Times New Roman"/>
                <a:cs typeface="Times New Roman"/>
              </a:rPr>
              <a:t>finished.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0225" y="498285"/>
            <a:ext cx="5203190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spc="-10" dirty="0"/>
              <a:t>Translation</a:t>
            </a:r>
            <a:r>
              <a:rPr sz="4100" spc="-90" dirty="0"/>
              <a:t> </a:t>
            </a:r>
            <a:r>
              <a:rPr sz="4100" spc="-5" dirty="0"/>
              <a:t>continued..</a:t>
            </a:r>
            <a:endParaRPr sz="41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5087" y="877189"/>
            <a:ext cx="7513955" cy="336550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91465" indent="-279400">
              <a:lnSpc>
                <a:spcPct val="100000"/>
              </a:lnSpc>
              <a:spcBef>
                <a:spcPts val="484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10" dirty="0">
                <a:latin typeface="Times New Roman"/>
                <a:cs typeface="Times New Roman"/>
              </a:rPr>
              <a:t>Requires</a:t>
            </a:r>
            <a:r>
              <a:rPr sz="2700" spc="-3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mRNA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&amp;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tRNA</a:t>
            </a:r>
            <a:endParaRPr sz="2700">
              <a:latin typeface="Times New Roman"/>
              <a:cs typeface="Times New Roman"/>
            </a:endParaRPr>
          </a:p>
          <a:p>
            <a:pPr marL="291465" indent="-279400">
              <a:lnSpc>
                <a:spcPct val="100000"/>
              </a:lnSpc>
              <a:spcBef>
                <a:spcPts val="384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Times New Roman"/>
                <a:cs typeface="Times New Roman"/>
              </a:rPr>
              <a:t>Transcription=</a:t>
            </a:r>
            <a:r>
              <a:rPr sz="2700" spc="-5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DNA&gt;RNA</a:t>
            </a:r>
            <a:endParaRPr sz="2700">
              <a:latin typeface="Times New Roman"/>
              <a:cs typeface="Times New Roman"/>
            </a:endParaRPr>
          </a:p>
          <a:p>
            <a:pPr marL="546735" lvl="1" indent="-186690">
              <a:lnSpc>
                <a:spcPct val="100000"/>
              </a:lnSpc>
              <a:spcBef>
                <a:spcPts val="350"/>
              </a:spcBef>
              <a:buClr>
                <a:srgbClr val="2DA2BE"/>
              </a:buClr>
              <a:buFont typeface="Verdana"/>
              <a:buChar char="◦"/>
              <a:tabLst>
                <a:tab pos="547370" algn="l"/>
              </a:tabLst>
            </a:pPr>
            <a:r>
              <a:rPr sz="2300" spc="-5" dirty="0">
                <a:latin typeface="Times New Roman"/>
                <a:cs typeface="Times New Roman"/>
              </a:rPr>
              <a:t>mRNA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leaves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the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nucleus</a:t>
            </a:r>
            <a:r>
              <a:rPr sz="2300" spc="-5" dirty="0">
                <a:latin typeface="Times New Roman"/>
                <a:cs typeface="Times New Roman"/>
              </a:rPr>
              <a:t> and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travels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to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ribosome</a:t>
            </a:r>
            <a:endParaRPr sz="2300">
              <a:latin typeface="Times New Roman"/>
              <a:cs typeface="Times New Roman"/>
            </a:endParaRPr>
          </a:p>
          <a:p>
            <a:pPr marL="291465" indent="-279400">
              <a:lnSpc>
                <a:spcPct val="100000"/>
              </a:lnSpc>
              <a:spcBef>
                <a:spcPts val="400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Times New Roman"/>
                <a:cs typeface="Times New Roman"/>
              </a:rPr>
              <a:t>Translation=</a:t>
            </a:r>
            <a:r>
              <a:rPr sz="2700" spc="-5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RNA&gt;Protein</a:t>
            </a:r>
            <a:endParaRPr sz="2700">
              <a:latin typeface="Times New Roman"/>
              <a:cs typeface="Times New Roman"/>
            </a:endParaRPr>
          </a:p>
          <a:p>
            <a:pPr marL="546735" marR="5080" lvl="1" indent="-186055">
              <a:lnSpc>
                <a:spcPct val="100499"/>
              </a:lnSpc>
              <a:spcBef>
                <a:spcPts val="335"/>
              </a:spcBef>
              <a:buClr>
                <a:srgbClr val="2DA2BE"/>
              </a:buClr>
              <a:buFont typeface="Verdana"/>
              <a:buChar char="◦"/>
              <a:tabLst>
                <a:tab pos="547370" algn="l"/>
              </a:tabLst>
            </a:pPr>
            <a:r>
              <a:rPr sz="2300" dirty="0">
                <a:latin typeface="Times New Roman"/>
                <a:cs typeface="Times New Roman"/>
              </a:rPr>
              <a:t>A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Ribosome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“reads”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the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mRNA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codons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(groups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of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3</a:t>
            </a:r>
            <a:r>
              <a:rPr sz="2300" spc="-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bases) </a:t>
            </a:r>
            <a:r>
              <a:rPr sz="2300" spc="-56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and </a:t>
            </a:r>
            <a:r>
              <a:rPr sz="2300" dirty="0">
                <a:latin typeface="Times New Roman"/>
                <a:cs typeface="Times New Roman"/>
              </a:rPr>
              <a:t>pairs </a:t>
            </a:r>
            <a:r>
              <a:rPr sz="2300" spc="-5" dirty="0">
                <a:latin typeface="Times New Roman"/>
                <a:cs typeface="Times New Roman"/>
              </a:rPr>
              <a:t>the codons with anti-codons </a:t>
            </a:r>
            <a:r>
              <a:rPr sz="2300" dirty="0">
                <a:latin typeface="Times New Roman"/>
                <a:cs typeface="Times New Roman"/>
              </a:rPr>
              <a:t>(complimentory 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codons)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with amino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acids attached</a:t>
            </a:r>
            <a:endParaRPr sz="2300">
              <a:latin typeface="Times New Roman"/>
              <a:cs typeface="Times New Roman"/>
            </a:endParaRPr>
          </a:p>
          <a:p>
            <a:pPr marL="291465" indent="-279400">
              <a:lnSpc>
                <a:spcPct val="100000"/>
              </a:lnSpc>
              <a:spcBef>
                <a:spcPts val="400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Times New Roman"/>
                <a:cs typeface="Times New Roman"/>
              </a:rPr>
              <a:t>The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amino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acids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are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linked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to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form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a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protein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8825" y="223646"/>
            <a:ext cx="6208395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spc="-10" dirty="0"/>
              <a:t>Protein</a:t>
            </a:r>
            <a:r>
              <a:rPr sz="4100" spc="-50" dirty="0"/>
              <a:t> </a:t>
            </a:r>
            <a:r>
              <a:rPr sz="4100" spc="-5" dirty="0"/>
              <a:t>Synthesis</a:t>
            </a:r>
            <a:r>
              <a:rPr sz="4100" spc="-45" dirty="0"/>
              <a:t> </a:t>
            </a:r>
            <a:r>
              <a:rPr sz="4100" spc="-5" dirty="0"/>
              <a:t>Summary</a:t>
            </a:r>
            <a:endParaRPr sz="41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8825" y="718946"/>
            <a:ext cx="4531995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93315" algn="l"/>
              </a:tabLst>
            </a:pPr>
            <a:r>
              <a:rPr sz="4100" spc="-10" dirty="0"/>
              <a:t>Her</a:t>
            </a:r>
            <a:r>
              <a:rPr sz="4100" dirty="0"/>
              <a:t>e</a:t>
            </a:r>
            <a:r>
              <a:rPr sz="4100" spc="-10" dirty="0"/>
              <a:t> i</a:t>
            </a:r>
            <a:r>
              <a:rPr sz="4100" dirty="0"/>
              <a:t>s</a:t>
            </a:r>
            <a:r>
              <a:rPr sz="4100" spc="-10" dirty="0"/>
              <a:t> </a:t>
            </a:r>
            <a:r>
              <a:rPr sz="4100" dirty="0"/>
              <a:t>an	overview.</a:t>
            </a:r>
            <a:endParaRPr sz="41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14600"/>
            <a:ext cx="9143999" cy="319881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5087" y="654812"/>
            <a:ext cx="165735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spc="-330" dirty="0">
                <a:solidFill>
                  <a:srgbClr val="2DA2BE"/>
                </a:solidFill>
                <a:latin typeface="Lucida Sans Unicode"/>
                <a:cs typeface="Lucida Sans Unicode"/>
              </a:rPr>
              <a:t>□</a:t>
            </a:r>
            <a:endParaRPr sz="1800">
              <a:latin typeface="Lucida Sans Unicode"/>
              <a:cs typeface="Lucida Sans Unicode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0612" y="1867789"/>
            <a:ext cx="7654290" cy="182880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680085" indent="-668020">
              <a:lnSpc>
                <a:spcPct val="100000"/>
              </a:lnSpc>
              <a:spcBef>
                <a:spcPts val="484"/>
              </a:spcBef>
              <a:buClr>
                <a:srgbClr val="2DA2BE"/>
              </a:buClr>
              <a:buSzPct val="66666"/>
              <a:buAutoNum type="arabicPeriod"/>
              <a:tabLst>
                <a:tab pos="680085" algn="l"/>
                <a:tab pos="680720" algn="l"/>
              </a:tabLst>
            </a:pPr>
            <a:r>
              <a:rPr sz="2700" spc="-10" dirty="0">
                <a:latin typeface="Times New Roman"/>
                <a:cs typeface="Times New Roman"/>
              </a:rPr>
              <a:t>RNA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is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single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stranded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while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DNA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is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double</a:t>
            </a:r>
            <a:endParaRPr sz="2700">
              <a:latin typeface="Times New Roman"/>
              <a:cs typeface="Times New Roman"/>
            </a:endParaRPr>
          </a:p>
          <a:p>
            <a:pPr marL="680085" indent="-668020">
              <a:lnSpc>
                <a:spcPct val="100000"/>
              </a:lnSpc>
              <a:spcBef>
                <a:spcPts val="384"/>
              </a:spcBef>
              <a:buClr>
                <a:srgbClr val="2DA2BE"/>
              </a:buClr>
              <a:buSzPct val="66666"/>
              <a:buAutoNum type="arabicPeriod"/>
              <a:tabLst>
                <a:tab pos="680085" algn="l"/>
                <a:tab pos="680720" algn="l"/>
              </a:tabLst>
            </a:pPr>
            <a:r>
              <a:rPr sz="2700" spc="-10" dirty="0">
                <a:latin typeface="Times New Roman"/>
                <a:cs typeface="Times New Roman"/>
              </a:rPr>
              <a:t>RNA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sugar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is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ribose.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DNA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sugar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is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deoxyribose</a:t>
            </a:r>
            <a:endParaRPr sz="2700">
              <a:latin typeface="Times New Roman"/>
              <a:cs typeface="Times New Roman"/>
            </a:endParaRPr>
          </a:p>
          <a:p>
            <a:pPr marL="680085" marR="5080" indent="-668020">
              <a:lnSpc>
                <a:spcPct val="101099"/>
              </a:lnSpc>
              <a:spcBef>
                <a:spcPts val="400"/>
              </a:spcBef>
              <a:buClr>
                <a:srgbClr val="2DA2BE"/>
              </a:buClr>
              <a:buSzPct val="66666"/>
              <a:buAutoNum type="arabicPeriod"/>
              <a:tabLst>
                <a:tab pos="680085" algn="l"/>
                <a:tab pos="680720" algn="l"/>
              </a:tabLst>
            </a:pPr>
            <a:r>
              <a:rPr sz="2700" spc="-10" dirty="0">
                <a:latin typeface="Times New Roman"/>
                <a:cs typeface="Times New Roman"/>
              </a:rPr>
              <a:t>RNA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contains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the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nitrogen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base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uracil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(U)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in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place </a:t>
            </a:r>
            <a:r>
              <a:rPr sz="2700" spc="-66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of</a:t>
            </a:r>
            <a:r>
              <a:rPr sz="2700" spc="-5" dirty="0">
                <a:latin typeface="Times New Roman"/>
                <a:cs typeface="Times New Roman"/>
              </a:rPr>
              <a:t> DNA’s thymine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(T)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3025" y="718946"/>
            <a:ext cx="8019415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50740" algn="l"/>
                <a:tab pos="6878320" algn="l"/>
              </a:tabLst>
            </a:pPr>
            <a:r>
              <a:rPr sz="4100" spc="-5" dirty="0"/>
              <a:t>Recal</a:t>
            </a:r>
            <a:r>
              <a:rPr sz="4100" dirty="0"/>
              <a:t>l</a:t>
            </a:r>
            <a:r>
              <a:rPr sz="4100" spc="-5" dirty="0"/>
              <a:t> difference</a:t>
            </a:r>
            <a:r>
              <a:rPr sz="4100" dirty="0"/>
              <a:t>s</a:t>
            </a:r>
            <a:r>
              <a:rPr sz="4100" spc="-5" dirty="0"/>
              <a:t> </a:t>
            </a:r>
            <a:r>
              <a:rPr sz="4100" dirty="0"/>
              <a:t>of	</a:t>
            </a:r>
            <a:r>
              <a:rPr sz="4100" spc="-5" dirty="0"/>
              <a:t>RN</a:t>
            </a:r>
            <a:r>
              <a:rPr sz="4100" dirty="0"/>
              <a:t>A</a:t>
            </a:r>
            <a:r>
              <a:rPr sz="4100" spc="-5" dirty="0"/>
              <a:t> </a:t>
            </a:r>
            <a:r>
              <a:rPr sz="4100" dirty="0"/>
              <a:t>and	</a:t>
            </a:r>
            <a:r>
              <a:rPr sz="4100" spc="-5" dirty="0"/>
              <a:t>DNA</a:t>
            </a:r>
            <a:endParaRPr sz="41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498285"/>
            <a:ext cx="4956810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spc="-5" dirty="0"/>
              <a:t>DNA</a:t>
            </a:r>
            <a:r>
              <a:rPr sz="4100" spc="-90" dirty="0"/>
              <a:t> </a:t>
            </a:r>
            <a:r>
              <a:rPr sz="4100" spc="-5" dirty="0"/>
              <a:t>REPLICATION</a:t>
            </a:r>
            <a:endParaRPr sz="41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487" y="1443925"/>
            <a:ext cx="4370705" cy="94615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91465" indent="-279400">
              <a:lnSpc>
                <a:spcPct val="100000"/>
              </a:lnSpc>
              <a:spcBef>
                <a:spcPts val="484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Times New Roman"/>
                <a:cs typeface="Times New Roman"/>
              </a:rPr>
              <a:t>Occurs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when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cells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multiply</a:t>
            </a:r>
            <a:endParaRPr sz="2700">
              <a:latin typeface="Times New Roman"/>
              <a:cs typeface="Times New Roman"/>
            </a:endParaRPr>
          </a:p>
          <a:p>
            <a:pPr marL="291465" indent="-279400">
              <a:lnSpc>
                <a:spcPct val="100000"/>
              </a:lnSpc>
              <a:spcBef>
                <a:spcPts val="384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10" dirty="0">
                <a:latin typeface="Times New Roman"/>
                <a:cs typeface="Times New Roman"/>
              </a:rPr>
              <a:t>Copies</a:t>
            </a:r>
            <a:r>
              <a:rPr sz="2700" spc="-3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the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entire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DNA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strand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0225" y="533705"/>
            <a:ext cx="7870825" cy="588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20" dirty="0"/>
              <a:t>REPLICTION</a:t>
            </a:r>
            <a:r>
              <a:rPr spc="-15" dirty="0"/>
              <a:t> </a:t>
            </a:r>
            <a:r>
              <a:rPr spc="20" dirty="0"/>
              <a:t>OF</a:t>
            </a:r>
            <a:r>
              <a:rPr spc="-20" dirty="0"/>
              <a:t> </a:t>
            </a:r>
            <a:r>
              <a:rPr spc="25" dirty="0"/>
              <a:t>DNA</a:t>
            </a:r>
            <a:r>
              <a:rPr spc="-15" dirty="0"/>
              <a:t> </a:t>
            </a:r>
            <a:r>
              <a:rPr spc="15" dirty="0"/>
              <a:t>Chromosomes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487" y="1443925"/>
            <a:ext cx="7759065" cy="136207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91465" indent="-279400">
              <a:lnSpc>
                <a:spcPct val="100000"/>
              </a:lnSpc>
              <a:spcBef>
                <a:spcPts val="484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10" dirty="0">
                <a:latin typeface="Times New Roman"/>
                <a:cs typeface="Times New Roman"/>
              </a:rPr>
              <a:t>Replication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of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a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portion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of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DNA=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protein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Synthesis</a:t>
            </a:r>
            <a:endParaRPr sz="2700">
              <a:latin typeface="Times New Roman"/>
              <a:cs typeface="Times New Roman"/>
            </a:endParaRPr>
          </a:p>
          <a:p>
            <a:pPr marL="291465" marR="5080" indent="-279400">
              <a:lnSpc>
                <a:spcPct val="101099"/>
              </a:lnSpc>
              <a:spcBef>
                <a:spcPts val="350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10" dirty="0">
                <a:latin typeface="Times New Roman"/>
                <a:cs typeface="Times New Roman"/>
              </a:rPr>
              <a:t>Replication </a:t>
            </a:r>
            <a:r>
              <a:rPr sz="2700" dirty="0">
                <a:latin typeface="Times New Roman"/>
                <a:cs typeface="Times New Roman"/>
              </a:rPr>
              <a:t>of </a:t>
            </a:r>
            <a:r>
              <a:rPr sz="2700" spc="-5" dirty="0">
                <a:latin typeface="Times New Roman"/>
                <a:cs typeface="Times New Roman"/>
              </a:rPr>
              <a:t>an entire strand </a:t>
            </a:r>
            <a:r>
              <a:rPr sz="2700" dirty="0">
                <a:latin typeface="Times New Roman"/>
                <a:cs typeface="Times New Roman"/>
              </a:rPr>
              <a:t>of </a:t>
            </a:r>
            <a:r>
              <a:rPr sz="2700" spc="-5" dirty="0">
                <a:latin typeface="Times New Roman"/>
                <a:cs typeface="Times New Roman"/>
              </a:rPr>
              <a:t>DNA= </a:t>
            </a:r>
            <a:r>
              <a:rPr sz="2700" dirty="0">
                <a:latin typeface="Times New Roman"/>
                <a:cs typeface="Times New Roman"/>
              </a:rPr>
              <a:t>replication of </a:t>
            </a:r>
            <a:r>
              <a:rPr sz="2700" spc="-66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Chromosomes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0225" y="498285"/>
            <a:ext cx="7077709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90445" algn="l"/>
              </a:tabLst>
            </a:pPr>
            <a:r>
              <a:rPr sz="4100" spc="-10" dirty="0"/>
              <a:t>Partial</a:t>
            </a:r>
            <a:r>
              <a:rPr sz="4100" spc="-5" dirty="0"/>
              <a:t> </a:t>
            </a:r>
            <a:r>
              <a:rPr sz="4100" dirty="0"/>
              <a:t>or	</a:t>
            </a:r>
            <a:r>
              <a:rPr sz="4100" spc="-10" dirty="0"/>
              <a:t>complete</a:t>
            </a:r>
            <a:r>
              <a:rPr sz="4100" spc="-90" dirty="0"/>
              <a:t> </a:t>
            </a:r>
            <a:r>
              <a:rPr sz="4100" spc="-5" dirty="0"/>
              <a:t>replication?</a:t>
            </a:r>
            <a:endParaRPr sz="41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5087" y="1045565"/>
            <a:ext cx="7242175" cy="2316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1465" indent="-279400">
              <a:lnSpc>
                <a:spcPct val="100000"/>
              </a:lnSpc>
              <a:spcBef>
                <a:spcPts val="100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Times New Roman"/>
                <a:cs typeface="Times New Roman"/>
              </a:rPr>
              <a:t>DNA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“unzips”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like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in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the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first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step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of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transcription</a:t>
            </a:r>
            <a:endParaRPr sz="2700">
              <a:latin typeface="Times New Roman"/>
              <a:cs typeface="Times New Roman"/>
            </a:endParaRPr>
          </a:p>
          <a:p>
            <a:pPr marL="291465" indent="-279400">
              <a:lnSpc>
                <a:spcPct val="100000"/>
              </a:lnSpc>
              <a:spcBef>
                <a:spcPts val="85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Times New Roman"/>
                <a:cs typeface="Times New Roman"/>
              </a:rPr>
              <a:t>As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the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DNA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unzips,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the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nucleotides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are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exposed</a:t>
            </a:r>
            <a:endParaRPr sz="2700">
              <a:latin typeface="Times New Roman"/>
              <a:cs typeface="Times New Roman"/>
            </a:endParaRPr>
          </a:p>
          <a:p>
            <a:pPr marL="291465" marR="969010" indent="-279400">
              <a:lnSpc>
                <a:spcPts val="2900"/>
              </a:lnSpc>
              <a:spcBef>
                <a:spcPts val="440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Times New Roman"/>
                <a:cs typeface="Times New Roman"/>
              </a:rPr>
              <a:t>Free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nucleotides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base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pair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with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the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exposed </a:t>
            </a:r>
            <a:r>
              <a:rPr sz="2700" spc="-66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nucleotides</a:t>
            </a:r>
            <a:endParaRPr sz="2700">
              <a:latin typeface="Times New Roman"/>
              <a:cs typeface="Times New Roman"/>
            </a:endParaRPr>
          </a:p>
          <a:p>
            <a:pPr marL="546735" marR="896619" lvl="1" indent="-186055">
              <a:lnSpc>
                <a:spcPts val="2480"/>
              </a:lnSpc>
              <a:spcBef>
                <a:spcPts val="315"/>
              </a:spcBef>
              <a:buClr>
                <a:srgbClr val="2DA2BE"/>
              </a:buClr>
              <a:buFont typeface="Verdana"/>
              <a:buChar char="◦"/>
              <a:tabLst>
                <a:tab pos="547370" algn="l"/>
              </a:tabLst>
            </a:pPr>
            <a:r>
              <a:rPr sz="2300" dirty="0">
                <a:latin typeface="Times New Roman"/>
                <a:cs typeface="Times New Roman"/>
              </a:rPr>
              <a:t>If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nucleotide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on</a:t>
            </a:r>
            <a:r>
              <a:rPr sz="2300" spc="-5" dirty="0">
                <a:latin typeface="Times New Roman"/>
                <a:cs typeface="Times New Roman"/>
              </a:rPr>
              <a:t> the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strand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is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thymine,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the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free </a:t>
            </a:r>
            <a:r>
              <a:rPr sz="2300" spc="-56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nucleotide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that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pairs</a:t>
            </a:r>
            <a:r>
              <a:rPr sz="2300" spc="-5" dirty="0">
                <a:latin typeface="Times New Roman"/>
                <a:cs typeface="Times New Roman"/>
              </a:rPr>
              <a:t> with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it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would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be</a:t>
            </a:r>
            <a:r>
              <a:rPr sz="2300" spc="-5" dirty="0">
                <a:latin typeface="Times New Roman"/>
                <a:cs typeface="Times New Roman"/>
              </a:rPr>
              <a:t> adenine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8825" y="185546"/>
            <a:ext cx="3885565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spc="-5" dirty="0"/>
              <a:t>Replication</a:t>
            </a:r>
            <a:r>
              <a:rPr sz="4100" spc="-90" dirty="0"/>
              <a:t> </a:t>
            </a:r>
            <a:r>
              <a:rPr sz="4100" spc="-5" dirty="0"/>
              <a:t>Steps</a:t>
            </a:r>
            <a:endParaRPr sz="41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52999" y="914400"/>
            <a:ext cx="3505199" cy="5714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8825" y="185546"/>
            <a:ext cx="3928745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spc="-5" dirty="0"/>
              <a:t>Replication</a:t>
            </a:r>
            <a:r>
              <a:rPr sz="4100" spc="-90" dirty="0"/>
              <a:t> </a:t>
            </a:r>
            <a:r>
              <a:rPr sz="4100" spc="-5" dirty="0"/>
              <a:t>Cont.</a:t>
            </a:r>
            <a:endParaRPr sz="4100"/>
          </a:p>
        </p:txBody>
      </p:sp>
      <p:sp>
        <p:nvSpPr>
          <p:cNvPr id="4" name="object 4"/>
          <p:cNvSpPr txBox="1"/>
          <p:nvPr/>
        </p:nvSpPr>
        <p:spPr>
          <a:xfrm>
            <a:off x="844225" y="1154176"/>
            <a:ext cx="3529329" cy="216535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92100" marR="459740" indent="-280035">
              <a:lnSpc>
                <a:spcPct val="100400"/>
              </a:lnSpc>
              <a:spcBef>
                <a:spcPts val="85"/>
              </a:spcBef>
              <a:buClr>
                <a:srgbClr val="2DA2BE"/>
              </a:buClr>
              <a:buSzPct val="67857"/>
              <a:buFont typeface="Lucida Sans Unicode"/>
              <a:buChar char="□"/>
              <a:tabLst>
                <a:tab pos="292100" algn="l"/>
                <a:tab pos="292735" algn="l"/>
              </a:tabLst>
            </a:pPr>
            <a:r>
              <a:rPr sz="2800" spc="-10" dirty="0">
                <a:latin typeface="Times New Roman"/>
                <a:cs typeface="Times New Roman"/>
              </a:rPr>
              <a:t>Results </a:t>
            </a:r>
            <a:r>
              <a:rPr sz="2800" spc="-5" dirty="0">
                <a:latin typeface="Times New Roman"/>
                <a:cs typeface="Times New Roman"/>
              </a:rPr>
              <a:t>in two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molecules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DNA.</a:t>
            </a:r>
            <a:endParaRPr sz="2800">
              <a:latin typeface="Times New Roman"/>
              <a:cs typeface="Times New Roman"/>
            </a:endParaRPr>
          </a:p>
          <a:p>
            <a:pPr marL="292100" indent="-280035">
              <a:lnSpc>
                <a:spcPct val="100000"/>
              </a:lnSpc>
              <a:spcBef>
                <a:spcPts val="415"/>
              </a:spcBef>
              <a:buClr>
                <a:srgbClr val="2DA2BE"/>
              </a:buClr>
              <a:buSzPct val="67857"/>
              <a:buFont typeface="Lucida Sans Unicode"/>
              <a:buChar char="□"/>
              <a:tabLst>
                <a:tab pos="292100" algn="l"/>
                <a:tab pos="292735" algn="l"/>
              </a:tabLst>
            </a:pPr>
            <a:r>
              <a:rPr sz="2800" spc="-5" dirty="0">
                <a:latin typeface="Times New Roman"/>
                <a:cs typeface="Times New Roman"/>
              </a:rPr>
              <a:t>New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DNA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consists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of:</a:t>
            </a:r>
            <a:endParaRPr sz="2800">
              <a:latin typeface="Times New Roman"/>
              <a:cs typeface="Times New Roman"/>
            </a:endParaRPr>
          </a:p>
          <a:p>
            <a:pPr marL="548005" lvl="1" indent="-185420">
              <a:lnSpc>
                <a:spcPct val="100000"/>
              </a:lnSpc>
              <a:spcBef>
                <a:spcPts val="305"/>
              </a:spcBef>
              <a:buClr>
                <a:srgbClr val="2DA2BE"/>
              </a:buClr>
              <a:buFont typeface="Verdana"/>
              <a:buChar char="◦"/>
              <a:tabLst>
                <a:tab pos="548640" algn="l"/>
              </a:tabLst>
            </a:pPr>
            <a:r>
              <a:rPr sz="2400" spc="-5" dirty="0">
                <a:latin typeface="Times New Roman"/>
                <a:cs typeface="Times New Roman"/>
              </a:rPr>
              <a:t>One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original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strand</a:t>
            </a:r>
            <a:endParaRPr sz="2400">
              <a:latin typeface="Times New Roman"/>
              <a:cs typeface="Times New Roman"/>
            </a:endParaRPr>
          </a:p>
          <a:p>
            <a:pPr marL="548005" lvl="1" indent="-185420">
              <a:lnSpc>
                <a:spcPct val="100000"/>
              </a:lnSpc>
              <a:spcBef>
                <a:spcPts val="270"/>
              </a:spcBef>
              <a:buClr>
                <a:srgbClr val="2DA2BE"/>
              </a:buClr>
              <a:buFont typeface="Verdana"/>
              <a:buChar char="◦"/>
              <a:tabLst>
                <a:tab pos="548640" algn="l"/>
              </a:tabLst>
            </a:pPr>
            <a:r>
              <a:rPr sz="2400" spc="-5" dirty="0">
                <a:latin typeface="Times New Roman"/>
                <a:cs typeface="Times New Roman"/>
              </a:rPr>
              <a:t>One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new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strand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0062" y="5945187"/>
              <a:ext cx="4897755" cy="913130"/>
            </a:xfrm>
            <a:custGeom>
              <a:avLst/>
              <a:gdLst/>
              <a:ahLst/>
              <a:cxnLst/>
              <a:rect l="l" t="t" r="r" b="b"/>
              <a:pathLst>
                <a:path w="4897755" h="913129">
                  <a:moveTo>
                    <a:pt x="85605" y="21324"/>
                  </a:moveTo>
                  <a:lnTo>
                    <a:pt x="0" y="5464"/>
                  </a:lnTo>
                  <a:lnTo>
                    <a:pt x="659" y="0"/>
                  </a:lnTo>
                  <a:lnTo>
                    <a:pt x="85605" y="21324"/>
                  </a:lnTo>
                  <a:close/>
                </a:path>
                <a:path w="4897755" h="913129">
                  <a:moveTo>
                    <a:pt x="4897460" y="912812"/>
                  </a:moveTo>
                  <a:lnTo>
                    <a:pt x="3636812" y="912812"/>
                  </a:lnTo>
                  <a:lnTo>
                    <a:pt x="85605" y="21324"/>
                  </a:lnTo>
                  <a:lnTo>
                    <a:pt x="4897460" y="912812"/>
                  </a:lnTo>
                  <a:close/>
                </a:path>
              </a:pathLst>
            </a:custGeom>
            <a:solidFill>
              <a:srgbClr val="9FCBDC">
                <a:alpha val="3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85774" y="5938837"/>
              <a:ext cx="3653154" cy="919480"/>
            </a:xfrm>
            <a:custGeom>
              <a:avLst/>
              <a:gdLst/>
              <a:ahLst/>
              <a:cxnLst/>
              <a:rect l="l" t="t" r="r" b="b"/>
              <a:pathLst>
                <a:path w="3653154" h="919479">
                  <a:moveTo>
                    <a:pt x="3653083" y="919162"/>
                  </a:moveTo>
                  <a:lnTo>
                    <a:pt x="2869799" y="919162"/>
                  </a:lnTo>
                  <a:lnTo>
                    <a:pt x="7921" y="6349"/>
                  </a:lnTo>
                  <a:lnTo>
                    <a:pt x="0" y="0"/>
                  </a:lnTo>
                  <a:lnTo>
                    <a:pt x="3653083" y="9191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778500"/>
              <a:ext cx="3402011" cy="10794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68699" y="2962274"/>
              <a:ext cx="319087" cy="3651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36962" y="3005136"/>
              <a:ext cx="182561" cy="22859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636962" y="3005136"/>
              <a:ext cx="182880" cy="228600"/>
            </a:xfrm>
            <a:custGeom>
              <a:avLst/>
              <a:gdLst/>
              <a:ahLst/>
              <a:cxnLst/>
              <a:rect l="l" t="t" r="r" b="b"/>
              <a:pathLst>
                <a:path w="182879" h="228600">
                  <a:moveTo>
                    <a:pt x="0" y="0"/>
                  </a:moveTo>
                  <a:lnTo>
                    <a:pt x="162845" y="0"/>
                  </a:lnTo>
                  <a:lnTo>
                    <a:pt x="182561" y="114299"/>
                  </a:lnTo>
                  <a:lnTo>
                    <a:pt x="162845" y="228599"/>
                  </a:lnTo>
                  <a:lnTo>
                    <a:pt x="0" y="228599"/>
                  </a:lnTo>
                  <a:lnTo>
                    <a:pt x="19716" y="1142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1E76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81374" y="2962274"/>
              <a:ext cx="320675" cy="36512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49637" y="3005136"/>
              <a:ext cx="184149" cy="22859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449637" y="3005136"/>
              <a:ext cx="184150" cy="228600"/>
            </a:xfrm>
            <a:custGeom>
              <a:avLst/>
              <a:gdLst/>
              <a:ahLst/>
              <a:cxnLst/>
              <a:rect l="l" t="t" r="r" b="b"/>
              <a:pathLst>
                <a:path w="184150" h="228600">
                  <a:moveTo>
                    <a:pt x="0" y="0"/>
                  </a:moveTo>
                  <a:lnTo>
                    <a:pt x="164261" y="0"/>
                  </a:lnTo>
                  <a:lnTo>
                    <a:pt x="184149" y="114299"/>
                  </a:lnTo>
                  <a:lnTo>
                    <a:pt x="164261" y="228599"/>
                  </a:lnTo>
                  <a:lnTo>
                    <a:pt x="0" y="228599"/>
                  </a:lnTo>
                  <a:lnTo>
                    <a:pt x="19888" y="1142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1E76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943115" y="1799405"/>
            <a:ext cx="4477385" cy="1522730"/>
          </a:xfrm>
          <a:prstGeom prst="rect">
            <a:avLst/>
          </a:prstGeom>
        </p:spPr>
        <p:txBody>
          <a:bodyPr vert="horz" wrap="square" lIns="0" tIns="292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05"/>
              </a:spcBef>
            </a:pPr>
            <a:r>
              <a:rPr sz="4800" spc="-5" dirty="0">
                <a:solidFill>
                  <a:srgbClr val="DEF4FA"/>
                </a:solidFill>
              </a:rPr>
              <a:t>DNA</a:t>
            </a:r>
            <a:r>
              <a:rPr sz="4800" spc="-90" dirty="0">
                <a:solidFill>
                  <a:srgbClr val="DEF4FA"/>
                </a:solidFill>
              </a:rPr>
              <a:t> </a:t>
            </a:r>
            <a:r>
              <a:rPr sz="4800" spc="-5" dirty="0">
                <a:solidFill>
                  <a:srgbClr val="DEF4FA"/>
                </a:solidFill>
              </a:rPr>
              <a:t>Replication</a:t>
            </a:r>
            <a:endParaRPr sz="4800"/>
          </a:p>
          <a:p>
            <a:pPr marL="64769">
              <a:lnSpc>
                <a:spcPct val="100000"/>
              </a:lnSpc>
              <a:spcBef>
                <a:spcPts val="1060"/>
              </a:spcBef>
            </a:pPr>
            <a:r>
              <a:rPr sz="2300" b="0" dirty="0">
                <a:solidFill>
                  <a:srgbClr val="FFFFFF"/>
                </a:solidFill>
                <a:latin typeface="Times New Roman"/>
                <a:cs typeface="Times New Roman"/>
                <a:hlinkClick r:id="rId8"/>
              </a:rPr>
              <a:t>http://youtu.be/hfZ8o9D1tus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8825" y="473379"/>
            <a:ext cx="4890770" cy="1149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95"/>
              </a:spcBef>
            </a:pPr>
            <a:r>
              <a:rPr spc="25" dirty="0"/>
              <a:t>DNA </a:t>
            </a:r>
            <a:r>
              <a:rPr spc="10" dirty="0"/>
              <a:t>Replication…to </a:t>
            </a:r>
            <a:r>
              <a:rPr spc="15" dirty="0"/>
              <a:t>be </a:t>
            </a:r>
            <a:r>
              <a:rPr spc="-900" dirty="0"/>
              <a:t> </a:t>
            </a:r>
            <a:r>
              <a:rPr spc="10" dirty="0"/>
              <a:t>continued…..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9287" y="2526284"/>
            <a:ext cx="6620509" cy="1779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1465" indent="-279400">
              <a:lnSpc>
                <a:spcPct val="100000"/>
              </a:lnSpc>
              <a:spcBef>
                <a:spcPts val="100"/>
              </a:spcBef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Times New Roman"/>
                <a:cs typeface="Times New Roman"/>
              </a:rPr>
              <a:t>Why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would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cells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need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to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replicate?</a:t>
            </a: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2DA2BE"/>
              </a:buClr>
              <a:buFont typeface="Lucida Sans Unicode"/>
              <a:buChar char="□"/>
            </a:pPr>
            <a:endParaRPr sz="3450">
              <a:latin typeface="Times New Roman"/>
              <a:cs typeface="Times New Roman"/>
            </a:endParaRPr>
          </a:p>
          <a:p>
            <a:pPr marL="291465" marR="5080" indent="-279400">
              <a:lnSpc>
                <a:spcPct val="101099"/>
              </a:lnSpc>
              <a:buClr>
                <a:srgbClr val="2DA2BE"/>
              </a:buClr>
              <a:buSzPct val="66666"/>
              <a:buFont typeface="Lucida Sans Unicode"/>
              <a:buChar char="□"/>
              <a:tabLst>
                <a:tab pos="291465" algn="l"/>
                <a:tab pos="292100" algn="l"/>
              </a:tabLst>
            </a:pPr>
            <a:r>
              <a:rPr sz="2700" spc="-5" dirty="0">
                <a:latin typeface="Times New Roman"/>
                <a:cs typeface="Times New Roman"/>
              </a:rPr>
              <a:t>What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kind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of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cells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would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need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to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be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produced </a:t>
            </a:r>
            <a:r>
              <a:rPr sz="2700" spc="-66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for</a:t>
            </a:r>
            <a:r>
              <a:rPr sz="2700" spc="-5" dirty="0">
                <a:latin typeface="Times New Roman"/>
                <a:cs typeface="Times New Roman"/>
              </a:rPr>
              <a:t> YOU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to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survive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AND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reproduce?</a:t>
            </a:r>
            <a:endParaRPr sz="2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1108</Words>
  <Application>Microsoft Office PowerPoint</Application>
  <PresentationFormat>On-screen Show (4:3)</PresentationFormat>
  <Paragraphs>160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Arial</vt:lpstr>
      <vt:lpstr>Calibri</vt:lpstr>
      <vt:lpstr>Comic Sans MS</vt:lpstr>
      <vt:lpstr>Lucida Sans Unicode</vt:lpstr>
      <vt:lpstr>Microsoft Sans Serif</vt:lpstr>
      <vt:lpstr>Times New Roman</vt:lpstr>
      <vt:lpstr>Verdana</vt:lpstr>
      <vt:lpstr>Office Theme</vt:lpstr>
      <vt:lpstr>DNA</vt:lpstr>
      <vt:lpstr>WHAT IS IT?</vt:lpstr>
      <vt:lpstr>□ Deoxyribonucleic  Acid (DNA)</vt:lpstr>
      <vt:lpstr>DNA Structure</vt:lpstr>
      <vt:lpstr>DNA is made up of Nucleotides</vt:lpstr>
      <vt:lpstr>Structure of a nucleotide</vt:lpstr>
      <vt:lpstr>DNA NITROGEN BASES</vt:lpstr>
      <vt:lpstr>Base pairing</vt:lpstr>
      <vt:lpstr>The Rule:</vt:lpstr>
      <vt:lpstr>PowerPoint Presentation</vt:lpstr>
      <vt:lpstr>James Watson (L) and Francis Crick (R), and the model  they built of the structure of DNA</vt:lpstr>
      <vt:lpstr>X-ray diffraction photograph of the  DNA double helix</vt:lpstr>
      <vt:lpstr>Review of DNA</vt:lpstr>
      <vt:lpstr>PowerPoint Presentation</vt:lpstr>
      <vt:lpstr>PowerPoint Presentation</vt:lpstr>
      <vt:lpstr>What is RNA?</vt:lpstr>
      <vt:lpstr>Structure</vt:lpstr>
      <vt:lpstr>PowerPoint Presentation</vt:lpstr>
      <vt:lpstr>What is RNA used for?</vt:lpstr>
      <vt:lpstr>Types: mRNA &amp; tRNA</vt:lpstr>
      <vt:lpstr>Protein Synthesis using RNA?</vt:lpstr>
      <vt:lpstr>Transcription and Translation</vt:lpstr>
      <vt:lpstr>Transcription vs. Translation</vt:lpstr>
      <vt:lpstr>Transcription</vt:lpstr>
      <vt:lpstr>Steps of Transcription</vt:lpstr>
      <vt:lpstr>Translation: mRNA → Protein</vt:lpstr>
      <vt:lpstr>Start/Stop Codons</vt:lpstr>
      <vt:lpstr>tRNA (legos)</vt:lpstr>
      <vt:lpstr>Translation</vt:lpstr>
      <vt:lpstr>Translation continued..</vt:lpstr>
      <vt:lpstr>Protein Synthesis Summary</vt:lpstr>
      <vt:lpstr>Here is an overview.</vt:lpstr>
      <vt:lpstr>PowerPoint Presentation</vt:lpstr>
      <vt:lpstr>Recall differences of RNA and DNA</vt:lpstr>
      <vt:lpstr>DNA REPLICATION</vt:lpstr>
      <vt:lpstr>REPLICTION OF DNA Chromosomes</vt:lpstr>
      <vt:lpstr>Partial or complete replication?</vt:lpstr>
      <vt:lpstr>Replication Steps</vt:lpstr>
      <vt:lpstr>Replication Cont.</vt:lpstr>
      <vt:lpstr>DNA Replication http://youtu.be/hfZ8o9D1tus</vt:lpstr>
      <vt:lpstr>DNA Replication…to be  continued…..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</dc:title>
  <dc:creator>Admin</dc:creator>
  <cp:lastModifiedBy>Admin</cp:lastModifiedBy>
  <cp:revision>1</cp:revision>
  <dcterms:created xsi:type="dcterms:W3CDTF">2022-07-15T10:14:25Z</dcterms:created>
  <dcterms:modified xsi:type="dcterms:W3CDTF">2022-07-15T10:15:27Z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