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65" r:id="rId2"/>
    <p:sldId id="257" r:id="rId3"/>
    <p:sldId id="258" r:id="rId4"/>
    <p:sldId id="262" r:id="rId5"/>
    <p:sldId id="263" r:id="rId6"/>
    <p:sldId id="264" r:id="rId7"/>
    <p:sldId id="266" r:id="rId8"/>
    <p:sldId id="270" r:id="rId9"/>
    <p:sldId id="259" r:id="rId10"/>
    <p:sldId id="267" r:id="rId11"/>
    <p:sldId id="268" r:id="rId12"/>
    <p:sldId id="269" r:id="rId13"/>
    <p:sldId id="260" r:id="rId14"/>
    <p:sldId id="261" r:id="rId15"/>
    <p:sldId id="271" r:id="rId16"/>
    <p:sldId id="284" r:id="rId17"/>
    <p:sldId id="285" r:id="rId18"/>
    <p:sldId id="289" r:id="rId19"/>
    <p:sldId id="286" r:id="rId20"/>
    <p:sldId id="287" r:id="rId21"/>
    <p:sldId id="288" r:id="rId22"/>
    <p:sldId id="290" r:id="rId23"/>
    <p:sldId id="291" r:id="rId24"/>
    <p:sldId id="272" r:id="rId25"/>
    <p:sldId id="273" r:id="rId26"/>
    <p:sldId id="274" r:id="rId27"/>
    <p:sldId id="275" r:id="rId28"/>
    <p:sldId id="276" r:id="rId29"/>
    <p:sldId id="277" r:id="rId30"/>
    <p:sldId id="292" r:id="rId31"/>
    <p:sldId id="278" r:id="rId32"/>
    <p:sldId id="279" r:id="rId33"/>
    <p:sldId id="280" r:id="rId34"/>
    <p:sldId id="281" r:id="rId35"/>
    <p:sldId id="282" r:id="rId36"/>
    <p:sldId id="283" r:id="rId37"/>
    <p:sldId id="293" r:id="rId38"/>
    <p:sldId id="294" r:id="rId39"/>
    <p:sldId id="301" r:id="rId40"/>
    <p:sldId id="295" r:id="rId41"/>
    <p:sldId id="296" r:id="rId42"/>
    <p:sldId id="297" r:id="rId43"/>
    <p:sldId id="298" r:id="rId44"/>
    <p:sldId id="299" r:id="rId45"/>
    <p:sldId id="300" r:id="rId46"/>
    <p:sldId id="302" r:id="rId47"/>
    <p:sldId id="303" r:id="rId48"/>
    <p:sldId id="304" r:id="rId49"/>
    <p:sldId id="307" r:id="rId50"/>
    <p:sldId id="305" r:id="rId51"/>
    <p:sldId id="306" r:id="rId52"/>
    <p:sldId id="308" r:id="rId53"/>
    <p:sldId id="309" r:id="rId54"/>
    <p:sldId id="310" r:id="rId55"/>
    <p:sldId id="312" r:id="rId56"/>
    <p:sldId id="313" r:id="rId57"/>
    <p:sldId id="314" r:id="rId58"/>
    <p:sldId id="315"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08B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914400"/>
          </a:xfrm>
        </p:spPr>
        <p:txBody>
          <a:bodyPr>
            <a:normAutofit fontScale="90000"/>
          </a:bodyPr>
          <a:lstStyle/>
          <a:p>
            <a:r>
              <a:rPr lang="en-US" dirty="0" smtClean="0">
                <a:solidFill>
                  <a:srgbClr val="0070C0"/>
                </a:solidFill>
                <a:latin typeface="Adobe Gothic Std B" pitchFamily="34" charset="-128"/>
                <a:ea typeface="Adobe Gothic Std B" pitchFamily="34" charset="-128"/>
              </a:rPr>
              <a:t>        </a:t>
            </a:r>
            <a:r>
              <a:rPr lang="en-US" sz="6700" b="1" dirty="0" smtClean="0">
                <a:solidFill>
                  <a:srgbClr val="2108B8"/>
                </a:solidFill>
                <a:latin typeface="Harrington" pitchFamily="82" charset="0"/>
                <a:ea typeface="Adobe Gothic Std B" pitchFamily="34" charset="-128"/>
              </a:rPr>
              <a:t>Cosmecuiticals</a:t>
            </a:r>
            <a:endParaRPr lang="en-US" sz="6700" b="1" dirty="0">
              <a:solidFill>
                <a:srgbClr val="2108B8"/>
              </a:solidFill>
              <a:latin typeface="Harrington" pitchFamily="82" charset="0"/>
              <a:ea typeface="Adobe Gothic Std B" pitchFamily="34" charset="-128"/>
            </a:endParaRPr>
          </a:p>
        </p:txBody>
      </p:sp>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pic>
        <p:nvPicPr>
          <p:cNvPr id="3" name="Picture 2" descr="D:\BHARATI\ACADEMIC\ndt notes &amp; ppt\cosmecuticals\Herbsberriesandflowers.jpg"/>
          <p:cNvPicPr>
            <a:picLocks noChangeAspect="1" noChangeArrowheads="1"/>
          </p:cNvPicPr>
          <p:nvPr/>
        </p:nvPicPr>
        <p:blipFill>
          <a:blip r:embed="rId2"/>
          <a:srcRect/>
          <a:stretch>
            <a:fillRect/>
          </a:stretch>
        </p:blipFill>
        <p:spPr bwMode="auto">
          <a:xfrm>
            <a:off x="152400" y="990600"/>
            <a:ext cx="5943600" cy="4191000"/>
          </a:xfrm>
          <a:prstGeom prst="rect">
            <a:avLst/>
          </a:prstGeom>
          <a:noFill/>
        </p:spPr>
      </p:pic>
      <p:pic>
        <p:nvPicPr>
          <p:cNvPr id="1027" name="Picture 3" descr="D:\BHARATI\ACADEMIC\ndt notes &amp; ppt\cosmecuticals\images.jpg"/>
          <p:cNvPicPr>
            <a:picLocks noChangeAspect="1" noChangeArrowheads="1"/>
          </p:cNvPicPr>
          <p:nvPr/>
        </p:nvPicPr>
        <p:blipFill>
          <a:blip r:embed="rId3"/>
          <a:srcRect/>
          <a:stretch>
            <a:fillRect/>
          </a:stretch>
        </p:blipFill>
        <p:spPr bwMode="auto">
          <a:xfrm>
            <a:off x="6248400" y="914400"/>
            <a:ext cx="2743200" cy="2143125"/>
          </a:xfrm>
          <a:prstGeom prst="rect">
            <a:avLst/>
          </a:prstGeom>
          <a:noFill/>
        </p:spPr>
      </p:pic>
      <p:pic>
        <p:nvPicPr>
          <p:cNvPr id="1028" name="Picture 4" descr="D:\BHARATI\ACADEMIC\ndt notes &amp; ppt\cosmecuticals\LF-ayurveda-main.jpg"/>
          <p:cNvPicPr>
            <a:picLocks noChangeAspect="1" noChangeArrowheads="1"/>
          </p:cNvPicPr>
          <p:nvPr/>
        </p:nvPicPr>
        <p:blipFill>
          <a:blip r:embed="rId4" cstate="print"/>
          <a:srcRect/>
          <a:stretch>
            <a:fillRect/>
          </a:stretch>
        </p:blipFill>
        <p:spPr bwMode="auto">
          <a:xfrm>
            <a:off x="6248400" y="3200400"/>
            <a:ext cx="2743200" cy="1981200"/>
          </a:xfrm>
          <a:prstGeom prst="rect">
            <a:avLst/>
          </a:prstGeom>
          <a:noFill/>
        </p:spPr>
      </p:pic>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just">
              <a:buNone/>
            </a:pPr>
            <a:r>
              <a:rPr lang="en-US" sz="3000" b="1" dirty="0" smtClean="0">
                <a:latin typeface="Times New Roman" pitchFamily="18" charset="0"/>
                <a:cs typeface="Times New Roman" pitchFamily="18" charset="0"/>
              </a:rPr>
              <a:t>Introduction:</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The concept of beauty and cosmetics is as ancient as mankind and civilization. Women are obsessed with looking beautiful. So, they use various beauty products that have herbs to look charming and young. Indian herbs and its significance are popular worldwide. An herbal cosmetic have growing demand in the world market and is an invaluable gift of nature. </a:t>
            </a:r>
          </a:p>
          <a:p>
            <a:pPr algn="just">
              <a:buNone/>
            </a:pPr>
            <a:r>
              <a:rPr lang="en-US" sz="2800" dirty="0" smtClean="0">
                <a:latin typeface="Times New Roman" pitchFamily="18" charset="0"/>
                <a:cs typeface="Times New Roman" pitchFamily="18" charset="0"/>
              </a:rPr>
              <a:t>				Herbal formulations always have attracted considerable attention because of their good activity and comparatively lesser or nil side effects with synthetic drugs. Herbs and spices have been used in maintaining and enhancing human beauty. Indian women have long used herbs such as Sandalwood and Turmeric for skin care, Henna to color the hair, palms and soles; and natural oils to perfume their bodies.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77000"/>
          </a:xfrm>
        </p:spPr>
        <p:txBody>
          <a:bodyPr>
            <a:noAutofit/>
          </a:bodyPr>
          <a:lstStyle/>
          <a:p>
            <a:pPr algn="just">
              <a:buNone/>
            </a:pPr>
            <a:r>
              <a:rPr lang="en-US" sz="2800" b="1" dirty="0" smtClean="0">
                <a:latin typeface="Times New Roman" pitchFamily="18" charset="0"/>
                <a:cs typeface="Times New Roman" pitchFamily="18" charset="0"/>
              </a:rPr>
              <a:t>Tulsi (</a:t>
            </a:r>
            <a:r>
              <a:rPr lang="en-US" sz="2800" b="1" i="1" dirty="0" smtClean="0">
                <a:latin typeface="Times New Roman" pitchFamily="18" charset="0"/>
                <a:cs typeface="Times New Roman" pitchFamily="18" charset="0"/>
              </a:rPr>
              <a:t>Ocimum sanctum)</a:t>
            </a:r>
          </a:p>
          <a:p>
            <a:pPr algn="just">
              <a:buNone/>
            </a:pPr>
            <a:r>
              <a:rPr lang="en-US" sz="2400" dirty="0" smtClean="0">
                <a:latin typeface="Times New Roman" pitchFamily="18" charset="0"/>
                <a:cs typeface="Times New Roman" pitchFamily="18" charset="0"/>
              </a:rPr>
              <a:t>	Holy basil, called Tulsi in India, is ubiquitous in Hindu tradition. Perhaps its role as a healing herb was instrumental in its "sacred" implication.</a:t>
            </a:r>
          </a:p>
          <a:p>
            <a:pPr algn="just">
              <a:buNone/>
            </a:pPr>
            <a:endParaRPr lang="en-US" sz="2400" dirty="0" smtClean="0">
              <a:latin typeface="Times New Roman" pitchFamily="18" charset="0"/>
              <a:cs typeface="Times New Roman" pitchFamily="18" charset="0"/>
            </a:endParaRPr>
          </a:p>
          <a:p>
            <a:pPr algn="just">
              <a:buNone/>
            </a:pPr>
            <a:r>
              <a:rPr lang="en-US" sz="2800" b="1" dirty="0" smtClean="0">
                <a:latin typeface="Times New Roman" pitchFamily="18" charset="0"/>
                <a:cs typeface="Times New Roman" pitchFamily="18" charset="0"/>
              </a:rPr>
              <a:t>Ghritkumari (</a:t>
            </a:r>
            <a:r>
              <a:rPr lang="en-US" sz="2800" b="1" i="1" dirty="0" smtClean="0">
                <a:latin typeface="Times New Roman" pitchFamily="18" charset="0"/>
                <a:cs typeface="Times New Roman" pitchFamily="18" charset="0"/>
              </a:rPr>
              <a:t>Aloe vera)</a:t>
            </a:r>
          </a:p>
          <a:p>
            <a:pPr algn="just">
              <a:buNone/>
            </a:pPr>
            <a:r>
              <a:rPr lang="en-US" sz="2400" dirty="0" smtClean="0">
                <a:latin typeface="Times New Roman" pitchFamily="18" charset="0"/>
                <a:cs typeface="Times New Roman" pitchFamily="18" charset="0"/>
              </a:rPr>
              <a:t>	It is a most ingenious mixture of an antibiotic, an astringent coagulating agent, a pain inhibitor and a growth stimulator (also called a "wound hormone"), whose function is to accelerate the healing of injured surfaces .</a:t>
            </a:r>
          </a:p>
          <a:p>
            <a:pPr algn="just">
              <a:buNone/>
            </a:pPr>
            <a:r>
              <a:rPr lang="en-US" sz="2400" dirty="0" smtClean="0">
                <a:latin typeface="Times New Roman" pitchFamily="18" charset="0"/>
                <a:cs typeface="Times New Roman" pitchFamily="18" charset="0"/>
              </a:rPr>
              <a:t> 	It is used for pain relief and healing of 'hemorrhoids, applied externally and internally it is also used for sunburn, scratch and a cleansing purge for the body or skin.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Autofit/>
          </a:bodyPr>
          <a:lstStyle/>
          <a:p>
            <a:pPr algn="just">
              <a:buNone/>
            </a:pPr>
            <a:endParaRPr lang="en-US" sz="2400" b="1" dirty="0" smtClean="0">
              <a:latin typeface="Times New Roman" pitchFamily="18" charset="0"/>
              <a:cs typeface="Times New Roman" pitchFamily="18" charset="0"/>
            </a:endParaRPr>
          </a:p>
          <a:p>
            <a:pPr algn="just">
              <a:buNone/>
            </a:pPr>
            <a:r>
              <a:rPr lang="en-US" sz="2400" b="1" dirty="0" smtClean="0">
                <a:latin typeface="Times New Roman" pitchFamily="18" charset="0"/>
                <a:cs typeface="Times New Roman" pitchFamily="18" charset="0"/>
              </a:rPr>
              <a:t>Multani Mitts (Fullers Earth)</a:t>
            </a:r>
          </a:p>
          <a:p>
            <a:pPr algn="just">
              <a:buNone/>
            </a:pPr>
            <a:r>
              <a:rPr lang="en-US" sz="2400" dirty="0" smtClean="0">
                <a:latin typeface="Times New Roman" pitchFamily="18" charset="0"/>
                <a:cs typeface="Times New Roman" pitchFamily="18" charset="0"/>
              </a:rPr>
              <a:t>	Clay was one of the earliest substances to be used as a beauty mask to draw oils from the skin, natural moisturizers for hairs, teeth, gums and hair. To remove pimple marks, treating sunburn, helps unclog pores, to cleanse the skin of flakes and dirt.</a:t>
            </a:r>
          </a:p>
          <a:p>
            <a:pPr algn="just">
              <a:buNone/>
            </a:pPr>
            <a:endParaRPr lang="en-US" sz="2400" dirty="0" smtClean="0">
              <a:latin typeface="Times New Roman" pitchFamily="18" charset="0"/>
              <a:cs typeface="Times New Roman" pitchFamily="18" charset="0"/>
            </a:endParaRPr>
          </a:p>
          <a:p>
            <a:pPr algn="just">
              <a:buNone/>
            </a:pPr>
            <a:r>
              <a:rPr lang="en-US" sz="2400" b="1" dirty="0" smtClean="0">
                <a:latin typeface="Times New Roman" pitchFamily="18" charset="0"/>
                <a:cs typeface="Times New Roman" pitchFamily="18" charset="0"/>
              </a:rPr>
              <a:t>Almond Oil</a:t>
            </a:r>
          </a:p>
          <a:p>
            <a:pPr algn="just">
              <a:buNone/>
            </a:pPr>
            <a:r>
              <a:rPr lang="en-US" sz="2400" dirty="0" smtClean="0">
                <a:latin typeface="Times New Roman" pitchFamily="18" charset="0"/>
                <a:cs typeface="Times New Roman" pitchFamily="18" charset="0"/>
              </a:rPr>
              <a:t>	The almond oil is obtained from </a:t>
            </a:r>
            <a:r>
              <a:rPr lang="en-US" sz="2400" b="1" i="1" dirty="0" smtClean="0">
                <a:latin typeface="Times New Roman" pitchFamily="18" charset="0"/>
                <a:cs typeface="Times New Roman" pitchFamily="18" charset="0"/>
              </a:rPr>
              <a:t>Prunus dulcis</a:t>
            </a:r>
            <a:r>
              <a:rPr lang="en-US" sz="2400" dirty="0" smtClean="0">
                <a:latin typeface="Times New Roman" pitchFamily="18" charset="0"/>
                <a:cs typeface="Times New Roman" pitchFamily="18" charset="0"/>
              </a:rPr>
              <a:t>. Basically it contains about 78% of this fat. This oil contains very small amounts of super-unsaturated Omega-3 essential fatty acids. It proves to be very nourishing, and softens and strengthens the hair. The almond oil also proves to be a very good cleansing agent. Almond oil has been used for many centuries, even before it's spread as a commercial agro-product.</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91600" cy="6477000"/>
          </a:xfrm>
        </p:spPr>
        <p:txBody>
          <a:bodyPr>
            <a:normAutofit/>
          </a:bodyPr>
          <a:lstStyle/>
          <a:p>
            <a:pPr>
              <a:buNone/>
            </a:pPr>
            <a:endParaRPr lang="en-US" sz="2800" b="1"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Henna</a:t>
            </a:r>
          </a:p>
          <a:p>
            <a:pPr>
              <a:buNone/>
            </a:pPr>
            <a:r>
              <a:rPr lang="en-US" sz="2800" dirty="0" smtClean="0">
                <a:latin typeface="Times New Roman" pitchFamily="18" charset="0"/>
                <a:cs typeface="Times New Roman" pitchFamily="18" charset="0"/>
              </a:rPr>
              <a:t>	Henna comes from the plant, </a:t>
            </a:r>
            <a:r>
              <a:rPr lang="en-US" sz="2800" b="1" i="1" dirty="0" smtClean="0">
                <a:latin typeface="Times New Roman" pitchFamily="18" charset="0"/>
                <a:cs typeface="Times New Roman" pitchFamily="18" charset="0"/>
              </a:rPr>
              <a:t>Lawsonia inermis </a:t>
            </a:r>
            <a:r>
              <a:rPr lang="en-US" sz="2800" dirty="0" smtClean="0">
                <a:latin typeface="Times New Roman" pitchFamily="18" charset="0"/>
                <a:cs typeface="Times New Roman" pitchFamily="18" charset="0"/>
              </a:rPr>
              <a:t>family Lythraceae, which contain a dye molecule called Lawsone, which when processed becomes Henna powder. Henna has a natural affinity with the proteins in our hair, making it able to “stain” the colour onto the hair shaft.</a:t>
            </a:r>
          </a:p>
          <a:p>
            <a:pPr algn="just">
              <a:buNone/>
            </a:pPr>
            <a:r>
              <a:rPr lang="en-US" sz="2800" b="1" dirty="0" smtClean="0">
                <a:latin typeface="Times New Roman" pitchFamily="18" charset="0"/>
                <a:cs typeface="Times New Roman" pitchFamily="18" charset="0"/>
              </a:rPr>
              <a:t>Turmeric</a:t>
            </a:r>
          </a:p>
          <a:p>
            <a:pPr algn="just">
              <a:buNone/>
            </a:pPr>
            <a:r>
              <a:rPr lang="en-US" sz="2800" dirty="0" smtClean="0">
                <a:latin typeface="Times New Roman" pitchFamily="18" charset="0"/>
                <a:cs typeface="Times New Roman" pitchFamily="18" charset="0"/>
              </a:rPr>
              <a:t>	Turmeric, </a:t>
            </a:r>
            <a:r>
              <a:rPr lang="en-US" sz="2800" b="1" i="1" dirty="0" smtClean="0">
                <a:latin typeface="Times New Roman" pitchFamily="18" charset="0"/>
                <a:cs typeface="Times New Roman" pitchFamily="18" charset="0"/>
              </a:rPr>
              <a:t>Curcuma longa </a:t>
            </a:r>
            <a:r>
              <a:rPr lang="en-US" sz="2800" dirty="0" smtClean="0">
                <a:latin typeface="Times New Roman" pitchFamily="18" charset="0"/>
                <a:cs typeface="Times New Roman" pitchFamily="18" charset="0"/>
              </a:rPr>
              <a:t>is a rhizomatous perennial plant of the ginger family Zingiberaceae. Turmeric is used in many celebrations of Hindus. Traditionally women rub turmeric on their cheeks ton produce a natural golden glow.</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a:bodyPr>
          <a:lstStyle/>
          <a:p>
            <a:pPr>
              <a:buNone/>
            </a:pP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Advantages of Herbal Cosmetics over Synthetic:</a:t>
            </a:r>
          </a:p>
          <a:p>
            <a:pPr algn="just">
              <a:buNone/>
            </a:pPr>
            <a:r>
              <a:rPr lang="en-US" sz="2800" dirty="0" smtClean="0"/>
              <a:t>	</a:t>
            </a:r>
            <a:r>
              <a:rPr lang="en-US" sz="2400" dirty="0" smtClean="0">
                <a:latin typeface="Times New Roman" pitchFamily="18" charset="0"/>
                <a:cs typeface="Times New Roman" pitchFamily="18" charset="0"/>
              </a:rPr>
              <a:t>Herbal cosmetics are the modern trend in the field of beauty and fashion.</a:t>
            </a:r>
            <a:r>
              <a:rPr lang="en-US" sz="2400" b="1" dirty="0" smtClean="0">
                <a:latin typeface="Times New Roman" pitchFamily="18" charset="0"/>
                <a:cs typeface="Times New Roman" pitchFamily="18" charset="0"/>
              </a:rPr>
              <a:t> </a:t>
            </a:r>
          </a:p>
          <a:p>
            <a:pPr algn="just"/>
            <a:r>
              <a:rPr lang="en-US" sz="2400" dirty="0" smtClean="0">
                <a:latin typeface="Times New Roman" pitchFamily="18" charset="0"/>
                <a:cs typeface="Times New Roman" pitchFamily="18" charset="0"/>
              </a:rPr>
              <a:t>These agents are gaining popularity as nowadays most women prefer natural products over chemicals for their personal care to enhance their beauty as these products supply the body with nutrients and enhance health and provide satisfaction as these are free from synthetic chemicals and have relatively less side-effects compared to the synthetic cosmetics.</a:t>
            </a:r>
          </a:p>
          <a:p>
            <a:pPr algn="just"/>
            <a:endParaRPr lang="en-US" sz="2400" dirty="0" smtClean="0"/>
          </a:p>
          <a:p>
            <a:r>
              <a:rPr lang="en-US" sz="2400" b="1" dirty="0" smtClean="0">
                <a:latin typeface="Times New Roman" pitchFamily="18" charset="0"/>
                <a:cs typeface="Times New Roman" pitchFamily="18" charset="0"/>
              </a:rPr>
              <a:t>Safe to use :</a:t>
            </a:r>
            <a:r>
              <a:rPr lang="en-US" sz="2400" dirty="0" smtClean="0">
                <a:latin typeface="Times New Roman" pitchFamily="18" charset="0"/>
                <a:cs typeface="Times New Roman" pitchFamily="18" charset="0"/>
              </a:rPr>
              <a:t> Compared to other beauty products, natural cosmetics are safe to use. They are hypo-allergenic and tested and proven by dermatologists to be safe to use anytime, anywhere. Since they are made of natural ingredients, people don’t have to worry about getting skin rashes or experience skin itchiness.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00800"/>
          </a:xfrm>
        </p:spPr>
        <p:txBody>
          <a:bodyPr>
            <a:normAutofit/>
          </a:bodyPr>
          <a:lstStyle/>
          <a:p>
            <a:r>
              <a:rPr lang="en-US" sz="2400" b="1" dirty="0" smtClean="0">
                <a:latin typeface="Times New Roman" pitchFamily="18" charset="0"/>
                <a:cs typeface="Times New Roman" pitchFamily="18" charset="0"/>
              </a:rPr>
              <a:t>Compatible with all skin types:</a:t>
            </a:r>
            <a:r>
              <a:rPr lang="en-US" sz="2400" dirty="0" smtClean="0">
                <a:latin typeface="Times New Roman" pitchFamily="18" charset="0"/>
                <a:cs typeface="Times New Roman" pitchFamily="18" charset="0"/>
              </a:rPr>
              <a:t> Natural cosmetics are suitable for all skin types. </a:t>
            </a:r>
          </a:p>
          <a:p>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Wide selection to choose from: </a:t>
            </a:r>
            <a:r>
              <a:rPr lang="en-US" sz="2400" dirty="0" smtClean="0">
                <a:latin typeface="Times New Roman" pitchFamily="18" charset="0"/>
                <a:cs typeface="Times New Roman" pitchFamily="18" charset="0"/>
              </a:rPr>
              <a:t>Natural cosmetics may still be a new type in the beauty industry but they already offer a variety of beauty products for all make up crazy people out there to choose from.</a:t>
            </a:r>
          </a:p>
          <a:p>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Fits your budget: </a:t>
            </a:r>
            <a:r>
              <a:rPr lang="en-US" sz="2400" dirty="0" smtClean="0">
                <a:latin typeface="Times New Roman" pitchFamily="18" charset="0"/>
                <a:cs typeface="Times New Roman" pitchFamily="18" charset="0"/>
              </a:rPr>
              <a:t>Natural cosmetics are not that expensive. In fact, some of these products are more affordable than synthetic ones. An estimate of WHO demonstrates about 80% of world population depends on natural products for their health care, because of side effects inflicted and rising cost of modern medicine.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914400"/>
          </a:xfrm>
        </p:spPr>
        <p:txBody>
          <a:bodyPr>
            <a:normAutofit fontScale="90000"/>
          </a:bodyPr>
          <a:lstStyle/>
          <a:p>
            <a:r>
              <a:rPr lang="en-US" dirty="0" smtClean="0">
                <a:solidFill>
                  <a:srgbClr val="0070C0"/>
                </a:solidFill>
                <a:latin typeface="Adobe Gothic Std B" pitchFamily="34" charset="-128"/>
                <a:ea typeface="Adobe Gothic Std B" pitchFamily="34" charset="-128"/>
              </a:rPr>
              <a:t>        </a:t>
            </a:r>
            <a:r>
              <a:rPr lang="en-US" sz="6700" b="1" dirty="0" smtClean="0">
                <a:solidFill>
                  <a:srgbClr val="2108B8"/>
                </a:solidFill>
                <a:latin typeface="Harrington" pitchFamily="82" charset="0"/>
                <a:ea typeface="Adobe Gothic Std B" pitchFamily="34" charset="-128"/>
              </a:rPr>
              <a:t>Cosmecuiticals</a:t>
            </a:r>
            <a:endParaRPr lang="en-US" sz="6700" b="1" dirty="0">
              <a:solidFill>
                <a:srgbClr val="2108B8"/>
              </a:solidFill>
              <a:latin typeface="Harrington" pitchFamily="82" charset="0"/>
              <a:ea typeface="Adobe Gothic Std B" pitchFamily="34" charset="-128"/>
            </a:endParaRPr>
          </a:p>
        </p:txBody>
      </p:sp>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pic>
        <p:nvPicPr>
          <p:cNvPr id="3" name="Picture 2" descr="D:\BHARATI\ACADEMIC\ndt notes &amp; ppt\cosmecuticals\Herbsberriesandflowers.jpg"/>
          <p:cNvPicPr>
            <a:picLocks noChangeAspect="1" noChangeArrowheads="1"/>
          </p:cNvPicPr>
          <p:nvPr/>
        </p:nvPicPr>
        <p:blipFill>
          <a:blip r:embed="rId2"/>
          <a:srcRect/>
          <a:stretch>
            <a:fillRect/>
          </a:stretch>
        </p:blipFill>
        <p:spPr bwMode="auto">
          <a:xfrm>
            <a:off x="152400" y="990600"/>
            <a:ext cx="5943600" cy="4191000"/>
          </a:xfrm>
          <a:prstGeom prst="rect">
            <a:avLst/>
          </a:prstGeom>
          <a:noFill/>
        </p:spPr>
      </p:pic>
      <p:pic>
        <p:nvPicPr>
          <p:cNvPr id="1027" name="Picture 3" descr="D:\BHARATI\ACADEMIC\ndt notes &amp; ppt\cosmecuticals\images.jpg"/>
          <p:cNvPicPr>
            <a:picLocks noChangeAspect="1" noChangeArrowheads="1"/>
          </p:cNvPicPr>
          <p:nvPr/>
        </p:nvPicPr>
        <p:blipFill>
          <a:blip r:embed="rId3"/>
          <a:srcRect/>
          <a:stretch>
            <a:fillRect/>
          </a:stretch>
        </p:blipFill>
        <p:spPr bwMode="auto">
          <a:xfrm>
            <a:off x="6248400" y="914400"/>
            <a:ext cx="2743200" cy="2143125"/>
          </a:xfrm>
          <a:prstGeom prst="rect">
            <a:avLst/>
          </a:prstGeom>
          <a:noFill/>
        </p:spPr>
      </p:pic>
      <p:pic>
        <p:nvPicPr>
          <p:cNvPr id="1028" name="Picture 4" descr="D:\BHARATI\ACADEMIC\ndt notes &amp; ppt\cosmecuticals\LF-ayurveda-main.jpg"/>
          <p:cNvPicPr>
            <a:picLocks noChangeAspect="1" noChangeArrowheads="1"/>
          </p:cNvPicPr>
          <p:nvPr/>
        </p:nvPicPr>
        <p:blipFill>
          <a:blip r:embed="rId4" cstate="print"/>
          <a:srcRect/>
          <a:stretch>
            <a:fillRect/>
          </a:stretch>
        </p:blipFill>
        <p:spPr bwMode="auto">
          <a:xfrm>
            <a:off x="6248400" y="3200400"/>
            <a:ext cx="2743200" cy="1981200"/>
          </a:xfrm>
          <a:prstGeom prst="rect">
            <a:avLst/>
          </a:prstGeom>
          <a:noFill/>
        </p:spPr>
      </p:pic>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lgn="just">
              <a:buNone/>
            </a:pPr>
            <a:r>
              <a:rPr lang="en-US" sz="2800" b="1" dirty="0" smtClean="0">
                <a:latin typeface="Times New Roman" pitchFamily="18" charset="0"/>
                <a:cs typeface="Times New Roman" pitchFamily="18" charset="0"/>
              </a:rPr>
              <a:t>COLD CREAM:</a:t>
            </a:r>
            <a:r>
              <a:rPr lang="en-US" sz="2800" dirty="0" smtClean="0">
                <a:latin typeface="Times New Roman" pitchFamily="18" charset="0"/>
                <a:cs typeface="Times New Roman" pitchFamily="18" charset="0"/>
              </a:rPr>
              <a:t>	</a:t>
            </a:r>
            <a:endParaRPr lang="en-US" sz="2800" dirty="0" smtClean="0"/>
          </a:p>
          <a:p>
            <a:r>
              <a:rPr lang="en-US" sz="2400" dirty="0" smtClean="0">
                <a:latin typeface="Times New Roman" pitchFamily="18" charset="0"/>
                <a:cs typeface="Times New Roman" pitchFamily="18" charset="0"/>
              </a:rPr>
              <a:t>Cold cream produces cooling effect because slow evaporation of water present in the emulsion.</a:t>
            </a:r>
          </a:p>
          <a:p>
            <a:r>
              <a:rPr lang="en-US" sz="2400" dirty="0" smtClean="0">
                <a:latin typeface="Times New Roman" pitchFamily="18" charset="0"/>
                <a:cs typeface="Times New Roman" pitchFamily="18" charset="0"/>
              </a:rPr>
              <a:t>In olden days the cold cream was prepared from animal fats &amp; vegetable oils but</a:t>
            </a:r>
          </a:p>
          <a:p>
            <a:pPr>
              <a:buNone/>
            </a:pPr>
            <a:r>
              <a:rPr lang="en-US" sz="2400" dirty="0" smtClean="0">
                <a:latin typeface="Times New Roman" pitchFamily="18" charset="0"/>
                <a:cs typeface="Times New Roman" pitchFamily="18" charset="0"/>
              </a:rPr>
              <a:t>	Vegetable oils: rancid so replaced by mineral oils which gives more stable product.  </a:t>
            </a:r>
          </a:p>
          <a:p>
            <a:pPr>
              <a:buNone/>
            </a:pPr>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Mechanism of action on skin: </a:t>
            </a:r>
          </a:p>
          <a:p>
            <a:pPr>
              <a:buNone/>
            </a:pP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o/w type of emulsion but after application on skin, sufficient water evaporates to permit phase inversion to w/o type. </a:t>
            </a:r>
          </a:p>
          <a:p>
            <a:pPr>
              <a:buNone/>
            </a:pP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
        <p:nvSpPr>
          <p:cNvPr id="4" name="Curved Left Arrow 3"/>
          <p:cNvSpPr/>
          <p:nvPr/>
        </p:nvSpPr>
        <p:spPr>
          <a:xfrm>
            <a:off x="2819400" y="2057400"/>
            <a:ext cx="304800" cy="381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228600"/>
            <a:ext cx="8763000" cy="7232749"/>
          </a:xfrm>
          <a:prstGeom prst="rect">
            <a:avLst/>
          </a:prstGeom>
        </p:spPr>
        <p:txBody>
          <a:bodyPr wrap="square">
            <a:spAutoFit/>
          </a:bodyPr>
          <a:lstStyle/>
          <a:p>
            <a:r>
              <a:rPr lang="en-US" sz="2800" b="1" dirty="0" smtClean="0">
                <a:latin typeface="Times New Roman" pitchFamily="18" charset="0"/>
                <a:cs typeface="Times New Roman" pitchFamily="18" charset="0"/>
              </a:rPr>
              <a:t>Formulation:</a:t>
            </a:r>
          </a:p>
          <a:p>
            <a:endParaRPr lang="en-US" sz="2800"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Formula 1</a:t>
            </a:r>
          </a:p>
          <a:p>
            <a:r>
              <a:rPr lang="en-US" sz="2400" dirty="0" smtClean="0">
                <a:latin typeface="Times New Roman" pitchFamily="18" charset="0"/>
                <a:cs typeface="Times New Roman" pitchFamily="18" charset="0"/>
              </a:rPr>
              <a:t>•Bees wax ----		 5%</a:t>
            </a:r>
          </a:p>
          <a:p>
            <a:r>
              <a:rPr lang="en-US" sz="2400" dirty="0" smtClean="0">
                <a:latin typeface="Times New Roman" pitchFamily="18" charset="0"/>
                <a:cs typeface="Times New Roman" pitchFamily="18" charset="0"/>
              </a:rPr>
              <a:t>•Liquid paraffin ----	 45%</a:t>
            </a:r>
          </a:p>
          <a:p>
            <a:r>
              <a:rPr lang="en-US" sz="2400" dirty="0" smtClean="0">
                <a:latin typeface="Times New Roman" pitchFamily="18" charset="0"/>
                <a:cs typeface="Times New Roman" pitchFamily="18" charset="0"/>
              </a:rPr>
              <a:t>•White soft paraffin----10%</a:t>
            </a:r>
          </a:p>
          <a:p>
            <a:r>
              <a:rPr lang="en-US" sz="2400" dirty="0" smtClean="0">
                <a:latin typeface="Times New Roman" pitchFamily="18" charset="0"/>
                <a:cs typeface="Times New Roman" pitchFamily="18" charset="0"/>
              </a:rPr>
              <a:t>•Hard paraffin----	 7%</a:t>
            </a:r>
          </a:p>
          <a:p>
            <a:r>
              <a:rPr lang="en-US" sz="2400" dirty="0" smtClean="0">
                <a:latin typeface="Times New Roman" pitchFamily="18" charset="0"/>
                <a:cs typeface="Times New Roman" pitchFamily="18" charset="0"/>
              </a:rPr>
              <a:t>•Borax----		  0.2%</a:t>
            </a:r>
          </a:p>
          <a:p>
            <a:r>
              <a:rPr lang="en-US" sz="2400" dirty="0" smtClean="0">
                <a:latin typeface="Times New Roman" pitchFamily="18" charset="0"/>
                <a:cs typeface="Times New Roman" pitchFamily="18" charset="0"/>
              </a:rPr>
              <a:t>•Water----		  32.8%</a:t>
            </a:r>
          </a:p>
          <a:p>
            <a:r>
              <a:rPr lang="en-US" sz="2400" dirty="0" smtClean="0">
                <a:latin typeface="Times New Roman" pitchFamily="18" charset="0"/>
                <a:cs typeface="Times New Roman" pitchFamily="18" charset="0"/>
              </a:rPr>
              <a:t>•Perfume----		  q.s</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Formula 2</a:t>
            </a:r>
          </a:p>
          <a:p>
            <a:r>
              <a:rPr lang="en-US" sz="2400" dirty="0" smtClean="0">
                <a:latin typeface="Times New Roman" pitchFamily="18" charset="0"/>
                <a:cs typeface="Times New Roman" pitchFamily="18" charset="0"/>
              </a:rPr>
              <a:t>•Bees wax ----		16%</a:t>
            </a:r>
          </a:p>
          <a:p>
            <a:r>
              <a:rPr lang="en-US" sz="2400" dirty="0" smtClean="0">
                <a:latin typeface="Times New Roman" pitchFamily="18" charset="0"/>
                <a:cs typeface="Times New Roman" pitchFamily="18" charset="0"/>
              </a:rPr>
              <a:t>•Liquid paraffin ----	50%</a:t>
            </a:r>
          </a:p>
          <a:p>
            <a:r>
              <a:rPr lang="en-US" sz="2400" dirty="0" smtClean="0">
                <a:latin typeface="Times New Roman" pitchFamily="18" charset="0"/>
                <a:cs typeface="Times New Roman" pitchFamily="18" charset="0"/>
              </a:rPr>
              <a:t>•Borax----		0.8%</a:t>
            </a:r>
          </a:p>
          <a:p>
            <a:r>
              <a:rPr lang="en-US" sz="2400" dirty="0" smtClean="0">
                <a:latin typeface="Times New Roman" pitchFamily="18" charset="0"/>
                <a:cs typeface="Times New Roman" pitchFamily="18" charset="0"/>
              </a:rPr>
              <a:t>•Water----		33.2%</a:t>
            </a:r>
          </a:p>
          <a:p>
            <a:r>
              <a:rPr lang="en-US" sz="2400" dirty="0" smtClean="0">
                <a:latin typeface="Times New Roman" pitchFamily="18" charset="0"/>
                <a:cs typeface="Times New Roman" pitchFamily="18" charset="0"/>
              </a:rPr>
              <a:t>•Perfume----		q.s </a:t>
            </a:r>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lstStyle/>
          <a:p>
            <a:pPr>
              <a:buNone/>
            </a:pPr>
            <a:r>
              <a:rPr lang="en-US" b="1" dirty="0" smtClean="0"/>
              <a:t>	</a:t>
            </a:r>
            <a:r>
              <a:rPr lang="en-US" sz="2800" b="1" dirty="0" smtClean="0">
                <a:latin typeface="Times New Roman" pitchFamily="18" charset="0"/>
                <a:cs typeface="Times New Roman" pitchFamily="18" charset="0"/>
              </a:rPr>
              <a:t>General procedure</a:t>
            </a:r>
          </a:p>
          <a:p>
            <a:r>
              <a:rPr lang="en-US" sz="2400" dirty="0" smtClean="0">
                <a:latin typeface="Times New Roman" pitchFamily="18" charset="0"/>
                <a:cs typeface="Times New Roman" pitchFamily="18" charset="0"/>
              </a:rPr>
              <a:t>Weigh all ingredients in required qty.</a:t>
            </a:r>
          </a:p>
          <a:p>
            <a:r>
              <a:rPr lang="en-US" sz="2400" dirty="0" smtClean="0">
                <a:latin typeface="Times New Roman" pitchFamily="18" charset="0"/>
                <a:cs typeface="Times New Roman" pitchFamily="18" charset="0"/>
              </a:rPr>
              <a:t>Melt the wax and other things in their decreasing order of m.p. on water bath.</a:t>
            </a:r>
          </a:p>
          <a:p>
            <a:r>
              <a:rPr lang="en-US" sz="2400" dirty="0" smtClean="0">
                <a:latin typeface="Times New Roman" pitchFamily="18" charset="0"/>
                <a:cs typeface="Times New Roman" pitchFamily="18" charset="0"/>
              </a:rPr>
              <a:t>Dissolve borax in water at 70-750C.</a:t>
            </a:r>
          </a:p>
          <a:p>
            <a:r>
              <a:rPr lang="en-US" sz="2400" dirty="0" smtClean="0">
                <a:latin typeface="Times New Roman" pitchFamily="18" charset="0"/>
                <a:cs typeface="Times New Roman" pitchFamily="18" charset="0"/>
              </a:rPr>
              <a:t>Add both phase together i.e. oil &amp; water.</a:t>
            </a:r>
          </a:p>
          <a:p>
            <a:r>
              <a:rPr lang="en-US" sz="2400" dirty="0" smtClean="0">
                <a:latin typeface="Times New Roman" pitchFamily="18" charset="0"/>
                <a:cs typeface="Times New Roman" pitchFamily="18" charset="0"/>
              </a:rPr>
              <a:t>Add required qty of preservative &amp; perfume.</a:t>
            </a:r>
          </a:p>
          <a:p>
            <a:r>
              <a:rPr lang="en-US" sz="2400" dirty="0" smtClean="0">
                <a:latin typeface="Times New Roman" pitchFamily="18" charset="0"/>
                <a:cs typeface="Times New Roman" pitchFamily="18" charset="0"/>
              </a:rPr>
              <a:t>Transfer the cream to container while hot. </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a:t>
            </a:r>
            <a:r>
              <a:rPr lang="en-US" sz="2800" b="1" dirty="0" smtClean="0">
                <a:latin typeface="Times New Roman" pitchFamily="18" charset="0"/>
                <a:cs typeface="Times New Roman" pitchFamily="18" charset="0"/>
              </a:rPr>
              <a:t>Storage:</a:t>
            </a:r>
          </a:p>
          <a:p>
            <a:pPr>
              <a:buNone/>
            </a:pPr>
            <a:r>
              <a:rPr lang="en-US" sz="2400" dirty="0" smtClean="0">
                <a:latin typeface="Times New Roman" pitchFamily="18" charset="0"/>
                <a:cs typeface="Times New Roman" pitchFamily="18" charset="0"/>
              </a:rPr>
              <a:t>–Stored in a well closed container at a temperature not exceeds 250C.</a:t>
            </a:r>
          </a:p>
          <a:p>
            <a:pPr>
              <a:buNone/>
            </a:pPr>
            <a:r>
              <a:rPr lang="en-US" sz="2400" dirty="0" smtClean="0">
                <a:latin typeface="Times New Roman" pitchFamily="18" charset="0"/>
                <a:cs typeface="Times New Roman" pitchFamily="18" charset="0"/>
              </a:rPr>
              <a:t>–Stored in a cool place.</a:t>
            </a:r>
          </a:p>
          <a:p>
            <a:endParaRPr lang="en-US" sz="2400" dirty="0" smtClean="0">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553200"/>
          </a:xfrm>
        </p:spPr>
        <p:txBody>
          <a:bodyPr/>
          <a:lstStyle/>
          <a:p>
            <a:r>
              <a:rPr lang="en-US" sz="2800" b="1" dirty="0" smtClean="0">
                <a:latin typeface="Times New Roman" pitchFamily="18" charset="0"/>
                <a:cs typeface="Times New Roman" pitchFamily="18" charset="0"/>
              </a:rPr>
              <a:t>Evaluation parameters</a:t>
            </a:r>
          </a:p>
          <a:p>
            <a:pPr>
              <a:buNone/>
            </a:pPr>
            <a:r>
              <a:rPr lang="en-US"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Consistency (viscosity)</a:t>
            </a:r>
          </a:p>
          <a:p>
            <a:pPr>
              <a:buNone/>
            </a:pPr>
            <a:r>
              <a:rPr lang="en-US" sz="2400" dirty="0" smtClean="0">
                <a:latin typeface="Times New Roman" pitchFamily="18" charset="0"/>
                <a:cs typeface="Times New Roman" pitchFamily="18" charset="0"/>
              </a:rPr>
              <a:t>–Skin irritation test</a:t>
            </a:r>
          </a:p>
          <a:p>
            <a:pPr>
              <a:buNone/>
            </a:pPr>
            <a:r>
              <a:rPr lang="en-US" sz="2400" dirty="0" smtClean="0">
                <a:latin typeface="Times New Roman" pitchFamily="18" charset="0"/>
                <a:cs typeface="Times New Roman" pitchFamily="18" charset="0"/>
              </a:rPr>
              <a:t>–Net content in the container </a:t>
            </a:r>
          </a:p>
          <a:p>
            <a:pPr>
              <a:buNone/>
            </a:pPr>
            <a:r>
              <a:rPr lang="en-US" sz="2400" dirty="0" smtClean="0">
                <a:latin typeface="Times New Roman" pitchFamily="18" charset="0"/>
                <a:cs typeface="Times New Roman" pitchFamily="18" charset="0"/>
              </a:rPr>
              <a:t>–Test for microbial growth </a:t>
            </a:r>
          </a:p>
          <a:p>
            <a:pPr>
              <a:buNone/>
            </a:pPr>
            <a:r>
              <a:rPr lang="en-US" sz="2400" dirty="0" smtClean="0">
                <a:latin typeface="Times New Roman" pitchFamily="18" charset="0"/>
                <a:cs typeface="Times New Roman" pitchFamily="18" charset="0"/>
              </a:rPr>
              <a:t>–Rancidity</a:t>
            </a:r>
          </a:p>
          <a:p>
            <a:pPr>
              <a:buNone/>
            </a:pPr>
            <a:r>
              <a:rPr lang="en-US" sz="2400" dirty="0" smtClean="0">
                <a:latin typeface="Times New Roman" pitchFamily="18" charset="0"/>
                <a:cs typeface="Times New Roman" pitchFamily="18" charset="0"/>
              </a:rPr>
              <a:t>–Color &amp; physical appearance test</a:t>
            </a:r>
          </a:p>
          <a:p>
            <a:pPr>
              <a:buNone/>
            </a:pPr>
            <a:endParaRPr lang="en-US" sz="2400"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Marketed Products</a:t>
            </a:r>
          </a:p>
          <a:p>
            <a:r>
              <a:rPr lang="en-US" sz="2400" dirty="0" smtClean="0">
                <a:latin typeface="Times New Roman" pitchFamily="18" charset="0"/>
                <a:cs typeface="Times New Roman" pitchFamily="18" charset="0"/>
              </a:rPr>
              <a:t>Pond’s cold cream</a:t>
            </a:r>
          </a:p>
          <a:p>
            <a:r>
              <a:rPr lang="en-US" sz="2400" dirty="0" smtClean="0">
                <a:latin typeface="Times New Roman" pitchFamily="18" charset="0"/>
                <a:cs typeface="Times New Roman" pitchFamily="18" charset="0"/>
              </a:rPr>
              <a:t>Ayur herbal cold cream</a:t>
            </a:r>
          </a:p>
          <a:p>
            <a:r>
              <a:rPr lang="en-US" sz="2400" dirty="0" smtClean="0">
                <a:latin typeface="Times New Roman" pitchFamily="18" charset="0"/>
                <a:cs typeface="Times New Roman" pitchFamily="18" charset="0"/>
              </a:rPr>
              <a:t>Emani cold cream</a:t>
            </a:r>
          </a:p>
          <a:p>
            <a:r>
              <a:rPr lang="en-US" sz="2400" dirty="0" smtClean="0">
                <a:latin typeface="Times New Roman" pitchFamily="18" charset="0"/>
                <a:cs typeface="Times New Roman" pitchFamily="18" charset="0"/>
              </a:rPr>
              <a:t>Aloe vera cold cream </a:t>
            </a:r>
          </a:p>
          <a:p>
            <a:endParaRPr lang="en-US" sz="2400" dirty="0" smtClean="0"/>
          </a:p>
          <a:p>
            <a:pPr>
              <a:buNone/>
            </a:pPr>
            <a:endParaRPr lang="en-US" sz="2400"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lgn="just">
              <a:buNone/>
            </a:pPr>
            <a:r>
              <a:rPr lang="en-US" sz="2800" b="1" dirty="0" smtClean="0">
                <a:latin typeface="Times New Roman" pitchFamily="18" charset="0"/>
                <a:cs typeface="Times New Roman" pitchFamily="18" charset="0"/>
              </a:rPr>
              <a:t>VANISHING CREAMS:</a:t>
            </a:r>
          </a:p>
          <a:p>
            <a:pPr algn="just">
              <a:buNone/>
            </a:pPr>
            <a:r>
              <a:rPr lang="en-US" sz="2800" dirty="0" smtClean="0">
                <a:latin typeface="Times New Roman" pitchFamily="18" charset="0"/>
                <a:cs typeface="Times New Roman" pitchFamily="18" charset="0"/>
              </a:rPr>
              <a:t>	</a:t>
            </a:r>
            <a:endParaRPr lang="en-US" sz="2800" dirty="0" smtClean="0"/>
          </a:p>
          <a:p>
            <a:r>
              <a:rPr lang="en-US" sz="2400" dirty="0" smtClean="0">
                <a:latin typeface="Times New Roman" pitchFamily="18" charset="0"/>
                <a:cs typeface="Times New Roman" pitchFamily="18" charset="0"/>
              </a:rPr>
              <a:t>Creams spread easily &amp; seem to disappear rapidly when rubbed on skin are termed as vanishing creams.</a:t>
            </a:r>
          </a:p>
          <a:p>
            <a:r>
              <a:rPr lang="en-US" sz="2400" dirty="0" smtClean="0">
                <a:latin typeface="Times New Roman" pitchFamily="18" charset="0"/>
                <a:cs typeface="Times New Roman" pitchFamily="18" charset="0"/>
              </a:rPr>
              <a:t>These are an o/w type of emulsions which when applied to the skin leave an almost invisible layer on it so called vanishing creams.</a:t>
            </a:r>
          </a:p>
          <a:p>
            <a:r>
              <a:rPr lang="en-US" sz="2400" dirty="0" smtClean="0">
                <a:latin typeface="Times New Roman" pitchFamily="18" charset="0"/>
                <a:cs typeface="Times New Roman" pitchFamily="18" charset="0"/>
              </a:rPr>
              <a:t>These creams can be quickly washed off with water due to the presence of o/w emulsifiers.</a:t>
            </a:r>
            <a:endParaRPr lang="en-US" sz="2400" dirty="0" smtClean="0"/>
          </a:p>
          <a:p>
            <a:r>
              <a:rPr lang="en-US" sz="2400" dirty="0" smtClean="0">
                <a:latin typeface="Times New Roman" pitchFamily="18" charset="0"/>
                <a:cs typeface="Times New Roman" pitchFamily="18" charset="0"/>
              </a:rPr>
              <a:t>These creams are prepared by emulsification of stearic acid &amp; water by means of alkalies like NaOH, KOH, borax, triethanolamine etc.. </a:t>
            </a:r>
          </a:p>
          <a:p>
            <a:r>
              <a:rPr lang="en-US" sz="2400" dirty="0" smtClean="0">
                <a:latin typeface="Times New Roman" pitchFamily="18" charset="0"/>
                <a:cs typeface="Times New Roman" pitchFamily="18" charset="0"/>
              </a:rPr>
              <a:t>Synonym: greaseless cream</a:t>
            </a:r>
          </a:p>
          <a:p>
            <a:r>
              <a:rPr lang="en-US" sz="2400" dirty="0" smtClean="0">
                <a:latin typeface="Times New Roman" pitchFamily="18" charset="0"/>
                <a:cs typeface="Times New Roman" pitchFamily="18" charset="0"/>
              </a:rPr>
              <a:t>An oil-in-water emulsion containing potassium, ammonium, or sodium stearate with water and holding in emulsified form more or less free stearic acid.</a:t>
            </a:r>
            <a:endParaRPr lang="en-US" sz="2400" dirty="0" smtClean="0"/>
          </a:p>
          <a:p>
            <a:pPr>
              <a:buNone/>
            </a:pP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8991600" cy="6705600"/>
          </a:xfrm>
        </p:spPr>
        <p:txBody>
          <a:bodyPr>
            <a:normAutofit fontScale="70000" lnSpcReduction="20000"/>
          </a:bodyPr>
          <a:lstStyle/>
          <a:p>
            <a:pPr algn="just">
              <a:buNone/>
            </a:pPr>
            <a:r>
              <a:rPr lang="en-US" sz="4000" b="1" dirty="0" smtClean="0">
                <a:latin typeface="Times New Roman" pitchFamily="18" charset="0"/>
                <a:cs typeface="Times New Roman" pitchFamily="18" charset="0"/>
              </a:rPr>
              <a:t>Formulation:</a:t>
            </a:r>
          </a:p>
          <a:p>
            <a:pPr algn="just"/>
            <a:r>
              <a:rPr lang="en-US" sz="3400" dirty="0" smtClean="0">
                <a:latin typeface="Times New Roman" pitchFamily="18" charset="0"/>
                <a:cs typeface="Times New Roman" pitchFamily="18" charset="0"/>
              </a:rPr>
              <a:t>Stearic acid ----	 20%</a:t>
            </a:r>
          </a:p>
          <a:p>
            <a:pPr algn="just"/>
            <a:r>
              <a:rPr lang="en-US" sz="3400" dirty="0" smtClean="0">
                <a:latin typeface="Times New Roman" pitchFamily="18" charset="0"/>
                <a:cs typeface="Times New Roman" pitchFamily="18" charset="0"/>
              </a:rPr>
              <a:t>Cetyl alcohol ----	 0.5%</a:t>
            </a:r>
          </a:p>
          <a:p>
            <a:pPr algn="just"/>
            <a:r>
              <a:rPr lang="en-US" sz="3400" dirty="0" smtClean="0">
                <a:latin typeface="Times New Roman" pitchFamily="18" charset="0"/>
                <a:cs typeface="Times New Roman" pitchFamily="18" charset="0"/>
              </a:rPr>
              <a:t>Triethanolamine ----1.2%</a:t>
            </a:r>
          </a:p>
          <a:p>
            <a:pPr algn="just"/>
            <a:r>
              <a:rPr lang="en-US" sz="3400" dirty="0" smtClean="0">
                <a:latin typeface="Times New Roman" pitchFamily="18" charset="0"/>
                <a:cs typeface="Times New Roman" pitchFamily="18" charset="0"/>
              </a:rPr>
              <a:t>NaOH ----  		0.36%</a:t>
            </a:r>
          </a:p>
          <a:p>
            <a:pPr algn="just"/>
            <a:r>
              <a:rPr lang="en-US" sz="3400" dirty="0" smtClean="0">
                <a:latin typeface="Times New Roman" pitchFamily="18" charset="0"/>
                <a:cs typeface="Times New Roman" pitchFamily="18" charset="0"/>
              </a:rPr>
              <a:t>Glycerin ----	8%</a:t>
            </a:r>
          </a:p>
          <a:p>
            <a:pPr algn="just"/>
            <a:r>
              <a:rPr lang="en-US" sz="3400" dirty="0" smtClean="0">
                <a:latin typeface="Times New Roman" pitchFamily="18" charset="0"/>
                <a:cs typeface="Times New Roman" pitchFamily="18" charset="0"/>
              </a:rPr>
              <a:t>Water ----		69.94%</a:t>
            </a:r>
          </a:p>
          <a:p>
            <a:pPr algn="just"/>
            <a:r>
              <a:rPr lang="en-US" sz="3400" dirty="0" smtClean="0">
                <a:latin typeface="Times New Roman" pitchFamily="18" charset="0"/>
                <a:cs typeface="Times New Roman" pitchFamily="18" charset="0"/>
              </a:rPr>
              <a:t>Preservative ----	q.s.</a:t>
            </a:r>
          </a:p>
          <a:p>
            <a:pPr algn="just"/>
            <a:r>
              <a:rPr lang="en-US" sz="3400" dirty="0" smtClean="0">
                <a:latin typeface="Times New Roman" pitchFamily="18" charset="0"/>
                <a:cs typeface="Times New Roman" pitchFamily="18" charset="0"/>
              </a:rPr>
              <a:t>Perfume ----	q.s</a:t>
            </a:r>
            <a:r>
              <a:rPr lang="en-US" dirty="0" smtClean="0">
                <a:latin typeface="Times New Roman" pitchFamily="18" charset="0"/>
                <a:cs typeface="Times New Roman" pitchFamily="18" charset="0"/>
              </a:rPr>
              <a:t>.</a:t>
            </a:r>
          </a:p>
          <a:p>
            <a:pPr algn="just"/>
            <a:endParaRPr lang="en-US" dirty="0" smtClean="0">
              <a:latin typeface="Times New Roman" pitchFamily="18" charset="0"/>
              <a:cs typeface="Times New Roman" pitchFamily="18" charset="0"/>
            </a:endParaRPr>
          </a:p>
          <a:p>
            <a:pPr algn="just"/>
            <a:r>
              <a:rPr lang="en-US" sz="4000" b="1" dirty="0" smtClean="0">
                <a:latin typeface="Times New Roman" pitchFamily="18" charset="0"/>
                <a:cs typeface="Times New Roman" pitchFamily="18" charset="0"/>
              </a:rPr>
              <a:t>Procedure:</a:t>
            </a:r>
          </a:p>
          <a:p>
            <a:pPr algn="just">
              <a:buNone/>
            </a:pPr>
            <a:r>
              <a:rPr lang="en-US" dirty="0" smtClean="0">
                <a:latin typeface="Times New Roman" pitchFamily="18" charset="0"/>
                <a:cs typeface="Times New Roman" pitchFamily="18" charset="0"/>
              </a:rPr>
              <a:t>–</a:t>
            </a:r>
            <a:r>
              <a:rPr lang="en-US" sz="3400" dirty="0" smtClean="0">
                <a:latin typeface="Times New Roman" pitchFamily="18" charset="0"/>
                <a:cs typeface="Times New Roman" pitchFamily="18" charset="0"/>
              </a:rPr>
              <a:t>Weigh all ingredients &amp; heat or melt Istpart ingredients (from 1to 3) in a container</a:t>
            </a:r>
          </a:p>
          <a:p>
            <a:pPr algn="just">
              <a:buNone/>
            </a:pPr>
            <a:r>
              <a:rPr lang="en-US" sz="3400" dirty="0" smtClean="0">
                <a:latin typeface="Times New Roman" pitchFamily="18" charset="0"/>
                <a:cs typeface="Times New Roman" pitchFamily="18" charset="0"/>
              </a:rPr>
              <a:t>–Heat or melt IIndpart ingredients in a beaker</a:t>
            </a:r>
          </a:p>
          <a:p>
            <a:pPr algn="just">
              <a:buNone/>
            </a:pPr>
            <a:r>
              <a:rPr lang="en-US" sz="3400" dirty="0" smtClean="0">
                <a:latin typeface="Times New Roman" pitchFamily="18" charset="0"/>
                <a:cs typeface="Times New Roman" pitchFamily="18" charset="0"/>
              </a:rPr>
              <a:t>–Add IIndpart mixture to Istpart with continuous stirring</a:t>
            </a:r>
          </a:p>
          <a:p>
            <a:pPr algn="just">
              <a:buNone/>
            </a:pPr>
            <a:r>
              <a:rPr lang="en-US" sz="3400" dirty="0" smtClean="0">
                <a:latin typeface="Times New Roman" pitchFamily="18" charset="0"/>
                <a:cs typeface="Times New Roman" pitchFamily="18" charset="0"/>
              </a:rPr>
              <a:t>–Cool with continuous stirring</a:t>
            </a:r>
          </a:p>
          <a:p>
            <a:pPr algn="just">
              <a:buNone/>
            </a:pPr>
            <a:r>
              <a:rPr lang="en-US" sz="3400" dirty="0" smtClean="0">
                <a:latin typeface="Times New Roman" pitchFamily="18" charset="0"/>
                <a:cs typeface="Times New Roman" pitchFamily="18" charset="0"/>
              </a:rPr>
              <a:t>–Add perfume when tempt. is about 350C.</a:t>
            </a:r>
          </a:p>
          <a:p>
            <a:pPr algn="just">
              <a:buNone/>
            </a:pPr>
            <a:r>
              <a:rPr lang="en-US" sz="3400" dirty="0" smtClean="0">
                <a:latin typeface="Times New Roman" pitchFamily="18" charset="0"/>
                <a:cs typeface="Times New Roman" pitchFamily="18" charset="0"/>
              </a:rPr>
              <a:t>–Mill it (uniform mixing</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just">
              <a:buNone/>
            </a:pPr>
            <a:r>
              <a:rPr lang="en-US" sz="2800" b="1" dirty="0" smtClean="0">
                <a:latin typeface="Times New Roman" pitchFamily="18" charset="0"/>
                <a:cs typeface="Times New Roman" pitchFamily="18" charset="0"/>
              </a:rPr>
              <a:t>Storage:</a:t>
            </a:r>
          </a:p>
          <a:p>
            <a:pPr algn="just">
              <a:buNone/>
            </a:pPr>
            <a:r>
              <a:rPr lang="en-US" sz="2800" b="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Stored in a well closed container at a temperature not exceeds 250C.</a:t>
            </a:r>
          </a:p>
          <a:p>
            <a:pPr algn="just">
              <a:buNone/>
            </a:pPr>
            <a:r>
              <a:rPr lang="en-US" sz="2400" dirty="0" smtClean="0">
                <a:latin typeface="Times New Roman" pitchFamily="18" charset="0"/>
                <a:cs typeface="Times New Roman" pitchFamily="18" charset="0"/>
              </a:rPr>
              <a:t>–Stored in a cool place.</a:t>
            </a:r>
          </a:p>
          <a:p>
            <a:pPr algn="just">
              <a:buNone/>
            </a:pPr>
            <a:endParaRPr lang="en-US" sz="2800" b="1" dirty="0" smtClean="0">
              <a:latin typeface="Times New Roman" pitchFamily="18" charset="0"/>
              <a:cs typeface="Times New Roman" pitchFamily="18" charset="0"/>
            </a:endParaRPr>
          </a:p>
          <a:p>
            <a:pPr algn="just">
              <a:buNone/>
            </a:pPr>
            <a:r>
              <a:rPr lang="en-US" sz="2800" b="1" dirty="0" smtClean="0">
                <a:latin typeface="Times New Roman" pitchFamily="18" charset="0"/>
                <a:cs typeface="Times New Roman" pitchFamily="18" charset="0"/>
              </a:rPr>
              <a:t>Evaluation of vanishing creams:</a:t>
            </a:r>
          </a:p>
          <a:p>
            <a:pPr algn="just">
              <a:buNone/>
            </a:pPr>
            <a:r>
              <a:rPr lang="en-US"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Rheology or viscosity</a:t>
            </a:r>
          </a:p>
          <a:p>
            <a:pPr algn="just">
              <a:buNone/>
            </a:pPr>
            <a:r>
              <a:rPr lang="en-US" sz="2400" dirty="0" smtClean="0">
                <a:latin typeface="Times New Roman" pitchFamily="18" charset="0"/>
                <a:cs typeface="Times New Roman" pitchFamily="18" charset="0"/>
              </a:rPr>
              <a:t>–Skin sensitivity or patch test</a:t>
            </a:r>
          </a:p>
          <a:p>
            <a:pPr algn="just">
              <a:buNone/>
            </a:pPr>
            <a:r>
              <a:rPr lang="en-US" sz="2400" dirty="0" smtClean="0">
                <a:latin typeface="Times New Roman" pitchFamily="18" charset="0"/>
                <a:cs typeface="Times New Roman" pitchFamily="18" charset="0"/>
              </a:rPr>
              <a:t>–Net content</a:t>
            </a:r>
          </a:p>
          <a:p>
            <a:pPr algn="just">
              <a:buNone/>
            </a:pPr>
            <a:endParaRPr lang="en-US" sz="2400" dirty="0" smtClean="0">
              <a:latin typeface="Times New Roman" pitchFamily="18" charset="0"/>
              <a:cs typeface="Times New Roman" pitchFamily="18" charset="0"/>
            </a:endParaRPr>
          </a:p>
          <a:p>
            <a:pPr algn="just">
              <a:buNone/>
            </a:pPr>
            <a:r>
              <a:rPr lang="en-US" sz="2400" b="1" dirty="0" smtClean="0">
                <a:latin typeface="Times New Roman" pitchFamily="18" charset="0"/>
                <a:cs typeface="Times New Roman" pitchFamily="18" charset="0"/>
              </a:rPr>
              <a:t>Marketed Products:</a:t>
            </a:r>
          </a:p>
          <a:p>
            <a:pPr algn="just">
              <a:buNone/>
            </a:pPr>
            <a:r>
              <a:rPr lang="en-US" sz="2400" dirty="0" smtClean="0">
                <a:latin typeface="Times New Roman" pitchFamily="18" charset="0"/>
                <a:cs typeface="Times New Roman" pitchFamily="18" charset="0"/>
              </a:rPr>
              <a:t>–Lakme,</a:t>
            </a:r>
          </a:p>
          <a:p>
            <a:pPr algn="just">
              <a:buNone/>
            </a:pPr>
            <a:r>
              <a:rPr lang="en-US" sz="2400" dirty="0" smtClean="0">
                <a:latin typeface="Times New Roman" pitchFamily="18" charset="0"/>
                <a:cs typeface="Times New Roman" pitchFamily="18" charset="0"/>
              </a:rPr>
              <a:t>–Max-factor,</a:t>
            </a:r>
          </a:p>
          <a:p>
            <a:pPr algn="just">
              <a:buNone/>
            </a:pPr>
            <a:r>
              <a:rPr lang="en-US" sz="2400" dirty="0" smtClean="0">
                <a:latin typeface="Times New Roman" pitchFamily="18" charset="0"/>
                <a:cs typeface="Times New Roman" pitchFamily="18" charset="0"/>
              </a:rPr>
              <a:t>–Ponds,</a:t>
            </a:r>
          </a:p>
          <a:p>
            <a:pPr algn="just">
              <a:buNone/>
            </a:pPr>
            <a:r>
              <a:rPr lang="en-US" sz="2400" dirty="0" smtClean="0">
                <a:latin typeface="Times New Roman" pitchFamily="18" charset="0"/>
                <a:cs typeface="Times New Roman" pitchFamily="18" charset="0"/>
              </a:rPr>
              <a:t>–Charmis.</a:t>
            </a:r>
          </a:p>
          <a:p>
            <a:pPr algn="just">
              <a:buNone/>
            </a:pPr>
            <a:endParaRPr lang="en-US" sz="2400" dirty="0" smtClean="0">
              <a:latin typeface="Times New Roman" pitchFamily="18" charset="0"/>
              <a:cs typeface="Times New Roman" pitchFamily="18" charset="0"/>
            </a:endParaRPr>
          </a:p>
          <a:p>
            <a:pPr algn="just">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lnSpcReduction="10000"/>
          </a:bodyPr>
          <a:lstStyle/>
          <a:p>
            <a:pPr algn="just">
              <a:buNone/>
            </a:pPr>
            <a:r>
              <a:rPr lang="en-US" sz="2800" b="1" dirty="0" smtClean="0">
                <a:latin typeface="Times New Roman" pitchFamily="18" charset="0"/>
                <a:cs typeface="Times New Roman" pitchFamily="18" charset="0"/>
              </a:rPr>
              <a:t>Anti-wrinkle cream:</a:t>
            </a:r>
          </a:p>
          <a:p>
            <a:pPr algn="just">
              <a:buNone/>
            </a:pPr>
            <a:r>
              <a:rPr lang="en-US" sz="2400" b="1" dirty="0" smtClean="0">
                <a:latin typeface="Times New Roman" pitchFamily="18" charset="0"/>
                <a:cs typeface="Times New Roman" pitchFamily="18" charset="0"/>
              </a:rPr>
              <a:t>Formulation:</a:t>
            </a:r>
          </a:p>
          <a:p>
            <a:pPr algn="just">
              <a:buNone/>
            </a:pPr>
            <a:r>
              <a:rPr lang="en-US" sz="2400" dirty="0" smtClean="0">
                <a:latin typeface="Times New Roman" pitchFamily="18" charset="0"/>
                <a:cs typeface="Times New Roman" pitchFamily="18" charset="0"/>
              </a:rPr>
              <a:t>Green Tea extract 		A.P.I 			4ml </a:t>
            </a:r>
          </a:p>
          <a:p>
            <a:pPr algn="just">
              <a:buNone/>
            </a:pPr>
            <a:r>
              <a:rPr lang="en-US" sz="2400" dirty="0" smtClean="0">
                <a:latin typeface="Times New Roman" pitchFamily="18" charset="0"/>
                <a:cs typeface="Times New Roman" pitchFamily="18" charset="0"/>
              </a:rPr>
              <a:t>Neem Oil			A.P.I 			4ml</a:t>
            </a:r>
          </a:p>
          <a:p>
            <a:pPr algn="just">
              <a:buNone/>
            </a:pPr>
            <a:r>
              <a:rPr lang="en-US" sz="2400" dirty="0" smtClean="0">
                <a:latin typeface="Times New Roman" pitchFamily="18" charset="0"/>
                <a:cs typeface="Times New Roman" pitchFamily="18" charset="0"/>
              </a:rPr>
              <a:t>Eucalyptus Oil 		A.P.I 			4ml</a:t>
            </a:r>
          </a:p>
          <a:p>
            <a:pPr algn="just">
              <a:buNone/>
            </a:pPr>
            <a:r>
              <a:rPr lang="en-US" sz="2400" dirty="0" smtClean="0">
                <a:latin typeface="Times New Roman" pitchFamily="18" charset="0"/>
                <a:cs typeface="Times New Roman" pitchFamily="18" charset="0"/>
              </a:rPr>
              <a:t>Jamul Powder 			A.P.I 			2gm</a:t>
            </a:r>
          </a:p>
          <a:p>
            <a:pPr algn="just">
              <a:buNone/>
            </a:pPr>
            <a:r>
              <a:rPr lang="en-US" sz="2400" dirty="0" smtClean="0">
                <a:latin typeface="Times New Roman" pitchFamily="18" charset="0"/>
                <a:cs typeface="Times New Roman" pitchFamily="18" charset="0"/>
              </a:rPr>
              <a:t>Glycerine			Moisturizer 		2ml</a:t>
            </a:r>
          </a:p>
          <a:p>
            <a:pPr algn="just">
              <a:buNone/>
            </a:pPr>
            <a:r>
              <a:rPr lang="en-US" sz="2400" dirty="0" smtClean="0">
                <a:latin typeface="Times New Roman" pitchFamily="18" charset="0"/>
                <a:cs typeface="Times New Roman" pitchFamily="18" charset="0"/>
              </a:rPr>
              <a:t>Propylene Glycol 		Moisturizer + Binder	2ml</a:t>
            </a:r>
          </a:p>
          <a:p>
            <a:pPr algn="just">
              <a:buNone/>
            </a:pPr>
            <a:r>
              <a:rPr lang="en-US" sz="2400" dirty="0" smtClean="0">
                <a:latin typeface="Times New Roman" pitchFamily="18" charset="0"/>
                <a:cs typeface="Times New Roman" pitchFamily="18" charset="0"/>
              </a:rPr>
              <a:t>Zinc Oxide 			Skin Whitener		1gm</a:t>
            </a:r>
          </a:p>
          <a:p>
            <a:pPr algn="just">
              <a:buNone/>
            </a:pPr>
            <a:r>
              <a:rPr lang="en-US" sz="2400" dirty="0" smtClean="0">
                <a:latin typeface="Times New Roman" pitchFamily="18" charset="0"/>
                <a:cs typeface="Times New Roman" pitchFamily="18" charset="0"/>
              </a:rPr>
              <a:t>Micro Crystalline Cellulose 	Polymer - - 		4gm</a:t>
            </a:r>
          </a:p>
          <a:p>
            <a:pPr algn="just">
              <a:buNone/>
            </a:pPr>
            <a:r>
              <a:rPr lang="en-US" sz="2400" dirty="0" smtClean="0">
                <a:latin typeface="Times New Roman" pitchFamily="18" charset="0"/>
                <a:cs typeface="Times New Roman" pitchFamily="18" charset="0"/>
              </a:rPr>
              <a:t>Bees Wax 			Base 			2gm </a:t>
            </a:r>
          </a:p>
          <a:p>
            <a:pPr algn="just">
              <a:buNone/>
            </a:pPr>
            <a:r>
              <a:rPr lang="en-US" sz="2400" dirty="0" smtClean="0">
                <a:latin typeface="Times New Roman" pitchFamily="18" charset="0"/>
                <a:cs typeface="Times New Roman" pitchFamily="18" charset="0"/>
              </a:rPr>
              <a:t>Sodium Benzoate 		Preservative 		2gm</a:t>
            </a:r>
          </a:p>
          <a:p>
            <a:pPr algn="just">
              <a:buNone/>
            </a:pPr>
            <a:r>
              <a:rPr lang="en-US" sz="2400" dirty="0" smtClean="0">
                <a:latin typeface="Times New Roman" pitchFamily="18" charset="0"/>
                <a:cs typeface="Times New Roman" pitchFamily="18" charset="0"/>
              </a:rPr>
              <a:t>Olive Oil			Vitamin-A Source 	2ml</a:t>
            </a:r>
          </a:p>
          <a:p>
            <a:pPr algn="just">
              <a:buNone/>
            </a:pPr>
            <a:r>
              <a:rPr lang="en-US" sz="2400" dirty="0" smtClean="0">
                <a:latin typeface="Times New Roman" pitchFamily="18" charset="0"/>
                <a:cs typeface="Times New Roman" pitchFamily="18" charset="0"/>
              </a:rPr>
              <a:t>Lemon grass oil 		Flavouring Agent 	4ml</a:t>
            </a:r>
          </a:p>
          <a:p>
            <a:pPr algn="just">
              <a:buNone/>
            </a:pPr>
            <a:r>
              <a:rPr lang="en-US" sz="2400" dirty="0" smtClean="0">
                <a:latin typeface="Times New Roman" pitchFamily="18" charset="0"/>
                <a:cs typeface="Times New Roman" pitchFamily="18" charset="0"/>
              </a:rPr>
              <a:t>Purified water 			Vehicle 		Q.S </a:t>
            </a:r>
            <a:endParaRPr lang="en-US" sz="2400" b="1"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buNone/>
            </a:pPr>
            <a:endParaRPr lang="en-US" sz="2800" b="1"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Procedure:</a:t>
            </a:r>
          </a:p>
          <a:p>
            <a:pPr marL="514350" indent="-514350">
              <a:buFont typeface="+mj-lt"/>
              <a:buAutoNum type="arabicPeriod"/>
            </a:pPr>
            <a:r>
              <a:rPr lang="en-US" sz="2400" dirty="0" smtClean="0">
                <a:latin typeface="Times New Roman" pitchFamily="18" charset="0"/>
                <a:cs typeface="Times New Roman" pitchFamily="18" charset="0"/>
              </a:rPr>
              <a:t>Binders and polymers is added to glycerine, water mixture in porcelain dish.</a:t>
            </a:r>
          </a:p>
          <a:p>
            <a:pPr marL="514350" indent="-514350">
              <a:buFont typeface="+mj-lt"/>
              <a:buAutoNum type="arabicPeriod"/>
            </a:pPr>
            <a:r>
              <a:rPr lang="en-US" sz="2400" dirty="0" smtClean="0">
                <a:latin typeface="Times New Roman" pitchFamily="18" charset="0"/>
                <a:cs typeface="Times New Roman" pitchFamily="18" charset="0"/>
              </a:rPr>
              <a:t>This forms liquid dispersion and shows slightly swelling property.</a:t>
            </a:r>
          </a:p>
          <a:p>
            <a:pPr marL="514350" indent="-514350">
              <a:buFont typeface="+mj-lt"/>
              <a:buAutoNum type="arabicPeriod"/>
            </a:pPr>
            <a:r>
              <a:rPr lang="en-US" sz="2400" dirty="0" smtClean="0">
                <a:latin typeface="Times New Roman" pitchFamily="18" charset="0"/>
                <a:cs typeface="Times New Roman" pitchFamily="18" charset="0"/>
              </a:rPr>
              <a:t>This liquid dispersion added to green tea extract and jamul powder.</a:t>
            </a:r>
          </a:p>
          <a:p>
            <a:pPr marL="514350" indent="-514350">
              <a:buFont typeface="+mj-lt"/>
              <a:buAutoNum type="arabicPeriod"/>
            </a:pPr>
            <a:r>
              <a:rPr lang="en-US" sz="2400" dirty="0" smtClean="0">
                <a:latin typeface="Times New Roman" pitchFamily="18" charset="0"/>
                <a:cs typeface="Times New Roman" pitchFamily="18" charset="0"/>
              </a:rPr>
              <a:t>Melt oils along with base in different china dish.</a:t>
            </a:r>
          </a:p>
          <a:p>
            <a:pPr marL="514350" indent="-514350">
              <a:buFont typeface="+mj-lt"/>
              <a:buAutoNum type="arabicPeriod"/>
            </a:pPr>
            <a:r>
              <a:rPr lang="en-US" sz="2400" dirty="0" smtClean="0">
                <a:latin typeface="Times New Roman" pitchFamily="18" charset="0"/>
                <a:cs typeface="Times New Roman" pitchFamily="18" charset="0"/>
              </a:rPr>
              <a:t>To this mixture green tea extract mixture is added.</a:t>
            </a:r>
          </a:p>
          <a:p>
            <a:pPr marL="514350" indent="-514350">
              <a:buFont typeface="+mj-lt"/>
              <a:buAutoNum type="arabicPeriod"/>
            </a:pPr>
            <a:r>
              <a:rPr lang="en-US" sz="2400" dirty="0" smtClean="0">
                <a:latin typeface="Times New Roman" pitchFamily="18" charset="0"/>
                <a:cs typeface="Times New Roman" pitchFamily="18" charset="0"/>
              </a:rPr>
              <a:t>Finally skin whitener and preservatives are added.</a:t>
            </a:r>
          </a:p>
          <a:p>
            <a:pPr marL="514350" indent="-514350">
              <a:buFont typeface="+mj-lt"/>
              <a:buAutoNum type="arabicPeriod"/>
            </a:pPr>
            <a:r>
              <a:rPr lang="en-US" sz="2400" dirty="0" smtClean="0">
                <a:latin typeface="Times New Roman" pitchFamily="18" charset="0"/>
                <a:cs typeface="Times New Roman" pitchFamily="18" charset="0"/>
              </a:rPr>
              <a:t>Triturate all above ingredients.</a:t>
            </a:r>
          </a:p>
          <a:p>
            <a:pPr marL="514350" indent="-514350">
              <a:buFont typeface="+mj-lt"/>
              <a:buAutoNum type="arabicPeriod"/>
            </a:pPr>
            <a:r>
              <a:rPr lang="en-US" sz="2400" dirty="0" smtClean="0">
                <a:latin typeface="Times New Roman" pitchFamily="18" charset="0"/>
                <a:cs typeface="Times New Roman" pitchFamily="18" charset="0"/>
              </a:rPr>
              <a:t>Herbal anti wrinkle cream in required consistency  is formed.</a:t>
            </a:r>
          </a:p>
          <a:p>
            <a:pPr marL="514350" indent="-514350">
              <a:buFont typeface="+mj-lt"/>
              <a:buAutoNum type="arabicPeriod"/>
            </a:pPr>
            <a:endParaRPr lang="en-US" sz="24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914400"/>
          </a:xfrm>
        </p:spPr>
        <p:txBody>
          <a:bodyPr>
            <a:normAutofit fontScale="90000"/>
          </a:bodyPr>
          <a:lstStyle/>
          <a:p>
            <a:r>
              <a:rPr lang="en-US" dirty="0" smtClean="0">
                <a:solidFill>
                  <a:srgbClr val="0070C0"/>
                </a:solidFill>
                <a:latin typeface="Adobe Gothic Std B" pitchFamily="34" charset="-128"/>
                <a:ea typeface="Adobe Gothic Std B" pitchFamily="34" charset="-128"/>
              </a:rPr>
              <a:t>        </a:t>
            </a:r>
            <a:r>
              <a:rPr lang="en-US" sz="6700" b="1" dirty="0" smtClean="0">
                <a:solidFill>
                  <a:srgbClr val="2108B8"/>
                </a:solidFill>
                <a:latin typeface="Harrington" pitchFamily="82" charset="0"/>
                <a:ea typeface="Adobe Gothic Std B" pitchFamily="34" charset="-128"/>
              </a:rPr>
              <a:t>Cosmecuiticals</a:t>
            </a:r>
            <a:endParaRPr lang="en-US" sz="6700" b="1" dirty="0">
              <a:solidFill>
                <a:srgbClr val="2108B8"/>
              </a:solidFill>
              <a:latin typeface="Harrington" pitchFamily="82" charset="0"/>
              <a:ea typeface="Adobe Gothic Std B" pitchFamily="34" charset="-128"/>
            </a:endParaRPr>
          </a:p>
        </p:txBody>
      </p:sp>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pic>
        <p:nvPicPr>
          <p:cNvPr id="3" name="Picture 2" descr="D:\BHARATI\ACADEMIC\ndt notes &amp; ppt\cosmecuticals\Herbsberriesandflowers.jpg"/>
          <p:cNvPicPr>
            <a:picLocks noChangeAspect="1" noChangeArrowheads="1"/>
          </p:cNvPicPr>
          <p:nvPr/>
        </p:nvPicPr>
        <p:blipFill>
          <a:blip r:embed="rId2"/>
          <a:srcRect/>
          <a:stretch>
            <a:fillRect/>
          </a:stretch>
        </p:blipFill>
        <p:spPr bwMode="auto">
          <a:xfrm>
            <a:off x="152400" y="990600"/>
            <a:ext cx="5943600" cy="4191000"/>
          </a:xfrm>
          <a:prstGeom prst="rect">
            <a:avLst/>
          </a:prstGeom>
          <a:noFill/>
        </p:spPr>
      </p:pic>
      <p:pic>
        <p:nvPicPr>
          <p:cNvPr id="1027" name="Picture 3" descr="D:\BHARATI\ACADEMIC\ndt notes &amp; ppt\cosmecuticals\images.jpg"/>
          <p:cNvPicPr>
            <a:picLocks noChangeAspect="1" noChangeArrowheads="1"/>
          </p:cNvPicPr>
          <p:nvPr/>
        </p:nvPicPr>
        <p:blipFill>
          <a:blip r:embed="rId3"/>
          <a:srcRect/>
          <a:stretch>
            <a:fillRect/>
          </a:stretch>
        </p:blipFill>
        <p:spPr bwMode="auto">
          <a:xfrm>
            <a:off x="6248400" y="914400"/>
            <a:ext cx="2743200" cy="2143125"/>
          </a:xfrm>
          <a:prstGeom prst="rect">
            <a:avLst/>
          </a:prstGeom>
          <a:noFill/>
        </p:spPr>
      </p:pic>
      <p:pic>
        <p:nvPicPr>
          <p:cNvPr id="1028" name="Picture 4" descr="D:\BHARATI\ACADEMIC\ndt notes &amp; ppt\cosmecuticals\LF-ayurveda-main.jpg"/>
          <p:cNvPicPr>
            <a:picLocks noChangeAspect="1" noChangeArrowheads="1"/>
          </p:cNvPicPr>
          <p:nvPr/>
        </p:nvPicPr>
        <p:blipFill>
          <a:blip r:embed="rId4" cstate="print"/>
          <a:srcRect/>
          <a:stretch>
            <a:fillRect/>
          </a:stretch>
        </p:blipFill>
        <p:spPr bwMode="auto">
          <a:xfrm>
            <a:off x="6248400" y="3200400"/>
            <a:ext cx="2743200" cy="1981200"/>
          </a:xfrm>
          <a:prstGeom prst="rect">
            <a:avLst/>
          </a:prstGeom>
          <a:noFill/>
        </p:spPr>
      </p:pic>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None/>
            </a:pPr>
            <a:r>
              <a:rPr lang="en-US" sz="2800" b="1" dirty="0" smtClean="0">
                <a:latin typeface="Times New Roman" pitchFamily="18" charset="0"/>
                <a:cs typeface="Times New Roman" pitchFamily="18" charset="0"/>
              </a:rPr>
              <a:t>Evaluation of Herbal Creams:</a:t>
            </a:r>
          </a:p>
          <a:p>
            <a:pPr algn="just">
              <a:buFont typeface="Wingdings" pitchFamily="2" charset="2"/>
              <a:buChar char="§"/>
            </a:pPr>
            <a:r>
              <a:rPr lang="en-US" sz="2400" b="1" dirty="0" smtClean="0">
                <a:latin typeface="Times New Roman" pitchFamily="18" charset="0"/>
                <a:cs typeface="Times New Roman" pitchFamily="18" charset="0"/>
              </a:rPr>
              <a:t>Organoleptic evaluation:</a:t>
            </a:r>
            <a:r>
              <a:rPr lang="en-US" sz="2400" dirty="0" smtClean="0">
                <a:latin typeface="Times New Roman" pitchFamily="18" charset="0"/>
                <a:cs typeface="Times New Roman" pitchFamily="18" charset="0"/>
              </a:rPr>
              <a:t> The cream thus obtained was evaluated for its organoleptic properties like color, odor, and state.</a:t>
            </a:r>
          </a:p>
          <a:p>
            <a:pPr algn="just">
              <a:buFont typeface="Wingdings" pitchFamily="2" charset="2"/>
              <a:buChar char="§"/>
            </a:pPr>
            <a:r>
              <a:rPr lang="en-US" sz="2400" b="1" dirty="0" smtClean="0">
                <a:latin typeface="Times New Roman" pitchFamily="18" charset="0"/>
                <a:cs typeface="Times New Roman" pitchFamily="18" charset="0"/>
              </a:rPr>
              <a:t>Test for microbial growth in formulated creams: </a:t>
            </a:r>
            <a:r>
              <a:rPr lang="en-US" sz="2400" dirty="0" smtClean="0">
                <a:latin typeface="Times New Roman" pitchFamily="18" charset="0"/>
                <a:cs typeface="Times New Roman" pitchFamily="18" charset="0"/>
              </a:rPr>
              <a:t>The formulated creams were inoculated on the plates of agar media by the streak plate method and a control was prepared by omitting the cream. The plates were placed into the incubator and are incubated at 37 0C for 24 hours. After the incubation period, plates were taken out and check the microbial growth by comparing it with the control.</a:t>
            </a:r>
          </a:p>
          <a:p>
            <a:pPr algn="just">
              <a:buFont typeface="Wingdings" pitchFamily="2" charset="2"/>
              <a:buChar char="§"/>
            </a:pPr>
            <a:r>
              <a:rPr lang="en-US" sz="2400" b="1" dirty="0" smtClean="0">
                <a:latin typeface="Times New Roman" pitchFamily="18" charset="0"/>
                <a:cs typeface="Times New Roman" pitchFamily="18" charset="0"/>
              </a:rPr>
              <a:t>Stability studies: </a:t>
            </a:r>
            <a:r>
              <a:rPr lang="en-US" sz="2400" dirty="0" smtClean="0">
                <a:latin typeface="Times New Roman" pitchFamily="18" charset="0"/>
                <a:cs typeface="Times New Roman" pitchFamily="18" charset="0"/>
              </a:rPr>
              <a:t>To assess the drug and formulation stability, stability studies were done according to ICH guidelines. The stability studies were carried out as per ICH guidelines. The cream filled with bottle and kept in humidity chamber maintained at 30 ± 2 °C/ 65 ± 5 % RH and 40 ± 2 °C / 75 ± 5 % RH for two months. At the end of studies, samples were analyzed for the physical properties and viscosity.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8991600" cy="6705600"/>
          </a:xfrm>
        </p:spPr>
        <p:txBody>
          <a:bodyPr>
            <a:normAutofit/>
          </a:bodyPr>
          <a:lstStyle/>
          <a:p>
            <a:pPr algn="just">
              <a:buFont typeface="Wingdings" pitchFamily="2" charset="2"/>
              <a:buChar char="§"/>
            </a:pPr>
            <a:r>
              <a:rPr lang="en-US" sz="2400" b="1" dirty="0" smtClean="0">
                <a:latin typeface="Times New Roman" pitchFamily="18" charset="0"/>
                <a:cs typeface="Times New Roman" pitchFamily="18" charset="0"/>
              </a:rPr>
              <a:t>pH of the Cream: </a:t>
            </a:r>
            <a:r>
              <a:rPr lang="en-US" sz="2400" dirty="0" smtClean="0">
                <a:latin typeface="Times New Roman" pitchFamily="18" charset="0"/>
                <a:cs typeface="Times New Roman" pitchFamily="18" charset="0"/>
              </a:rPr>
              <a:t>The pH meter was calibrated using standard buffer solution. About 0.5 g of the cream was weighed and dissolved in 50.0 ml of distilled water and its pH was measured.</a:t>
            </a:r>
          </a:p>
          <a:p>
            <a:pPr algn="just">
              <a:buFont typeface="Wingdings" pitchFamily="2" charset="2"/>
              <a:buChar char="§"/>
            </a:pPr>
            <a:r>
              <a:rPr lang="en-US" sz="2400" b="1" dirty="0" smtClean="0">
                <a:latin typeface="Times New Roman" pitchFamily="18" charset="0"/>
                <a:cs typeface="Times New Roman" pitchFamily="18" charset="0"/>
              </a:rPr>
              <a:t>Spreadability: </a:t>
            </a:r>
            <a:r>
              <a:rPr lang="en-US" sz="2400" dirty="0" smtClean="0">
                <a:latin typeface="Times New Roman" pitchFamily="18" charset="0"/>
                <a:cs typeface="Times New Roman" pitchFamily="18" charset="0"/>
              </a:rPr>
              <a:t> It is expressed in terms of time in seconds taken by two slides to slip off from the formulation, placed between, under the application of a certain load. Lesser the time taken for the separation of the two, better the spreadability. </a:t>
            </a:r>
          </a:p>
          <a:p>
            <a:pPr algn="just">
              <a:buNone/>
            </a:pPr>
            <a:r>
              <a:rPr lang="en-US" sz="2400" dirty="0" smtClean="0">
                <a:latin typeface="Times New Roman" pitchFamily="18" charset="0"/>
                <a:cs typeface="Times New Roman" pitchFamily="18" charset="0"/>
              </a:rPr>
              <a:t>	Spreadability = m×l /T </a:t>
            </a:r>
          </a:p>
          <a:p>
            <a:pPr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m = weight tied to the upper slide (30g), 	</a:t>
            </a:r>
          </a:p>
          <a:p>
            <a:pPr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l =length of glass slide (5cm), </a:t>
            </a:r>
          </a:p>
          <a:p>
            <a:pPr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t =time taken in seconds. </a:t>
            </a:r>
          </a:p>
          <a:p>
            <a:pPr algn="just">
              <a:buFont typeface="Wingdings" pitchFamily="2" charset="2"/>
              <a:buChar char="§"/>
            </a:pPr>
            <a:r>
              <a:rPr lang="en-US" sz="2400" b="1" dirty="0" smtClean="0">
                <a:latin typeface="Times New Roman" pitchFamily="18" charset="0"/>
                <a:cs typeface="Times New Roman" pitchFamily="18" charset="0"/>
              </a:rPr>
              <a:t>Viscosity:</a:t>
            </a:r>
            <a:r>
              <a:rPr lang="en-US" sz="2400" dirty="0" smtClean="0">
                <a:latin typeface="Times New Roman" pitchFamily="18" charset="0"/>
                <a:cs typeface="Times New Roman" pitchFamily="18" charset="0"/>
              </a:rPr>
              <a:t> Viscosity of the formulation was determined by Brookfield Viscometer. The viscosity measurements were done using Brookfield DV-II + Viscometer using LV4spindle. The developed formulation was poured into the adaptor of the viscometer and the angular velocity increased gradually from 0.5 to 20 rpm </a:t>
            </a:r>
            <a:endParaRPr lang="en-US" sz="24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Font typeface="Wingdings" pitchFamily="2" charset="2"/>
              <a:buChar char="§"/>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Microbial Test: </a:t>
            </a:r>
            <a:r>
              <a:rPr lang="en-US" sz="2400" dirty="0" smtClean="0">
                <a:latin typeface="Times New Roman" pitchFamily="18" charset="0"/>
                <a:cs typeface="Times New Roman" pitchFamily="18" charset="0"/>
              </a:rPr>
              <a:t>When formulation was tested for growth of microbes, it was found that there is growth of microbes within the prescribed limit. So these formulations are safe to use for skin.</a:t>
            </a:r>
          </a:p>
          <a:p>
            <a:pPr algn="just">
              <a:buFont typeface="Wingdings" pitchFamily="2" charset="2"/>
              <a:buChar char="§"/>
            </a:pPr>
            <a:r>
              <a:rPr lang="en-US" sz="2400" b="1" dirty="0" smtClean="0">
                <a:latin typeface="Times New Roman" pitchFamily="18" charset="0"/>
                <a:cs typeface="Times New Roman" pitchFamily="18" charset="0"/>
              </a:rPr>
              <a:t>Stability Studies: </a:t>
            </a:r>
            <a:r>
              <a:rPr lang="en-US" sz="2400" dirty="0" smtClean="0">
                <a:latin typeface="Times New Roman" pitchFamily="18" charset="0"/>
                <a:cs typeface="Times New Roman" pitchFamily="18" charset="0"/>
              </a:rPr>
              <a:t>When formulation was subjected for long term stability studies, i.e. for about a period of 2 months, it was found that there is no change in properties of cream like pH, color and viscosity.</a:t>
            </a:r>
          </a:p>
          <a:p>
            <a:pPr algn="just">
              <a:buFont typeface="Wingdings" pitchFamily="2" charset="2"/>
              <a:buChar char="§"/>
            </a:pPr>
            <a:r>
              <a:rPr lang="en-US" sz="2400" b="1" dirty="0" smtClean="0">
                <a:latin typeface="Times New Roman" pitchFamily="18" charset="0"/>
                <a:cs typeface="Times New Roman" pitchFamily="18" charset="0"/>
              </a:rPr>
              <a:t>Irritancy test: </a:t>
            </a:r>
            <a:r>
              <a:rPr lang="en-US" sz="2400" dirty="0" smtClean="0">
                <a:latin typeface="Times New Roman" pitchFamily="18" charset="0"/>
                <a:cs typeface="Times New Roman" pitchFamily="18" charset="0"/>
              </a:rPr>
              <a:t>Mark an area (1sq.cm) on the left hand dorsal surface. The cream was applied to the specified area and time was noted. Irritancy, erythematic, edema, was checked if any for regular intervals up to 24 hrs.</a:t>
            </a:r>
          </a:p>
          <a:p>
            <a:pPr algn="just">
              <a:buFont typeface="Wingdings" pitchFamily="2" charset="2"/>
              <a:buChar char="§"/>
            </a:pPr>
            <a:r>
              <a:rPr lang="en-US" sz="2400" b="1" dirty="0" smtClean="0">
                <a:latin typeface="Times New Roman" pitchFamily="18" charset="0"/>
                <a:cs typeface="Times New Roman" pitchFamily="18" charset="0"/>
              </a:rPr>
              <a:t>Appearance: </a:t>
            </a:r>
            <a:r>
              <a:rPr lang="en-US" sz="2400" dirty="0" smtClean="0">
                <a:latin typeface="Times New Roman" pitchFamily="18" charset="0"/>
                <a:cs typeface="Times New Roman" pitchFamily="18" charset="0"/>
              </a:rPr>
              <a:t>When formulation was kept for a long time, it was found that there is no change in organoleptic properties of cream.</a:t>
            </a:r>
          </a:p>
          <a:p>
            <a:pPr algn="just">
              <a:buNone/>
            </a:pPr>
            <a:endParaRPr lang="en-US" sz="24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txBody>
          <a:bodyPr>
            <a:normAutofit/>
          </a:bodyPr>
          <a:lstStyle/>
          <a:p>
            <a:pPr algn="just">
              <a:buFont typeface="Wingdings" pitchFamily="2" charset="2"/>
              <a:buChar char="§"/>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Bleeding test:</a:t>
            </a:r>
            <a:r>
              <a:rPr lang="en-US" sz="2400" dirty="0" smtClean="0">
                <a:latin typeface="Times New Roman" pitchFamily="18" charset="0"/>
                <a:cs typeface="Times New Roman" pitchFamily="18" charset="0"/>
              </a:rPr>
              <a:t> This test is specially done for semisolid preparations. Preparation is kept alternatively in fridge and at room temperature. If there is bleeding the liquid phase comes out of preparation then it is not stable. If there is no bleeding in preparation  then it called as stable at climatic conditions.</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Patch test: </a:t>
            </a:r>
            <a:r>
              <a:rPr lang="en-US" sz="2400" dirty="0" smtClean="0">
                <a:latin typeface="Times New Roman" pitchFamily="18" charset="0"/>
                <a:cs typeface="Times New Roman" pitchFamily="18" charset="0"/>
              </a:rPr>
              <a:t>It is also called as sensitivity test. Product is applied on rabbit skin. If there is no inflammation or rashes then it is free from sensitivity.</a:t>
            </a:r>
          </a:p>
          <a:p>
            <a:pPr algn="just">
              <a:buFont typeface="Wingdings" pitchFamily="2" charset="2"/>
              <a:buChar char="§"/>
            </a:pPr>
            <a:endParaRPr lang="en-US" sz="2400" b="1"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914400"/>
          </a:xfrm>
        </p:spPr>
        <p:txBody>
          <a:bodyPr>
            <a:normAutofit fontScale="90000"/>
          </a:bodyPr>
          <a:lstStyle/>
          <a:p>
            <a:r>
              <a:rPr lang="en-US" dirty="0" smtClean="0">
                <a:solidFill>
                  <a:srgbClr val="0070C0"/>
                </a:solidFill>
                <a:latin typeface="Adobe Gothic Std B" pitchFamily="34" charset="-128"/>
                <a:ea typeface="Adobe Gothic Std B" pitchFamily="34" charset="-128"/>
              </a:rPr>
              <a:t>        </a:t>
            </a:r>
            <a:r>
              <a:rPr lang="en-US" sz="6700" b="1" dirty="0" smtClean="0">
                <a:solidFill>
                  <a:srgbClr val="2108B8"/>
                </a:solidFill>
                <a:latin typeface="Harrington" pitchFamily="82" charset="0"/>
                <a:ea typeface="Adobe Gothic Std B" pitchFamily="34" charset="-128"/>
              </a:rPr>
              <a:t>Cosmecuiticals</a:t>
            </a:r>
            <a:endParaRPr lang="en-US" sz="6700" b="1" dirty="0">
              <a:solidFill>
                <a:srgbClr val="2108B8"/>
              </a:solidFill>
              <a:latin typeface="Harrington" pitchFamily="82" charset="0"/>
              <a:ea typeface="Adobe Gothic Std B" pitchFamily="34" charset="-128"/>
            </a:endParaRPr>
          </a:p>
        </p:txBody>
      </p:sp>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pic>
        <p:nvPicPr>
          <p:cNvPr id="3" name="Picture 2" descr="D:\BHARATI\ACADEMIC\ndt notes &amp; ppt\cosmecuticals\Herbsberriesandflowers.jpg"/>
          <p:cNvPicPr>
            <a:picLocks noChangeAspect="1" noChangeArrowheads="1"/>
          </p:cNvPicPr>
          <p:nvPr/>
        </p:nvPicPr>
        <p:blipFill>
          <a:blip r:embed="rId2"/>
          <a:srcRect/>
          <a:stretch>
            <a:fillRect/>
          </a:stretch>
        </p:blipFill>
        <p:spPr bwMode="auto">
          <a:xfrm>
            <a:off x="152400" y="990600"/>
            <a:ext cx="5943600" cy="4191000"/>
          </a:xfrm>
          <a:prstGeom prst="rect">
            <a:avLst/>
          </a:prstGeom>
          <a:noFill/>
        </p:spPr>
      </p:pic>
      <p:pic>
        <p:nvPicPr>
          <p:cNvPr id="1027" name="Picture 3" descr="D:\BHARATI\ACADEMIC\ndt notes &amp; ppt\cosmecuticals\images.jpg"/>
          <p:cNvPicPr>
            <a:picLocks noChangeAspect="1" noChangeArrowheads="1"/>
          </p:cNvPicPr>
          <p:nvPr/>
        </p:nvPicPr>
        <p:blipFill>
          <a:blip r:embed="rId3"/>
          <a:srcRect/>
          <a:stretch>
            <a:fillRect/>
          </a:stretch>
        </p:blipFill>
        <p:spPr bwMode="auto">
          <a:xfrm>
            <a:off x="6248400" y="914400"/>
            <a:ext cx="2743200" cy="2143125"/>
          </a:xfrm>
          <a:prstGeom prst="rect">
            <a:avLst/>
          </a:prstGeom>
          <a:noFill/>
        </p:spPr>
      </p:pic>
      <p:pic>
        <p:nvPicPr>
          <p:cNvPr id="1028" name="Picture 4" descr="D:\BHARATI\ACADEMIC\ndt notes &amp; ppt\cosmecuticals\LF-ayurveda-main.jpg"/>
          <p:cNvPicPr>
            <a:picLocks noChangeAspect="1" noChangeArrowheads="1"/>
          </p:cNvPicPr>
          <p:nvPr/>
        </p:nvPicPr>
        <p:blipFill>
          <a:blip r:embed="rId4" cstate="print"/>
          <a:srcRect/>
          <a:stretch>
            <a:fillRect/>
          </a:stretch>
        </p:blipFill>
        <p:spPr bwMode="auto">
          <a:xfrm>
            <a:off x="6248400" y="3200400"/>
            <a:ext cx="2743200" cy="1981200"/>
          </a:xfrm>
          <a:prstGeom prst="rect">
            <a:avLst/>
          </a:prstGeom>
          <a:noFill/>
        </p:spPr>
      </p:pic>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lstStyle/>
          <a:p>
            <a:pPr algn="just">
              <a:buNone/>
            </a:pPr>
            <a:r>
              <a:rPr lang="en-US" sz="2800" b="1" dirty="0" smtClean="0">
                <a:latin typeface="Times New Roman" pitchFamily="18" charset="0"/>
                <a:cs typeface="Times New Roman" pitchFamily="18" charset="0"/>
              </a:rPr>
              <a:t>Lipstick:</a:t>
            </a:r>
          </a:p>
          <a:p>
            <a:pPr algn="just">
              <a:buNone/>
            </a:pPr>
            <a:r>
              <a:rPr lang="en-US" sz="2400" b="1" dirty="0" smtClean="0">
                <a:latin typeface="Times New Roman" pitchFamily="18" charset="0"/>
                <a:cs typeface="Times New Roman" pitchFamily="18" charset="0"/>
              </a:rPr>
              <a:t>Formulation:</a:t>
            </a:r>
          </a:p>
          <a:p>
            <a:pPr algn="just">
              <a:buNone/>
            </a:pPr>
            <a:r>
              <a:rPr lang="en-US" sz="2400" dirty="0" smtClean="0">
                <a:latin typeface="Times New Roman" pitchFamily="18" charset="0"/>
                <a:cs typeface="Times New Roman" pitchFamily="18" charset="0"/>
              </a:rPr>
              <a:t>1.Bees wax 			1gm				</a:t>
            </a:r>
          </a:p>
          <a:p>
            <a:pPr algn="just">
              <a:buNone/>
            </a:pPr>
            <a:r>
              <a:rPr lang="en-US" sz="2400" dirty="0" smtClean="0">
                <a:latin typeface="Times New Roman" pitchFamily="18" charset="0"/>
                <a:cs typeface="Times New Roman" pitchFamily="18" charset="0"/>
              </a:rPr>
              <a:t>2.Coconut oil 			1.5ml</a:t>
            </a:r>
          </a:p>
          <a:p>
            <a:pPr algn="just">
              <a:buNone/>
            </a:pPr>
            <a:r>
              <a:rPr lang="en-US" sz="2400" dirty="0" smtClean="0">
                <a:latin typeface="Times New Roman" pitchFamily="18" charset="0"/>
                <a:cs typeface="Times New Roman" pitchFamily="18" charset="0"/>
              </a:rPr>
              <a:t>3.Olive oil 			1ml</a:t>
            </a:r>
          </a:p>
          <a:p>
            <a:pPr algn="just">
              <a:buNone/>
            </a:pPr>
            <a:r>
              <a:rPr lang="en-US" sz="2400" dirty="0" smtClean="0">
                <a:latin typeface="Times New Roman" pitchFamily="18" charset="0"/>
                <a:cs typeface="Times New Roman" pitchFamily="18" charset="0"/>
              </a:rPr>
              <a:t>4.Castor oil			1gm</a:t>
            </a:r>
          </a:p>
          <a:p>
            <a:pPr algn="just">
              <a:buNone/>
            </a:pPr>
            <a:r>
              <a:rPr lang="en-US" sz="2400" dirty="0" smtClean="0">
                <a:latin typeface="Times New Roman" pitchFamily="18" charset="0"/>
                <a:cs typeface="Times New Roman" pitchFamily="18" charset="0"/>
              </a:rPr>
              <a:t>5.Edible colouring matter 	2gm</a:t>
            </a:r>
          </a:p>
          <a:p>
            <a:pPr algn="just">
              <a:buNone/>
            </a:pPr>
            <a:r>
              <a:rPr lang="en-US" sz="2400" dirty="0" smtClean="0">
                <a:latin typeface="Times New Roman" pitchFamily="18" charset="0"/>
                <a:cs typeface="Times New Roman" pitchFamily="18" charset="0"/>
              </a:rPr>
              <a:t>like cinnamon bark powder, </a:t>
            </a:r>
          </a:p>
          <a:p>
            <a:pPr algn="just">
              <a:buNone/>
            </a:pPr>
            <a:r>
              <a:rPr lang="en-US" sz="2400" dirty="0" smtClean="0">
                <a:latin typeface="Times New Roman" pitchFamily="18" charset="0"/>
                <a:cs typeface="Times New Roman" pitchFamily="18" charset="0"/>
              </a:rPr>
              <a:t>coca powder, turmeric powder</a:t>
            </a:r>
          </a:p>
          <a:p>
            <a:pPr algn="just">
              <a:buNone/>
            </a:pPr>
            <a:r>
              <a:rPr lang="en-US" sz="2400" dirty="0" smtClean="0">
                <a:latin typeface="Times New Roman" pitchFamily="18" charset="0"/>
                <a:cs typeface="Times New Roman" pitchFamily="18" charset="0"/>
              </a:rPr>
              <a:t>6. Vanilla essence 		5-6drops</a:t>
            </a:r>
          </a:p>
          <a:p>
            <a:pPr algn="just">
              <a:buNone/>
            </a:pPr>
            <a:r>
              <a:rPr lang="en-US" sz="2400" dirty="0" smtClean="0">
                <a:latin typeface="Times New Roman" pitchFamily="18" charset="0"/>
                <a:cs typeface="Times New Roman" pitchFamily="18" charset="0"/>
              </a:rPr>
              <a:t>7. Rose essence 		3drops</a:t>
            </a:r>
          </a:p>
          <a:p>
            <a:pPr algn="just">
              <a:buNone/>
            </a:pPr>
            <a:r>
              <a:rPr lang="en-US" sz="2400" dirty="0" smtClean="0">
                <a:latin typeface="Times New Roman" pitchFamily="18" charset="0"/>
                <a:cs typeface="Times New Roman" pitchFamily="18" charset="0"/>
              </a:rPr>
              <a:t>8. Lemon juice 		2ml</a:t>
            </a:r>
          </a:p>
          <a:p>
            <a:pPr algn="just">
              <a:buNone/>
            </a:pPr>
            <a:endParaRPr lang="en-US" sz="2400"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just">
              <a:buNone/>
            </a:pPr>
            <a:r>
              <a:rPr lang="en-US" sz="2800" b="1" dirty="0" smtClean="0">
                <a:latin typeface="Times New Roman" pitchFamily="18" charset="0"/>
                <a:cs typeface="Times New Roman" pitchFamily="18" charset="0"/>
              </a:rPr>
              <a:t>Procedure:</a:t>
            </a:r>
          </a:p>
          <a:p>
            <a:pPr algn="just">
              <a:buFont typeface="Wingdings" pitchFamily="2" charset="2"/>
              <a:buChar char="Ø"/>
            </a:pPr>
            <a:r>
              <a:rPr lang="en-US" sz="2400" dirty="0" smtClean="0">
                <a:latin typeface="Times New Roman" pitchFamily="18" charset="0"/>
                <a:cs typeface="Times New Roman" pitchFamily="18" charset="0"/>
              </a:rPr>
              <a:t>The herbal lipstick was formulated as per general method of lipstick formulation.</a:t>
            </a:r>
          </a:p>
          <a:p>
            <a:pPr algn="just">
              <a:buFont typeface="Wingdings" pitchFamily="2" charset="2"/>
              <a:buChar char="Ø"/>
            </a:pPr>
            <a:r>
              <a:rPr lang="en-US" sz="2400" dirty="0" smtClean="0">
                <a:latin typeface="Times New Roman" pitchFamily="18" charset="0"/>
                <a:cs typeface="Times New Roman" pitchFamily="18" charset="0"/>
              </a:rPr>
              <a:t> In this formulation, white bees wax, butter, coconut oil, olive oil, were melted in porcelain dish on water bath with decreasing order of their melting point. </a:t>
            </a:r>
          </a:p>
          <a:p>
            <a:pPr algn="just">
              <a:buFont typeface="Wingdings" pitchFamily="2" charset="2"/>
              <a:buChar char="Ø"/>
            </a:pPr>
            <a:r>
              <a:rPr lang="en-US" sz="2400" dirty="0" smtClean="0">
                <a:latin typeface="Times New Roman" pitchFamily="18" charset="0"/>
                <a:cs typeface="Times New Roman" pitchFamily="18" charset="0"/>
              </a:rPr>
              <a:t>Edible coloring matter like Cinnamon bark powder, turmeric powder, cocoa powder mixed with Castor oil and heated. </a:t>
            </a:r>
          </a:p>
          <a:p>
            <a:pPr algn="just">
              <a:buFont typeface="Wingdings" pitchFamily="2" charset="2"/>
              <a:buChar char="Ø"/>
            </a:pPr>
            <a:r>
              <a:rPr lang="en-US" sz="2400" dirty="0" smtClean="0">
                <a:latin typeface="Times New Roman" pitchFamily="18" charset="0"/>
                <a:cs typeface="Times New Roman" pitchFamily="18" charset="0"/>
              </a:rPr>
              <a:t>Both phases were mixed at same temperature. </a:t>
            </a:r>
          </a:p>
          <a:p>
            <a:pPr algn="just">
              <a:buFont typeface="Wingdings" pitchFamily="2" charset="2"/>
              <a:buChar char="Ø"/>
            </a:pPr>
            <a:r>
              <a:rPr lang="en-US" sz="2400" dirty="0" smtClean="0">
                <a:latin typeface="Times New Roman" pitchFamily="18" charset="0"/>
                <a:cs typeface="Times New Roman" pitchFamily="18" charset="0"/>
              </a:rPr>
              <a:t>Vanilla &amp; rose essence and lemon juice were added at 35°C.</a:t>
            </a:r>
          </a:p>
          <a:p>
            <a:pPr algn="just">
              <a:buFont typeface="Wingdings" pitchFamily="2" charset="2"/>
              <a:buChar char="Ø"/>
            </a:pPr>
            <a:r>
              <a:rPr lang="en-US" sz="2400" dirty="0" smtClean="0">
                <a:latin typeface="Times New Roman" pitchFamily="18" charset="0"/>
                <a:cs typeface="Times New Roman" pitchFamily="18" charset="0"/>
              </a:rPr>
              <a:t> Then mixture was poured into lipstick mould in excess amount and mould was kept on ice bath. </a:t>
            </a:r>
          </a:p>
          <a:p>
            <a:pPr algn="just">
              <a:buFont typeface="Wingdings" pitchFamily="2" charset="2"/>
              <a:buChar char="Ø"/>
            </a:pPr>
            <a:r>
              <a:rPr lang="en-US" sz="2400" dirty="0" smtClean="0">
                <a:latin typeface="Times New Roman" pitchFamily="18" charset="0"/>
                <a:cs typeface="Times New Roman" pitchFamily="18" charset="0"/>
              </a:rPr>
              <a:t>After solidification surplus amount was scrapped with blade. Lipsticks were removed from mould and flamed. </a:t>
            </a:r>
          </a:p>
          <a:p>
            <a:pPr algn="just">
              <a:buFont typeface="Wingdings" pitchFamily="2" charset="2"/>
              <a:buChar char="Ø"/>
            </a:pPr>
            <a:r>
              <a:rPr lang="en-US" sz="2400" dirty="0" smtClean="0">
                <a:latin typeface="Times New Roman" pitchFamily="18" charset="0"/>
                <a:cs typeface="Times New Roman" pitchFamily="18" charset="0"/>
              </a:rPr>
              <a:t>Prepared Lipsticks were fitted in Lipstick container and used for further evaluation.</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lnSpcReduction="10000"/>
          </a:bodyPr>
          <a:lstStyle/>
          <a:p>
            <a:pPr algn="just">
              <a:buNone/>
            </a:pPr>
            <a:r>
              <a:rPr lang="en-US" sz="2800" b="1" dirty="0" smtClean="0">
                <a:latin typeface="Times New Roman" pitchFamily="18" charset="0"/>
                <a:cs typeface="Times New Roman" pitchFamily="18" charset="0"/>
              </a:rPr>
              <a:t>Evaluation of Herbal Lipstick:</a:t>
            </a:r>
          </a:p>
          <a:p>
            <a:pPr algn="just">
              <a:buFont typeface="Wingdings" pitchFamily="2" charset="2"/>
              <a:buChar char="§"/>
            </a:pPr>
            <a:r>
              <a:rPr lang="en-US" sz="2400" b="1" dirty="0" smtClean="0">
                <a:latin typeface="Times New Roman" pitchFamily="18" charset="0"/>
                <a:cs typeface="Times New Roman" pitchFamily="18" charset="0"/>
              </a:rPr>
              <a:t>Colour and Texture: </a:t>
            </a:r>
            <a:r>
              <a:rPr lang="en-US" sz="2400" dirty="0" smtClean="0">
                <a:latin typeface="Times New Roman" pitchFamily="18" charset="0"/>
                <a:cs typeface="Times New Roman" pitchFamily="18" charset="0"/>
              </a:rPr>
              <a:t>Formulated lipsticks were checked for colour, glossy and smooth texture. </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pH: </a:t>
            </a:r>
            <a:r>
              <a:rPr lang="en-US" sz="2400" dirty="0" smtClean="0">
                <a:latin typeface="Times New Roman" pitchFamily="18" charset="0"/>
                <a:cs typeface="Times New Roman" pitchFamily="18" charset="0"/>
              </a:rPr>
              <a:t>The pH of formulated herbal lipsticks was determined using digital pH meter (Herbal lipstick pH 6.3)  </a:t>
            </a:r>
          </a:p>
          <a:p>
            <a:pPr algn="just">
              <a:buNone/>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Melting Point: </a:t>
            </a:r>
            <a:r>
              <a:rPr lang="en-US" sz="2400" dirty="0" smtClean="0">
                <a:latin typeface="Times New Roman" pitchFamily="18" charset="0"/>
                <a:cs typeface="Times New Roman" pitchFamily="18" charset="0"/>
              </a:rPr>
              <a:t>Determination of melting point is an important parameter for lipstick formulation; as it is an indication of the limit of safe storage. The melting point of formulated lipstick was determined by capillary tube method. Approximately 50 mg of lipstick sample was taken and melted and filled into glass capillary tube opened at both ends. Capillary was cooled with ice for 2h and fastened with thermometer. Thermometer with capillary was deep in the beaker containing full of water which was placed on heating plate with magnetic stirrer. Heating and stirring was started slowly at fixed speed. The temperature at which material moves along the capillary tube was considered as melting point. </a:t>
            </a:r>
            <a:endParaRPr lang="en-US" sz="2400" b="1" dirty="0" smtClean="0">
              <a:latin typeface="Times New Roman" pitchFamily="18" charset="0"/>
              <a:cs typeface="Times New Roman" pitchFamily="18" charset="0"/>
            </a:endParaRPr>
          </a:p>
          <a:p>
            <a:pPr algn="just">
              <a:buNone/>
            </a:pPr>
            <a:r>
              <a:rPr lang="en-US" sz="2400" b="1"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Font typeface="Wingdings" pitchFamily="2" charset="2"/>
              <a:buChar char="§"/>
            </a:pPr>
            <a:r>
              <a:rPr lang="en-US" sz="2400" b="1" dirty="0" smtClean="0">
                <a:latin typeface="Times New Roman" pitchFamily="18" charset="0"/>
                <a:cs typeface="Times New Roman" pitchFamily="18" charset="0"/>
              </a:rPr>
              <a:t>Breaking Point: </a:t>
            </a:r>
            <a:r>
              <a:rPr lang="en-US" sz="2400" dirty="0" smtClean="0">
                <a:latin typeface="Times New Roman" pitchFamily="18" charset="0"/>
                <a:cs typeface="Times New Roman" pitchFamily="18" charset="0"/>
              </a:rPr>
              <a:t>This test was carried out to find out the value of maximum load that lipstick can withstand before it break. This test gives strength of lipstick. Prepared herbal lipstick was held horizontally in a socket inch away from the edge of support. The weight was gradually increased by a specific value (10 gm) at specific interval of 30 second and weight at which breaks was considered as the breaking point. </a:t>
            </a:r>
          </a:p>
          <a:p>
            <a:pPr algn="just">
              <a:buNone/>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Softening Point: </a:t>
            </a:r>
            <a:r>
              <a:rPr lang="en-US" sz="2400" dirty="0" smtClean="0">
                <a:latin typeface="Times New Roman" pitchFamily="18" charset="0"/>
                <a:cs typeface="Times New Roman" pitchFamily="18" charset="0"/>
              </a:rPr>
              <a:t>Lipstick should be able to withstand range of conditions to which it will be subjected in the consumer’s handbag. It should be resistant to varying temperature conditions and be just as easy to apply in hot and as in cold weather. Softening point of lipstick was determined by Ring and Ball method. </a:t>
            </a:r>
          </a:p>
          <a:p>
            <a:pPr algn="just">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Font typeface="Wingdings" pitchFamily="2" charset="2"/>
              <a:buChar char="§"/>
            </a:pPr>
            <a:r>
              <a:rPr lang="en-US" sz="2400" b="1" dirty="0" smtClean="0">
                <a:latin typeface="Times New Roman" pitchFamily="18" charset="0"/>
                <a:cs typeface="Times New Roman" pitchFamily="18" charset="0"/>
              </a:rPr>
              <a:t>Ring and Ball method: </a:t>
            </a:r>
            <a:r>
              <a:rPr lang="en-US" sz="2400" dirty="0" smtClean="0">
                <a:latin typeface="Times New Roman" pitchFamily="18" charset="0"/>
                <a:cs typeface="Times New Roman" pitchFamily="18" charset="0"/>
              </a:rPr>
              <a:t>A ring or support orifice is taken and prepared herbal lipstick was inserted into it. Extra mass above and below the orifice was removed using a sharp blade leaving a tablet of lipstick fitted into the ring. This was placed in refrigerator (6°C) for about 10 min.</a:t>
            </a:r>
            <a:endParaRPr lang="en-US" sz="2400" b="1" dirty="0" smtClean="0">
              <a:latin typeface="Times New Roman" pitchFamily="18" charset="0"/>
              <a:cs typeface="Times New Roman" pitchFamily="18" charset="0"/>
            </a:endParaRPr>
          </a:p>
          <a:p>
            <a:pPr algn="just">
              <a:buNone/>
            </a:pPr>
            <a:r>
              <a:rPr lang="en-US" sz="2400" dirty="0" smtClean="0">
                <a:latin typeface="Times New Roman" pitchFamily="18" charset="0"/>
                <a:cs typeface="Times New Roman" pitchFamily="18" charset="0"/>
              </a:rPr>
              <a:t>	Ring was tied onto a stand. A beaker containing 500 mL water at room temperature is placed on a hot plate with magnetic stirrer. A steel ball was delicately placed on the lipstick tablet. </a:t>
            </a:r>
          </a:p>
          <a:p>
            <a:pPr algn="just">
              <a:buNone/>
            </a:pPr>
            <a:r>
              <a:rPr lang="en-US" sz="2400" dirty="0" smtClean="0">
                <a:latin typeface="Times New Roman" pitchFamily="18" charset="0"/>
                <a:cs typeface="Times New Roman" pitchFamily="18" charset="0"/>
              </a:rPr>
              <a:t>	The bar with support was then inserted into the beaker till it submerged into it. Heating and slow agitation was then begun. Temperature was monitored using a thermometer. </a:t>
            </a:r>
          </a:p>
          <a:p>
            <a:pPr algn="just">
              <a:buNone/>
            </a:pPr>
            <a:r>
              <a:rPr lang="en-US" sz="2400" dirty="0" smtClean="0">
                <a:latin typeface="Times New Roman" pitchFamily="18" charset="0"/>
                <a:cs typeface="Times New Roman" pitchFamily="18" charset="0"/>
              </a:rPr>
              <a:t>	The temperature at which the lipstick mass and steel balls were loosed and falls to the bottom of the beaker was noted as softening point of lipstick.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buFont typeface="Wingdings" pitchFamily="2" charset="2"/>
              <a:buChar char="§"/>
            </a:pPr>
            <a:endParaRPr lang="en-US" sz="2400" b="1" dirty="0" smtClean="0">
              <a:latin typeface="Times New Roman" pitchFamily="18" charset="0"/>
              <a:cs typeface="Times New Roman" pitchFamily="18" charset="0"/>
            </a:endParaRPr>
          </a:p>
          <a:p>
            <a:pPr>
              <a:buFont typeface="Wingdings" pitchFamily="2" charset="2"/>
              <a:buChar char="§"/>
            </a:pPr>
            <a:r>
              <a:rPr lang="en-US" sz="2400" b="1" dirty="0" smtClean="0">
                <a:latin typeface="Times New Roman" pitchFamily="18" charset="0"/>
                <a:cs typeface="Times New Roman" pitchFamily="18" charset="0"/>
              </a:rPr>
              <a:t>Surface anomalies: </a:t>
            </a:r>
            <a:r>
              <a:rPr lang="en-US" sz="2400" dirty="0" smtClean="0">
                <a:latin typeface="Times New Roman" pitchFamily="18" charset="0"/>
                <a:cs typeface="Times New Roman" pitchFamily="18" charset="0"/>
              </a:rPr>
              <a:t>This was studied by the surface defects, such as formation of crystals on surface, contamination by moulds, fungi, formation of wrinkles, exudation of liquid substances and of solid fatty substances, etc.</a:t>
            </a:r>
          </a:p>
          <a:p>
            <a:pPr>
              <a:buFont typeface="Wingdings" pitchFamily="2" charset="2"/>
              <a:buChar char="§"/>
            </a:pPr>
            <a:endParaRPr lang="en-US" sz="2400" dirty="0" smtClean="0">
              <a:latin typeface="Times New Roman" pitchFamily="18" charset="0"/>
              <a:cs typeface="Times New Roman" pitchFamily="18" charset="0"/>
            </a:endParaRPr>
          </a:p>
          <a:p>
            <a:pPr>
              <a:buFont typeface="Wingdings" pitchFamily="2" charset="2"/>
              <a:buChar char="§"/>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Aging stability: </a:t>
            </a:r>
            <a:r>
              <a:rPr lang="en-US" sz="2400" dirty="0" smtClean="0">
                <a:latin typeface="Times New Roman" pitchFamily="18" charset="0"/>
                <a:cs typeface="Times New Roman" pitchFamily="18" charset="0"/>
              </a:rPr>
              <a:t>Prepared herbal lipsticks were stored at refrigerator temperature (4oC), room temperature (20-25oC) and high temperature (30-40oC) for 1h. Various parameters such as bleeding, streaking, catering and blooming were observed.</a:t>
            </a:r>
          </a:p>
          <a:p>
            <a:pPr>
              <a:buFont typeface="Wingdings" pitchFamily="2" charset="2"/>
              <a:buChar char="§"/>
            </a:pPr>
            <a:endParaRPr lang="en-US" sz="2400" dirty="0" smtClean="0">
              <a:latin typeface="Times New Roman" pitchFamily="18" charset="0"/>
              <a:cs typeface="Times New Roman" pitchFamily="18" charset="0"/>
            </a:endParaRPr>
          </a:p>
          <a:p>
            <a:pPr>
              <a:buFont typeface="Wingdings" pitchFamily="2" charset="2"/>
              <a:buChar char="§"/>
            </a:pPr>
            <a:r>
              <a:rPr lang="en-US" sz="2400" b="1" dirty="0" smtClean="0">
                <a:latin typeface="Times New Roman" pitchFamily="18" charset="0"/>
                <a:cs typeface="Times New Roman" pitchFamily="18" charset="0"/>
              </a:rPr>
              <a:t>Perfume stability: </a:t>
            </a:r>
            <a:r>
              <a:rPr lang="en-US" sz="2400" dirty="0" smtClean="0">
                <a:latin typeface="Times New Roman" pitchFamily="18" charset="0"/>
                <a:cs typeface="Times New Roman" pitchFamily="18" charset="0"/>
              </a:rPr>
              <a:t>The prepared herbal lipsticks were tested after 30 days, to record fragrance.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914400"/>
          </a:xfrm>
        </p:spPr>
        <p:txBody>
          <a:bodyPr>
            <a:normAutofit fontScale="90000"/>
          </a:bodyPr>
          <a:lstStyle/>
          <a:p>
            <a:r>
              <a:rPr lang="en-US" dirty="0" smtClean="0">
                <a:solidFill>
                  <a:srgbClr val="0070C0"/>
                </a:solidFill>
                <a:latin typeface="Adobe Gothic Std B" pitchFamily="34" charset="-128"/>
                <a:ea typeface="Adobe Gothic Std B" pitchFamily="34" charset="-128"/>
              </a:rPr>
              <a:t>        </a:t>
            </a:r>
            <a:r>
              <a:rPr lang="en-US" sz="6700" b="1" dirty="0" smtClean="0">
                <a:solidFill>
                  <a:srgbClr val="2108B8"/>
                </a:solidFill>
                <a:latin typeface="Harrington" pitchFamily="82" charset="0"/>
                <a:ea typeface="Adobe Gothic Std B" pitchFamily="34" charset="-128"/>
              </a:rPr>
              <a:t>Cosmecuiticals</a:t>
            </a:r>
            <a:endParaRPr lang="en-US" sz="6700" b="1" dirty="0">
              <a:solidFill>
                <a:srgbClr val="2108B8"/>
              </a:solidFill>
              <a:latin typeface="Harrington" pitchFamily="82" charset="0"/>
              <a:ea typeface="Adobe Gothic Std B" pitchFamily="34" charset="-128"/>
            </a:endParaRPr>
          </a:p>
        </p:txBody>
      </p:sp>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pic>
        <p:nvPicPr>
          <p:cNvPr id="3" name="Picture 2" descr="D:\BHARATI\ACADEMIC\ndt notes &amp; ppt\cosmecuticals\Herbsberriesandflowers.jpg"/>
          <p:cNvPicPr>
            <a:picLocks noChangeAspect="1" noChangeArrowheads="1"/>
          </p:cNvPicPr>
          <p:nvPr/>
        </p:nvPicPr>
        <p:blipFill>
          <a:blip r:embed="rId2"/>
          <a:srcRect/>
          <a:stretch>
            <a:fillRect/>
          </a:stretch>
        </p:blipFill>
        <p:spPr bwMode="auto">
          <a:xfrm>
            <a:off x="152400" y="990600"/>
            <a:ext cx="5943600" cy="4191000"/>
          </a:xfrm>
          <a:prstGeom prst="rect">
            <a:avLst/>
          </a:prstGeom>
          <a:noFill/>
        </p:spPr>
      </p:pic>
      <p:pic>
        <p:nvPicPr>
          <p:cNvPr id="1027" name="Picture 3" descr="D:\BHARATI\ACADEMIC\ndt notes &amp; ppt\cosmecuticals\images.jpg"/>
          <p:cNvPicPr>
            <a:picLocks noChangeAspect="1" noChangeArrowheads="1"/>
          </p:cNvPicPr>
          <p:nvPr/>
        </p:nvPicPr>
        <p:blipFill>
          <a:blip r:embed="rId3"/>
          <a:srcRect/>
          <a:stretch>
            <a:fillRect/>
          </a:stretch>
        </p:blipFill>
        <p:spPr bwMode="auto">
          <a:xfrm>
            <a:off x="6248400" y="914400"/>
            <a:ext cx="2743200" cy="2143125"/>
          </a:xfrm>
          <a:prstGeom prst="rect">
            <a:avLst/>
          </a:prstGeom>
          <a:noFill/>
        </p:spPr>
      </p:pic>
      <p:pic>
        <p:nvPicPr>
          <p:cNvPr id="1028" name="Picture 4" descr="D:\BHARATI\ACADEMIC\ndt notes &amp; ppt\cosmecuticals\LF-ayurveda-main.jpg"/>
          <p:cNvPicPr>
            <a:picLocks noChangeAspect="1" noChangeArrowheads="1"/>
          </p:cNvPicPr>
          <p:nvPr/>
        </p:nvPicPr>
        <p:blipFill>
          <a:blip r:embed="rId4" cstate="print"/>
          <a:srcRect/>
          <a:stretch>
            <a:fillRect/>
          </a:stretch>
        </p:blipFill>
        <p:spPr bwMode="auto">
          <a:xfrm>
            <a:off x="6248400" y="3200400"/>
            <a:ext cx="2743200" cy="1981200"/>
          </a:xfrm>
          <a:prstGeom prst="rect">
            <a:avLst/>
          </a:prstGeom>
          <a:noFill/>
        </p:spPr>
      </p:pic>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553200"/>
          </a:xfrm>
        </p:spPr>
        <p:txBody>
          <a:bodyPr>
            <a:normAutofit/>
          </a:bodyPr>
          <a:lstStyle/>
          <a:p>
            <a:pPr algn="just">
              <a:buNone/>
            </a:pPr>
            <a:endParaRPr lang="en-US" sz="2800" b="1" dirty="0" smtClean="0">
              <a:latin typeface="Times New Roman" pitchFamily="18" charset="0"/>
              <a:cs typeface="Times New Roman" pitchFamily="18" charset="0"/>
            </a:endParaRPr>
          </a:p>
          <a:p>
            <a:pPr algn="just">
              <a:buNone/>
            </a:pPr>
            <a:r>
              <a:rPr lang="en-US" sz="2800" b="1" dirty="0" smtClean="0">
                <a:latin typeface="Times New Roman" pitchFamily="18" charset="0"/>
                <a:cs typeface="Times New Roman" pitchFamily="18" charset="0"/>
              </a:rPr>
              <a:t>Lip Balm:</a:t>
            </a:r>
          </a:p>
          <a:p>
            <a:pPr algn="just">
              <a:buNone/>
            </a:pPr>
            <a:r>
              <a:rPr lang="en-US" sz="2400" b="1" dirty="0" smtClean="0">
                <a:latin typeface="Times New Roman" pitchFamily="18" charset="0"/>
                <a:cs typeface="Times New Roman" pitchFamily="18" charset="0"/>
              </a:rPr>
              <a:t>Formulation:</a:t>
            </a:r>
          </a:p>
          <a:p>
            <a:pPr algn="just">
              <a:buNone/>
            </a:pPr>
            <a:r>
              <a:rPr lang="en-US" sz="2400" dirty="0" smtClean="0">
                <a:latin typeface="Times New Roman" pitchFamily="18" charset="0"/>
                <a:cs typeface="Times New Roman" pitchFamily="18" charset="0"/>
              </a:rPr>
              <a:t>Beeswax 	5% 	Impart Glossiness and hardness </a:t>
            </a:r>
          </a:p>
          <a:p>
            <a:pPr algn="just">
              <a:buNone/>
            </a:pPr>
            <a:r>
              <a:rPr lang="en-US" sz="2400" dirty="0" smtClean="0">
                <a:latin typeface="Times New Roman" pitchFamily="18" charset="0"/>
                <a:cs typeface="Times New Roman" pitchFamily="18" charset="0"/>
              </a:rPr>
              <a:t>Ghee 		2 %	 Moisturizer </a:t>
            </a:r>
          </a:p>
          <a:p>
            <a:pPr algn="just">
              <a:buNone/>
            </a:pPr>
            <a:r>
              <a:rPr lang="en-US" sz="2400" dirty="0" smtClean="0">
                <a:latin typeface="Times New Roman" pitchFamily="18" charset="0"/>
                <a:cs typeface="Times New Roman" pitchFamily="18" charset="0"/>
              </a:rPr>
              <a:t>Castor oil	15% 	Emulsifier </a:t>
            </a:r>
          </a:p>
          <a:p>
            <a:pPr algn="just">
              <a:buNone/>
            </a:pPr>
            <a:r>
              <a:rPr lang="en-US" sz="2400" dirty="0" smtClean="0">
                <a:latin typeface="Times New Roman" pitchFamily="18" charset="0"/>
                <a:cs typeface="Times New Roman" pitchFamily="18" charset="0"/>
              </a:rPr>
              <a:t>Honey 		5% 	Lighten up the darker lips</a:t>
            </a:r>
          </a:p>
          <a:p>
            <a:pPr algn="just">
              <a:buNone/>
            </a:pPr>
            <a:r>
              <a:rPr lang="en-US" sz="2400" dirty="0" smtClean="0">
                <a:latin typeface="Times New Roman" pitchFamily="18" charset="0"/>
                <a:cs typeface="Times New Roman" pitchFamily="18" charset="0"/>
              </a:rPr>
              <a:t>Vanillin 	0.08% 	Flavouring agent </a:t>
            </a:r>
          </a:p>
          <a:p>
            <a:pPr algn="just">
              <a:buNone/>
            </a:pPr>
            <a:r>
              <a:rPr lang="en-US" sz="2400" dirty="0" smtClean="0">
                <a:latin typeface="Times New Roman" pitchFamily="18" charset="0"/>
                <a:cs typeface="Times New Roman" pitchFamily="18" charset="0"/>
              </a:rPr>
              <a:t>Vitamin E 	5%	Antioxidant, maintain the stability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None/>
            </a:pPr>
            <a:r>
              <a:rPr lang="en-US" sz="2400" b="1" dirty="0" smtClean="0">
                <a:latin typeface="Times New Roman" pitchFamily="18" charset="0"/>
                <a:cs typeface="Times New Roman" pitchFamily="18" charset="0"/>
              </a:rPr>
              <a:t>Procedure:</a:t>
            </a:r>
          </a:p>
          <a:p>
            <a:pPr algn="just">
              <a:buNone/>
            </a:pPr>
            <a:r>
              <a:rPr lang="en-US" sz="2400" dirty="0" smtClean="0">
                <a:latin typeface="Times New Roman" pitchFamily="18" charset="0"/>
                <a:cs typeface="Times New Roman" pitchFamily="18" charset="0"/>
              </a:rPr>
              <a:t>	Weigh all the excipients. </a:t>
            </a:r>
          </a:p>
          <a:p>
            <a:pPr algn="just">
              <a:buNone/>
            </a:pPr>
            <a:r>
              <a:rPr lang="en-US" sz="2400" dirty="0" smtClean="0">
                <a:latin typeface="Times New Roman" pitchFamily="18" charset="0"/>
                <a:cs typeface="Times New Roman" pitchFamily="18" charset="0"/>
              </a:rPr>
              <a:t>	Add ghee, beeswax, castor oil and sunflower oil in beaker and melt it in water bath at 55-600C. </a:t>
            </a:r>
          </a:p>
          <a:p>
            <a:pPr algn="just">
              <a:buNone/>
            </a:pPr>
            <a:r>
              <a:rPr lang="en-US" sz="2400" dirty="0" smtClean="0">
                <a:latin typeface="Times New Roman" pitchFamily="18" charset="0"/>
                <a:cs typeface="Times New Roman" pitchFamily="18" charset="0"/>
              </a:rPr>
              <a:t>	Add honey and vitamin E into beaker and mix vigorously so that honey will not clump. </a:t>
            </a:r>
          </a:p>
          <a:p>
            <a:pPr algn="just">
              <a:buNone/>
            </a:pPr>
            <a:r>
              <a:rPr lang="en-US" sz="2400" dirty="0" smtClean="0">
                <a:latin typeface="Times New Roman" pitchFamily="18" charset="0"/>
                <a:cs typeface="Times New Roman" pitchFamily="18" charset="0"/>
              </a:rPr>
              <a:t>	Add vanillin flavour. Pour the content into the lipstick moulds. Before pouring the mixture in lipstick moulds; on the mould applying glycerine with the help of cotton. </a:t>
            </a:r>
          </a:p>
          <a:p>
            <a:pPr algn="just">
              <a:buNone/>
            </a:pPr>
            <a:r>
              <a:rPr lang="en-US" sz="2400" dirty="0" smtClean="0">
                <a:latin typeface="Times New Roman" pitchFamily="18" charset="0"/>
                <a:cs typeface="Times New Roman" pitchFamily="18" charset="0"/>
              </a:rPr>
              <a:t>	Put the filled moulds into ice bath for 10 min. </a:t>
            </a:r>
          </a:p>
          <a:p>
            <a:pPr algn="just">
              <a:buNone/>
            </a:pPr>
            <a:r>
              <a:rPr lang="en-US" sz="2400" b="1" dirty="0" smtClean="0">
                <a:latin typeface="Times New Roman" pitchFamily="18" charset="0"/>
                <a:cs typeface="Times New Roman" pitchFamily="18" charset="0"/>
              </a:rPr>
              <a:t>Evaluation Parameters:</a:t>
            </a:r>
          </a:p>
          <a:p>
            <a:pPr algn="just">
              <a:buFont typeface="Wingdings" pitchFamily="2" charset="2"/>
              <a:buChar char="§"/>
            </a:pPr>
            <a:r>
              <a:rPr lang="en-US" sz="2400" b="1" dirty="0" smtClean="0">
                <a:latin typeface="Times New Roman" pitchFamily="18" charset="0"/>
                <a:cs typeface="Times New Roman" pitchFamily="18" charset="0"/>
              </a:rPr>
              <a:t>Melting point: </a:t>
            </a:r>
            <a:r>
              <a:rPr lang="en-US" sz="2400" dirty="0" smtClean="0">
                <a:latin typeface="Times New Roman" pitchFamily="18" charset="0"/>
                <a:cs typeface="Times New Roman" pitchFamily="18" charset="0"/>
              </a:rPr>
              <a:t>The melting point apparatus used to determine melting point of lip balm. </a:t>
            </a:r>
          </a:p>
          <a:p>
            <a:pPr algn="just">
              <a:buFont typeface="Wingdings" pitchFamily="2" charset="2"/>
              <a:buChar char="§"/>
            </a:pPr>
            <a:r>
              <a:rPr lang="en-US" sz="2400" b="1" dirty="0" smtClean="0">
                <a:latin typeface="Times New Roman" pitchFamily="18" charset="0"/>
                <a:cs typeface="Times New Roman" pitchFamily="18" charset="0"/>
              </a:rPr>
              <a:t>Organoleptic properties: </a:t>
            </a:r>
            <a:r>
              <a:rPr lang="en-US" sz="2400" dirty="0" smtClean="0">
                <a:latin typeface="Times New Roman" pitchFamily="18" charset="0"/>
                <a:cs typeface="Times New Roman" pitchFamily="18" charset="0"/>
              </a:rPr>
              <a:t>The lip balm was studied for organoleptic characters such as colour, odour, taste and appearance.</a:t>
            </a:r>
            <a:endParaRPr lang="en-US" sz="2400" b="1"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Font typeface="Wingdings" pitchFamily="2" charset="2"/>
              <a:buChar char="§"/>
            </a:pPr>
            <a:r>
              <a:rPr lang="en-US" sz="2400" b="1" dirty="0" smtClean="0">
                <a:latin typeface="Times New Roman" pitchFamily="18" charset="0"/>
                <a:cs typeface="Times New Roman" pitchFamily="18" charset="0"/>
              </a:rPr>
              <a:t>Spreadability: </a:t>
            </a:r>
            <a:r>
              <a:rPr lang="en-US" sz="2400" dirty="0" smtClean="0">
                <a:latin typeface="Times New Roman" pitchFamily="18" charset="0"/>
                <a:cs typeface="Times New Roman" pitchFamily="18" charset="0"/>
              </a:rPr>
              <a:t>The test of spreadability consisted of applying the product (at room temperature) repeatedly onto a glass slide to visually observe the uniformity in the formation of the protective layer and whether the stick fragmented, deformed or broke during application.</a:t>
            </a:r>
          </a:p>
          <a:p>
            <a:pPr algn="just">
              <a:buFont typeface="Wingdings" pitchFamily="2" charset="2"/>
              <a:buChar char="§"/>
            </a:pPr>
            <a:r>
              <a:rPr lang="en-US" sz="2400" b="1" dirty="0" smtClean="0">
                <a:latin typeface="Times New Roman" pitchFamily="18" charset="0"/>
                <a:cs typeface="Times New Roman" pitchFamily="18" charset="0"/>
              </a:rPr>
              <a:t>pH:</a:t>
            </a:r>
            <a:r>
              <a:rPr lang="en-US" sz="2400" dirty="0" smtClean="0">
                <a:latin typeface="Times New Roman" pitchFamily="18" charset="0"/>
                <a:cs typeface="Times New Roman" pitchFamily="18" charset="0"/>
              </a:rPr>
              <a:t> The pH of lip balm was determined in order to investigate the possibility of any side effect. As an acidic or alkaline pH may cause irritation of lips, it was determined to keep the pH of tablet as close to neutral as possible. The pH study was carried out by dissolving 1 gm of sample into 100 ml water. The pH measurement was done using pH meter. </a:t>
            </a:r>
          </a:p>
          <a:p>
            <a:pPr algn="just">
              <a:buFont typeface="Wingdings" pitchFamily="2" charset="2"/>
              <a:buChar char="§"/>
            </a:pPr>
            <a:r>
              <a:rPr lang="en-US" sz="2400" b="1" dirty="0" smtClean="0">
                <a:latin typeface="Times New Roman" pitchFamily="18" charset="0"/>
                <a:cs typeface="Times New Roman" pitchFamily="18" charset="0"/>
              </a:rPr>
              <a:t>Stability studies: </a:t>
            </a:r>
            <a:r>
              <a:rPr lang="en-US" sz="2400" dirty="0" smtClean="0">
                <a:latin typeface="Times New Roman" pitchFamily="18" charset="0"/>
                <a:cs typeface="Times New Roman" pitchFamily="18" charset="0"/>
              </a:rPr>
              <a:t>Prepared lip balm was placed for accelerated stability studies at room temperature (25.0 ± 3.0 ºC), refrigeration (4± 2.0 ºC) and oven temperature (40.0 ± 2.0 ºC) for 30 days. After 30 days, it was characterized for organoleptic properties, melting point, spreadability, and pH.</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buNone/>
            </a:pPr>
            <a:endParaRPr lang="en-US" sz="2800" b="1"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sunscreen lotion:</a:t>
            </a:r>
          </a:p>
          <a:p>
            <a:pPr>
              <a:buNone/>
            </a:pPr>
            <a:r>
              <a:rPr lang="en-US" sz="2400" b="1" dirty="0" smtClean="0">
                <a:latin typeface="Times New Roman" pitchFamily="18" charset="0"/>
                <a:cs typeface="Times New Roman" pitchFamily="18" charset="0"/>
              </a:rPr>
              <a:t>Formulation:</a:t>
            </a:r>
          </a:p>
          <a:p>
            <a:pPr>
              <a:buNone/>
            </a:pPr>
            <a:r>
              <a:rPr lang="en-US" sz="2400" dirty="0" smtClean="0">
                <a:latin typeface="Times New Roman" pitchFamily="18" charset="0"/>
                <a:cs typeface="Times New Roman" pitchFamily="18" charset="0"/>
              </a:rPr>
              <a:t>Distilled water		 58% 		2.90 gm</a:t>
            </a:r>
          </a:p>
          <a:p>
            <a:pPr>
              <a:buNone/>
            </a:pPr>
            <a:r>
              <a:rPr lang="en-US" sz="2400" dirty="0" smtClean="0">
                <a:latin typeface="Times New Roman" pitchFamily="18" charset="0"/>
                <a:cs typeface="Times New Roman" pitchFamily="18" charset="0"/>
              </a:rPr>
              <a:t> Arabic gum		 5% 		0.25 gm 	Water phase</a:t>
            </a:r>
          </a:p>
          <a:p>
            <a:pPr>
              <a:buNone/>
            </a:pPr>
            <a:r>
              <a:rPr lang="en-US" sz="2400" dirty="0" smtClean="0">
                <a:latin typeface="Times New Roman" pitchFamily="18" charset="0"/>
                <a:cs typeface="Times New Roman" pitchFamily="18" charset="0"/>
              </a:rPr>
              <a:t>Glycerine 		5% 		0.25 gm</a:t>
            </a:r>
          </a:p>
          <a:p>
            <a:pPr>
              <a:buNone/>
            </a:pPr>
            <a:r>
              <a:rPr lang="en-US" sz="2400" dirty="0" smtClean="0">
                <a:latin typeface="Times New Roman" pitchFamily="18" charset="0"/>
                <a:cs typeface="Times New Roman" pitchFamily="18" charset="0"/>
              </a:rPr>
              <a:t>paraffin oil 		20%		1.00 gm	 Oil phase</a:t>
            </a:r>
          </a:p>
          <a:p>
            <a:pPr>
              <a:buNone/>
            </a:pPr>
            <a:r>
              <a:rPr lang="en-US" sz="2400" dirty="0" smtClean="0">
                <a:latin typeface="Times New Roman" pitchFamily="18" charset="0"/>
                <a:cs typeface="Times New Roman" pitchFamily="18" charset="0"/>
              </a:rPr>
              <a:t>Beeswax foundation 	8% 		0.40 gm	 Emulsifier</a:t>
            </a:r>
          </a:p>
          <a:p>
            <a:pPr>
              <a:buNone/>
            </a:pPr>
            <a:r>
              <a:rPr lang="en-US" sz="2400" dirty="0" smtClean="0">
                <a:latin typeface="Times New Roman" pitchFamily="18" charset="0"/>
                <a:cs typeface="Times New Roman" pitchFamily="18" charset="0"/>
              </a:rPr>
              <a:t>ZnO			3.5%		0.18 gm	 Sunscreen</a:t>
            </a:r>
          </a:p>
          <a:p>
            <a:pPr>
              <a:buNone/>
            </a:pPr>
            <a:r>
              <a:rPr lang="en-US" sz="2400" dirty="0" smtClean="0">
                <a:latin typeface="Times New Roman" pitchFamily="18" charset="0"/>
                <a:cs typeface="Times New Roman" pitchFamily="18" charset="0"/>
              </a:rPr>
              <a:t>citric acid 		0.5% 		0.03 gm	 Preservative</a:t>
            </a:r>
            <a:endParaRPr lang="en-US" sz="2400" dirty="0">
              <a:latin typeface="Times New Roman" pitchFamily="18" charset="0"/>
              <a:cs typeface="Times New Roman" pitchFamily="18" charset="0"/>
            </a:endParaRPr>
          </a:p>
        </p:txBody>
      </p:sp>
      <p:sp>
        <p:nvSpPr>
          <p:cNvPr id="4" name="Right Brace 3"/>
          <p:cNvSpPr/>
          <p:nvPr/>
        </p:nvSpPr>
        <p:spPr>
          <a:xfrm>
            <a:off x="5867400" y="1828800"/>
            <a:ext cx="381000" cy="990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a:bodyPr>
          <a:lstStyle/>
          <a:p>
            <a:pPr marL="514350" indent="-514350" algn="just">
              <a:buNone/>
            </a:pPr>
            <a:r>
              <a:rPr lang="en-US" sz="2800" b="1" dirty="0" smtClean="0">
                <a:latin typeface="Times New Roman" pitchFamily="18" charset="0"/>
                <a:cs typeface="Times New Roman" pitchFamily="18" charset="0"/>
              </a:rPr>
              <a:t>Procedure:</a:t>
            </a:r>
          </a:p>
          <a:p>
            <a:pPr marL="514350" indent="-514350" algn="just">
              <a:buAutoNum type="romanLcPeriod"/>
            </a:pPr>
            <a:r>
              <a:rPr lang="en-US" sz="2400" dirty="0" smtClean="0">
                <a:latin typeface="Times New Roman" pitchFamily="18" charset="0"/>
                <a:cs typeface="Times New Roman" pitchFamily="18" charset="0"/>
              </a:rPr>
              <a:t>Both of the water phase and the oil phase are heated separately to 70 °C for 15 minutes. This will destroy any bacteria that may be present in both phases. </a:t>
            </a:r>
          </a:p>
          <a:p>
            <a:pPr marL="514350" indent="-514350" algn="just">
              <a:buNone/>
            </a:pPr>
            <a:r>
              <a:rPr lang="en-US" sz="2400" dirty="0" smtClean="0">
                <a:latin typeface="Times New Roman" pitchFamily="18" charset="0"/>
                <a:cs typeface="Times New Roman" pitchFamily="18" charset="0"/>
              </a:rPr>
              <a:t>ii. 	The water phase is gradually added to the oil phase with the stirring. Then the solar blocker and the preservative are added with good mixing using vortex. </a:t>
            </a:r>
          </a:p>
          <a:p>
            <a:pPr marL="514350" indent="-514350" algn="just">
              <a:buAutoNum type="romanLcPeriod" startAt="3"/>
            </a:pPr>
            <a:r>
              <a:rPr lang="en-US" sz="2400" dirty="0" smtClean="0">
                <a:latin typeface="Times New Roman" pitchFamily="18" charset="0"/>
                <a:cs typeface="Times New Roman" pitchFamily="18" charset="0"/>
              </a:rPr>
              <a:t>After cooling the cream pour into a box and close well and covered with a white tissue until the measurement of SPF. </a:t>
            </a:r>
          </a:p>
          <a:p>
            <a:pPr marL="514350" indent="-514350" algn="just">
              <a:buAutoNum type="romanLcPeriod" startAt="3"/>
            </a:pPr>
            <a:r>
              <a:rPr lang="en-US" sz="2400" dirty="0" smtClean="0">
                <a:latin typeface="Times New Roman" pitchFamily="18" charset="0"/>
                <a:cs typeface="Times New Roman" pitchFamily="18" charset="0"/>
              </a:rPr>
              <a:t>The pH of any cream or lotion can be tested and then pH level will be adjusted with adding citric acid to be pH 6 to 6.5, which is the appropriate pH level for adult skin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buNone/>
            </a:pPr>
            <a:r>
              <a:rPr lang="en-US" sz="2800" b="1" dirty="0" smtClean="0">
                <a:latin typeface="Times New Roman" pitchFamily="18" charset="0"/>
                <a:cs typeface="Times New Roman" pitchFamily="18" charset="0"/>
              </a:rPr>
              <a:t>Evaluation Parameter:</a:t>
            </a:r>
          </a:p>
          <a:p>
            <a:pPr>
              <a:buNone/>
            </a:pPr>
            <a:endParaRPr lang="en-US" sz="2800" b="1" dirty="0" smtClean="0">
              <a:latin typeface="Times New Roman" pitchFamily="18" charset="0"/>
              <a:cs typeface="Times New Roman" pitchFamily="18" charset="0"/>
            </a:endParaRPr>
          </a:p>
          <a:p>
            <a:pPr>
              <a:buFont typeface="Wingdings" pitchFamily="2" charset="2"/>
              <a:buChar char="§"/>
            </a:pPr>
            <a:r>
              <a:rPr lang="en-US" sz="2400" b="1" dirty="0" smtClean="0">
                <a:latin typeface="Times New Roman" pitchFamily="18" charset="0"/>
                <a:cs typeface="Times New Roman" pitchFamily="18" charset="0"/>
              </a:rPr>
              <a:t>Solubility of sunscreen cream: </a:t>
            </a:r>
            <a:r>
              <a:rPr lang="en-US" sz="2400" dirty="0" smtClean="0">
                <a:latin typeface="Times New Roman" pitchFamily="18" charset="0"/>
                <a:cs typeface="Times New Roman" pitchFamily="18" charset="0"/>
              </a:rPr>
              <a:t>To obtain the best solubility of the prepared samples, a different mixtures of ethanol (polar solvent) and hexane (non-polar solvent) were used. In brief, the best solubility of sunscreen cream is obtained using equal proportions of hexane and ethanol.</a:t>
            </a:r>
          </a:p>
          <a:p>
            <a:pPr>
              <a:buFont typeface="Wingdings" pitchFamily="2" charset="2"/>
              <a:buChar char="§"/>
            </a:pPr>
            <a:r>
              <a:rPr lang="en-US" sz="2400" b="1" dirty="0" smtClean="0">
                <a:latin typeface="Times New Roman" pitchFamily="18" charset="0"/>
                <a:cs typeface="Times New Roman" pitchFamily="18" charset="0"/>
              </a:rPr>
              <a:t>pH: </a:t>
            </a:r>
            <a:r>
              <a:rPr lang="en-US" sz="2400" dirty="0" smtClean="0">
                <a:latin typeface="Times New Roman" pitchFamily="18" charset="0"/>
                <a:cs typeface="Times New Roman" pitchFamily="18" charset="0"/>
              </a:rPr>
              <a:t>The acidity of some samples can be attributed to the use of citric acid as a preservative in the preparative method. Acidification can be adjusted with the addition of a small percentage of  sodium bicarbonate while, the basicity can be adjusted with the addition of small amounts of citric acid. </a:t>
            </a:r>
          </a:p>
          <a:p>
            <a:pPr>
              <a:buFont typeface="Wingdings" pitchFamily="2" charset="2"/>
              <a:buChar char="§"/>
            </a:pPr>
            <a:r>
              <a:rPr lang="en-US" sz="2400" b="1" dirty="0" smtClean="0">
                <a:latin typeface="Times New Roman" pitchFamily="18" charset="0"/>
                <a:cs typeface="Times New Roman" pitchFamily="18" charset="0"/>
              </a:rPr>
              <a:t>SPF measurements:</a:t>
            </a:r>
          </a:p>
          <a:p>
            <a:pPr>
              <a:buNone/>
            </a:pPr>
            <a:endParaRPr lang="en-US" sz="2400" b="1" dirty="0" smtClean="0">
              <a:latin typeface="Times New Roman" pitchFamily="18" charset="0"/>
              <a:cs typeface="Times New Roman" pitchFamily="18" charset="0"/>
            </a:endParaRPr>
          </a:p>
          <a:p>
            <a:pPr>
              <a:buFont typeface="Wingdings" pitchFamily="2" charset="2"/>
              <a:buChar char="§"/>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a:bodyPr>
          <a:lstStyle/>
          <a:p>
            <a:pPr>
              <a:buFont typeface="Wingdings" pitchFamily="2" charset="2"/>
              <a:buChar char="§"/>
            </a:pPr>
            <a:r>
              <a:rPr lang="en-US" sz="2800" b="1" dirty="0" smtClean="0">
                <a:latin typeface="Times New Roman" pitchFamily="18" charset="0"/>
                <a:cs typeface="Times New Roman" pitchFamily="18" charset="0"/>
              </a:rPr>
              <a:t>Preparation of sunscreen sample for SPF measurements:</a:t>
            </a:r>
          </a:p>
          <a:p>
            <a:pPr>
              <a:buFont typeface="Wingdings" pitchFamily="2" charset="2"/>
              <a:buChar char="Ø"/>
            </a:pPr>
            <a:r>
              <a:rPr lang="en-US" sz="2400" dirty="0" smtClean="0">
                <a:latin typeface="Times New Roman" pitchFamily="18" charset="0"/>
                <a:cs typeface="Times New Roman" pitchFamily="18" charset="0"/>
              </a:rPr>
              <a:t>200 mg of each sample was weighed, transferred to a 100 mL volumetric flask, diluted to volume with 50% hexane in ethanol and followed by vigorous vortexing. Then, it is filtered through filter paper, rejecting the first 10 mL. A 5.0 mL aliquot was transferred to 50 mL volumetric flask and diluted to volume with 50% hexane in ethanol. </a:t>
            </a:r>
          </a:p>
          <a:p>
            <a:pPr>
              <a:buFont typeface="Wingdings" pitchFamily="2" charset="2"/>
              <a:buChar char="Ø"/>
            </a:pPr>
            <a:r>
              <a:rPr lang="en-US" sz="2400" dirty="0" smtClean="0">
                <a:latin typeface="Times New Roman" pitchFamily="18" charset="0"/>
                <a:cs typeface="Times New Roman" pitchFamily="18" charset="0"/>
              </a:rPr>
              <a:t>Then a 5.0 mL aliquot was transferred to a 50 mL volumetric flask and the volume completed with 50% hexane in ethanol. The final concentration of each diluted sample is 20 ppm in 50% hexane in ethanol. </a:t>
            </a:r>
          </a:p>
          <a:p>
            <a:pPr>
              <a:buFont typeface="Wingdings" pitchFamily="2" charset="2"/>
              <a:buChar char="Ø"/>
            </a:pPr>
            <a:r>
              <a:rPr lang="en-US" sz="2400" dirty="0" smtClean="0">
                <a:latin typeface="Times New Roman" pitchFamily="18" charset="0"/>
                <a:cs typeface="Times New Roman" pitchFamily="18" charset="0"/>
              </a:rPr>
              <a:t>The absorption spectra of samples in solution were obtained in the range of 290 to 320 nm using 1 cm quartz cell, and 50% hexane in ethanol as a blank. The absorption data were obtained in the range of 290 to 320 (the range of UVB) every 5 nm. </a:t>
            </a:r>
            <a:endParaRPr lang="en-US" sz="2400"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a:bodyPr>
          <a:lstStyle/>
          <a:p>
            <a:pPr algn="just">
              <a:buFont typeface="Wingdings" pitchFamily="2" charset="2"/>
              <a:buChar char="§"/>
            </a:pPr>
            <a:r>
              <a:rPr lang="en-US" sz="2800" b="1" dirty="0" smtClean="0">
                <a:latin typeface="Times New Roman" pitchFamily="18" charset="0"/>
                <a:cs typeface="Times New Roman" pitchFamily="18" charset="0"/>
              </a:rPr>
              <a:t>Calculations of solar protection factor (SPF):</a:t>
            </a:r>
          </a:p>
          <a:p>
            <a:pPr algn="just">
              <a:buNone/>
            </a:pPr>
            <a:r>
              <a:rPr lang="en-US" sz="2800" dirty="0" smtClean="0">
                <a:latin typeface="Times New Roman" pitchFamily="18" charset="0"/>
                <a:cs typeface="Times New Roman" pitchFamily="18" charset="0"/>
              </a:rPr>
              <a:t>	The absorbance of prepared solutions (20 ppm in 50% hexane in ethanol) is measured in the range of 290-320 nm, each time the wavelength range is changed by 5 nm in each measurement. The Mansur mathematical equation is used to calculate the SPF values of the sample.</a:t>
            </a:r>
          </a:p>
          <a:p>
            <a:pPr algn="just">
              <a:buNone/>
            </a:pPr>
            <a:r>
              <a:rPr lang="en-US" sz="28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320nm</a:t>
            </a:r>
          </a:p>
          <a:p>
            <a:pPr algn="just">
              <a:buNone/>
            </a:pPr>
            <a:r>
              <a:rPr lang="en-US" sz="2800" dirty="0" smtClean="0">
                <a:latin typeface="Times New Roman" pitchFamily="18" charset="0"/>
                <a:cs typeface="Times New Roman" pitchFamily="18" charset="0"/>
              </a:rPr>
              <a:t>			SPF = CF * </a:t>
            </a:r>
            <a:r>
              <a:rPr lang="en-US" sz="4800" dirty="0" smtClean="0">
                <a:latin typeface="Times New Roman" pitchFamily="18" charset="0"/>
                <a:cs typeface="Times New Roman" pitchFamily="18" charset="0"/>
              </a:rPr>
              <a:t>Ʃ</a:t>
            </a:r>
            <a:r>
              <a:rPr lang="en-US" sz="2800" dirty="0" smtClean="0">
                <a:latin typeface="Times New Roman" pitchFamily="18" charset="0"/>
                <a:cs typeface="Times New Roman" pitchFamily="18" charset="0"/>
              </a:rPr>
              <a:t> EE(</a:t>
            </a:r>
            <a:r>
              <a:rPr lang="el-GR" sz="2800" dirty="0" smtClean="0">
                <a:latin typeface="Times New Roman" pitchFamily="18" charset="0"/>
                <a:cs typeface="Times New Roman" pitchFamily="18" charset="0"/>
              </a:rPr>
              <a:t>λ</a:t>
            </a:r>
            <a:r>
              <a:rPr lang="en-US" sz="2800" dirty="0" smtClean="0">
                <a:latin typeface="Times New Roman" pitchFamily="18" charset="0"/>
                <a:cs typeface="Times New Roman" pitchFamily="18" charset="0"/>
              </a:rPr>
              <a:t>) * </a:t>
            </a:r>
            <a:r>
              <a:rPr lang="en-US" sz="2800" i="1" dirty="0" smtClean="0">
                <a:latin typeface="Times New Roman" pitchFamily="18" charset="0"/>
                <a:ea typeface="Cambria Math"/>
                <a:cs typeface="Times New Roman" pitchFamily="18" charset="0"/>
              </a:rPr>
              <a:t>I </a:t>
            </a:r>
            <a:r>
              <a:rPr lang="en-US" sz="2800" i="1" dirty="0" smtClean="0">
                <a:latin typeface="Times New Roman" pitchFamily="18" charset="0"/>
                <a:cs typeface="Times New Roman" pitchFamily="18" charset="0"/>
              </a:rPr>
              <a:t>(</a:t>
            </a:r>
            <a:r>
              <a:rPr lang="el-GR" sz="2800" dirty="0" smtClean="0">
                <a:latin typeface="Times New Roman" pitchFamily="18" charset="0"/>
                <a:cs typeface="Times New Roman" pitchFamily="18" charset="0"/>
              </a:rPr>
              <a:t>λ</a:t>
            </a:r>
            <a:r>
              <a:rPr lang="en-US" sz="2800" dirty="0" smtClean="0">
                <a:latin typeface="Times New Roman" pitchFamily="18" charset="0"/>
                <a:cs typeface="Times New Roman" pitchFamily="18" charset="0"/>
              </a:rPr>
              <a:t>) *ABS </a:t>
            </a:r>
            <a:r>
              <a:rPr lang="en-US" sz="2800" i="1" dirty="0" smtClean="0">
                <a:latin typeface="Times New Roman" pitchFamily="18" charset="0"/>
                <a:cs typeface="Times New Roman" pitchFamily="18" charset="0"/>
              </a:rPr>
              <a:t>(</a:t>
            </a:r>
            <a:r>
              <a:rPr lang="el-GR" sz="2800" dirty="0" smtClean="0">
                <a:latin typeface="Times New Roman" pitchFamily="18" charset="0"/>
                <a:cs typeface="Times New Roman" pitchFamily="18" charset="0"/>
              </a:rPr>
              <a:t>λ</a:t>
            </a:r>
            <a:r>
              <a:rPr lang="en-US" sz="2800" dirty="0" smtClean="0">
                <a:latin typeface="Times New Roman" pitchFamily="18" charset="0"/>
                <a:cs typeface="Times New Roman" pitchFamily="18" charset="0"/>
              </a:rPr>
              <a:t>)</a:t>
            </a:r>
          </a:p>
          <a:p>
            <a:pPr algn="just">
              <a:buNone/>
            </a:pPr>
            <a:r>
              <a:rPr lang="en-US" sz="28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290nm</a:t>
            </a:r>
          </a:p>
          <a:p>
            <a:pPr algn="just">
              <a:buNone/>
            </a:pPr>
            <a:r>
              <a:rPr lang="en-US" sz="2800" b="1" dirty="0" smtClean="0">
                <a:latin typeface="Times New Roman" pitchFamily="18" charset="0"/>
                <a:cs typeface="Times New Roman" pitchFamily="18" charset="0"/>
              </a:rPr>
              <a:t>	Where: </a:t>
            </a:r>
            <a:r>
              <a:rPr lang="en-US" sz="2800" dirty="0" smtClean="0">
                <a:latin typeface="Times New Roman" pitchFamily="18" charset="0"/>
                <a:cs typeface="Times New Roman" pitchFamily="18" charset="0"/>
              </a:rPr>
              <a:t>CF is the correction factor (=10); ―EE the erythemal effect of radiation at wavelength λ; ―</a:t>
            </a:r>
            <a:r>
              <a:rPr lang="en-US" sz="2800" i="1" dirty="0" smtClean="0">
                <a:latin typeface="Times New Roman" pitchFamily="18" charset="0"/>
                <a:cs typeface="Times New Roman" pitchFamily="18" charset="0"/>
              </a:rPr>
              <a:t>I </a:t>
            </a:r>
            <a:r>
              <a:rPr lang="en-US" sz="2800" dirty="0" smtClean="0">
                <a:latin typeface="Times New Roman" pitchFamily="18" charset="0"/>
                <a:cs typeface="Times New Roman" pitchFamily="18" charset="0"/>
              </a:rPr>
              <a:t>the intensity of the solar spectrum; and ―ABS the absorbance at wavelengths 290-320 nm. ―EE, ―I, and ―ABS are values obtained or applied for every wavelength (λ). </a:t>
            </a:r>
            <a:endParaRPr lang="en-US" sz="2800"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914400"/>
          </a:xfrm>
        </p:spPr>
        <p:txBody>
          <a:bodyPr>
            <a:normAutofit fontScale="90000"/>
          </a:bodyPr>
          <a:lstStyle/>
          <a:p>
            <a:r>
              <a:rPr lang="en-US" dirty="0" smtClean="0">
                <a:solidFill>
                  <a:srgbClr val="0070C0"/>
                </a:solidFill>
                <a:latin typeface="Adobe Gothic Std B" pitchFamily="34" charset="-128"/>
                <a:ea typeface="Adobe Gothic Std B" pitchFamily="34" charset="-128"/>
              </a:rPr>
              <a:t>        </a:t>
            </a:r>
            <a:r>
              <a:rPr lang="en-US" sz="6700" b="1" dirty="0" smtClean="0">
                <a:solidFill>
                  <a:srgbClr val="2108B8"/>
                </a:solidFill>
                <a:latin typeface="Harrington" pitchFamily="82" charset="0"/>
                <a:ea typeface="Adobe Gothic Std B" pitchFamily="34" charset="-128"/>
              </a:rPr>
              <a:t>Cosmecuiticals</a:t>
            </a:r>
            <a:endParaRPr lang="en-US" sz="6700" b="1" dirty="0">
              <a:solidFill>
                <a:srgbClr val="2108B8"/>
              </a:solidFill>
              <a:latin typeface="Harrington" pitchFamily="82" charset="0"/>
              <a:ea typeface="Adobe Gothic Std B" pitchFamily="34" charset="-128"/>
            </a:endParaRPr>
          </a:p>
        </p:txBody>
      </p:sp>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pic>
        <p:nvPicPr>
          <p:cNvPr id="3" name="Picture 2" descr="D:\BHARATI\ACADEMIC\ndt notes &amp; ppt\cosmecuticals\Herbsberriesandflowers.jpg"/>
          <p:cNvPicPr>
            <a:picLocks noChangeAspect="1" noChangeArrowheads="1"/>
          </p:cNvPicPr>
          <p:nvPr/>
        </p:nvPicPr>
        <p:blipFill>
          <a:blip r:embed="rId2"/>
          <a:srcRect/>
          <a:stretch>
            <a:fillRect/>
          </a:stretch>
        </p:blipFill>
        <p:spPr bwMode="auto">
          <a:xfrm>
            <a:off x="152400" y="990600"/>
            <a:ext cx="5943600" cy="4191000"/>
          </a:xfrm>
          <a:prstGeom prst="rect">
            <a:avLst/>
          </a:prstGeom>
          <a:noFill/>
        </p:spPr>
      </p:pic>
      <p:pic>
        <p:nvPicPr>
          <p:cNvPr id="1027" name="Picture 3" descr="D:\BHARATI\ACADEMIC\ndt notes &amp; ppt\cosmecuticals\images.jpg"/>
          <p:cNvPicPr>
            <a:picLocks noChangeAspect="1" noChangeArrowheads="1"/>
          </p:cNvPicPr>
          <p:nvPr/>
        </p:nvPicPr>
        <p:blipFill>
          <a:blip r:embed="rId3"/>
          <a:srcRect/>
          <a:stretch>
            <a:fillRect/>
          </a:stretch>
        </p:blipFill>
        <p:spPr bwMode="auto">
          <a:xfrm>
            <a:off x="6248400" y="914400"/>
            <a:ext cx="2743200" cy="2143125"/>
          </a:xfrm>
          <a:prstGeom prst="rect">
            <a:avLst/>
          </a:prstGeom>
          <a:noFill/>
        </p:spPr>
      </p:pic>
      <p:pic>
        <p:nvPicPr>
          <p:cNvPr id="1028" name="Picture 4" descr="D:\BHARATI\ACADEMIC\ndt notes &amp; ppt\cosmecuticals\LF-ayurveda-main.jpg"/>
          <p:cNvPicPr>
            <a:picLocks noChangeAspect="1" noChangeArrowheads="1"/>
          </p:cNvPicPr>
          <p:nvPr/>
        </p:nvPicPr>
        <p:blipFill>
          <a:blip r:embed="rId4" cstate="print"/>
          <a:srcRect/>
          <a:stretch>
            <a:fillRect/>
          </a:stretch>
        </p:blipFill>
        <p:spPr bwMode="auto">
          <a:xfrm>
            <a:off x="6248400" y="3200400"/>
            <a:ext cx="2743200" cy="1981200"/>
          </a:xfrm>
          <a:prstGeom prst="rect">
            <a:avLst/>
          </a:prstGeom>
          <a:noFill/>
        </p:spPr>
      </p:pic>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lnSpcReduction="10000"/>
          </a:bodyPr>
          <a:lstStyle/>
          <a:p>
            <a:pPr>
              <a:buNone/>
            </a:pPr>
            <a:r>
              <a:rPr lang="en-US" sz="2800" b="1" dirty="0" smtClean="0">
                <a:latin typeface="Times New Roman" pitchFamily="18" charset="0"/>
                <a:cs typeface="Times New Roman" pitchFamily="18" charset="0"/>
              </a:rPr>
              <a:t>Hair care products:</a:t>
            </a:r>
          </a:p>
          <a:p>
            <a:pPr>
              <a:buFont typeface="Wingdings" pitchFamily="2" charset="2"/>
              <a:buChar char="Ø"/>
            </a:pPr>
            <a:r>
              <a:rPr lang="en-US" sz="2400" dirty="0" smtClean="0">
                <a:latin typeface="Times New Roman" pitchFamily="18" charset="0"/>
                <a:cs typeface="Times New Roman" pitchFamily="18" charset="0"/>
              </a:rPr>
              <a:t>Hair is an integrated system with a peculiar chemical and physical behavior. It is a complex structure of several morphological components that act as a unit. The hair shaft of mammals is divided into three main regions: Cuticle, cortex and medulla. The medulla is present in coarser hair like grey hair, thick hair and beard hair, and it is absent in fine hair of children. </a:t>
            </a:r>
          </a:p>
          <a:p>
            <a:pPr>
              <a:buFont typeface="Wingdings" pitchFamily="2" charset="2"/>
              <a:buChar char="Ø"/>
            </a:pPr>
            <a:r>
              <a:rPr lang="en-US" sz="2400" dirty="0" smtClean="0">
                <a:latin typeface="Times New Roman" pitchFamily="18" charset="0"/>
                <a:cs typeface="Times New Roman" pitchFamily="18" charset="0"/>
              </a:rPr>
              <a:t>The medulla may be involved in the splitting of hairs since it provides an area of weakness.</a:t>
            </a:r>
          </a:p>
          <a:p>
            <a:pPr>
              <a:buFont typeface="Wingdings" pitchFamily="2" charset="2"/>
              <a:buChar char="Ø"/>
            </a:pPr>
            <a:r>
              <a:rPr lang="en-US" sz="2400" dirty="0" smtClean="0">
                <a:latin typeface="Times New Roman" pitchFamily="18" charset="0"/>
                <a:cs typeface="Times New Roman" pitchFamily="18" charset="0"/>
              </a:rPr>
              <a:t>The cuticle is a chemically resistant region and consists of flap overlapping scales (keratinocytes) like shingles on the roof. The shape and orientation of the cuticle cells are responsible for the differential friction effect in hair. </a:t>
            </a:r>
          </a:p>
          <a:p>
            <a:pPr>
              <a:buFont typeface="Wingdings" pitchFamily="2" charset="2"/>
              <a:buChar char="Ø"/>
            </a:pPr>
            <a:r>
              <a:rPr lang="en-US" sz="2400" dirty="0" smtClean="0">
                <a:latin typeface="Times New Roman" pitchFamily="18" charset="0"/>
                <a:cs typeface="Times New Roman" pitchFamily="18" charset="0"/>
              </a:rPr>
              <a:t>The cortex constitutes the major part of the mass of the human hair, and it is formed by elongated, fusiform cells connected by a CMC  (cell membrane complex ) and contains protein and melanin granules.</a:t>
            </a:r>
            <a:endParaRPr lang="en-US" sz="2400" b="1"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92500" lnSpcReduction="10000"/>
          </a:bodyPr>
          <a:lstStyle/>
          <a:p>
            <a:pPr algn="just">
              <a:buNone/>
            </a:pPr>
            <a:r>
              <a:rPr lang="en-US" sz="2800" b="1" dirty="0" smtClean="0">
                <a:latin typeface="Times New Roman" pitchFamily="18" charset="0"/>
                <a:cs typeface="Times New Roman" pitchFamily="18" charset="0"/>
              </a:rPr>
              <a:t>SHAMPOOS:</a:t>
            </a:r>
          </a:p>
          <a:p>
            <a:pPr algn="just">
              <a:buFont typeface="Wingdings" pitchFamily="2" charset="2"/>
              <a:buChar char="Ø"/>
            </a:pPr>
            <a:r>
              <a:rPr lang="en-US" sz="2600" dirty="0" smtClean="0">
                <a:latin typeface="Times New Roman" pitchFamily="18" charset="0"/>
                <a:cs typeface="Times New Roman" pitchFamily="18" charset="0"/>
              </a:rPr>
              <a:t>Shampoos are not only scalp cleaners, but indubitably act as preventing the hair shaft damage. Many scalp diseases are also treated by active ingredients that are added to the shampoo's formulations. </a:t>
            </a:r>
          </a:p>
          <a:p>
            <a:pPr algn="just">
              <a:buFont typeface="Wingdings" pitchFamily="2" charset="2"/>
              <a:buChar char="Ø"/>
            </a:pPr>
            <a:r>
              <a:rPr lang="en-US" sz="2600" dirty="0" smtClean="0">
                <a:latin typeface="Times New Roman" pitchFamily="18" charset="0"/>
                <a:cs typeface="Times New Roman" pitchFamily="18" charset="0"/>
              </a:rPr>
              <a:t>It is desirable that whatever may the disease or condition be (dermatitis, seborrhea, alopecia, psoriasis), the hair strands are kept aesthetically presentable, preserving its softness, combability and shine while treating the scalp.</a:t>
            </a:r>
          </a:p>
          <a:p>
            <a:pPr algn="just">
              <a:buFont typeface="Wingdings" pitchFamily="2" charset="2"/>
              <a:buChar char="Ø"/>
            </a:pPr>
            <a:r>
              <a:rPr lang="en-US" sz="2600" dirty="0" smtClean="0">
                <a:latin typeface="Times New Roman" pitchFamily="18" charset="0"/>
                <a:cs typeface="Times New Roman" pitchFamily="18" charset="0"/>
              </a:rPr>
              <a:t>Shampoos are typically composed of 10–30 ingredients although products with as few as four ingredients are available. </a:t>
            </a:r>
          </a:p>
          <a:p>
            <a:pPr algn="just">
              <a:buFont typeface="Wingdings" pitchFamily="2" charset="2"/>
              <a:buChar char="Ø"/>
            </a:pPr>
            <a:r>
              <a:rPr lang="en-US" sz="2600" dirty="0" smtClean="0">
                <a:latin typeface="Times New Roman" pitchFamily="18" charset="0"/>
                <a:cs typeface="Times New Roman" pitchFamily="18" charset="0"/>
              </a:rPr>
              <a:t>The products are grouped into: Cleansing agents; additives that contribute to the stability and comfort of the product;  conditioning agents, intended to impart softness and gloss, to reduce flyaway and to enhance disentangling facility, and  special care ingredients, designated to treat specific problems, such as dandruff and greasy hair.</a:t>
            </a:r>
          </a:p>
          <a:p>
            <a:pPr algn="just">
              <a:buNone/>
            </a:pPr>
            <a:endParaRPr lang="en-US" sz="28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just">
              <a:buNone/>
            </a:pPr>
            <a:r>
              <a:rPr lang="en-US" sz="2800" b="1" dirty="0" smtClean="0">
                <a:latin typeface="Times New Roman" pitchFamily="18" charset="0"/>
                <a:cs typeface="Times New Roman" pitchFamily="18" charset="0"/>
              </a:rPr>
              <a:t>CONDITIONERS:</a:t>
            </a:r>
          </a:p>
          <a:p>
            <a:pPr algn="just">
              <a:buFont typeface="Wingdings" pitchFamily="2" charset="2"/>
              <a:buChar char="Ø"/>
            </a:pPr>
            <a:r>
              <a:rPr lang="en-US" sz="2400" dirty="0" smtClean="0">
                <a:latin typeface="Times New Roman" pitchFamily="18" charset="0"/>
                <a:cs typeface="Times New Roman" pitchFamily="18" charset="0"/>
              </a:rPr>
              <a:t>Conditioners are used to decrease friction, detangle the hair, minimize frizz and improve combability. </a:t>
            </a:r>
          </a:p>
          <a:p>
            <a:pPr algn="just">
              <a:buFont typeface="Wingdings" pitchFamily="2" charset="2"/>
              <a:buChar char="Ø"/>
            </a:pPr>
            <a:r>
              <a:rPr lang="en-US" sz="2400" dirty="0" smtClean="0">
                <a:latin typeface="Times New Roman" pitchFamily="18" charset="0"/>
                <a:cs typeface="Times New Roman" pitchFamily="18" charset="0"/>
              </a:rPr>
              <a:t>Conditioners act by neutralizing the electrical negative charge of the hair fiber by adding positive charges and by lubricating the cuticle that reduces fiber hydrophilicity. </a:t>
            </a:r>
          </a:p>
          <a:p>
            <a:pPr algn="just">
              <a:buFont typeface="Wingdings" pitchFamily="2" charset="2"/>
              <a:buChar char="Ø"/>
            </a:pPr>
            <a:r>
              <a:rPr lang="en-US" sz="2400" dirty="0" smtClean="0">
                <a:latin typeface="Times New Roman" pitchFamily="18" charset="0"/>
                <a:cs typeface="Times New Roman" pitchFamily="18" charset="0"/>
              </a:rPr>
              <a:t>They contain anti-static and lubricating substances that are divided into 5 main groups: Polymers, oils, waxes, hydrolyzed aminoacids and cationic molecules.</a:t>
            </a:r>
          </a:p>
          <a:p>
            <a:pPr algn="just"/>
            <a:r>
              <a:rPr lang="en-US" sz="2400" dirty="0" smtClean="0">
                <a:latin typeface="Times New Roman" pitchFamily="18" charset="0"/>
                <a:cs typeface="Times New Roman" pitchFamily="18" charset="0"/>
              </a:rPr>
              <a:t>Functions of the conditioners are:</a:t>
            </a:r>
          </a:p>
          <a:p>
            <a:pPr lvl="0" algn="just"/>
            <a:r>
              <a:rPr lang="en-US" sz="2400" dirty="0" smtClean="0">
                <a:latin typeface="Times New Roman" pitchFamily="18" charset="0"/>
                <a:cs typeface="Times New Roman" pitchFamily="18" charset="0"/>
              </a:rPr>
              <a:t>Improve combability</a:t>
            </a:r>
          </a:p>
          <a:p>
            <a:pPr lvl="0" algn="just"/>
            <a:r>
              <a:rPr lang="en-US" sz="2400" dirty="0" smtClean="0">
                <a:latin typeface="Times New Roman" pitchFamily="18" charset="0"/>
                <a:cs typeface="Times New Roman" pitchFamily="18" charset="0"/>
              </a:rPr>
              <a:t>Mimetize the hair natural lipid outer layer: 18-MEA</a:t>
            </a:r>
          </a:p>
          <a:p>
            <a:pPr lvl="0" algn="just"/>
            <a:r>
              <a:rPr lang="en-US" sz="2400" dirty="0" smtClean="0">
                <a:latin typeface="Times New Roman" pitchFamily="18" charset="0"/>
                <a:cs typeface="Times New Roman" pitchFamily="18" charset="0"/>
              </a:rPr>
              <a:t>Restore hydrophobicity</a:t>
            </a:r>
          </a:p>
          <a:p>
            <a:pPr lvl="0" algn="just"/>
            <a:r>
              <a:rPr lang="en-US" sz="2400" dirty="0" smtClean="0">
                <a:latin typeface="Times New Roman" pitchFamily="18" charset="0"/>
                <a:cs typeface="Times New Roman" pitchFamily="18" charset="0"/>
              </a:rPr>
              <a:t>Seal the cuticle</a:t>
            </a:r>
          </a:p>
          <a:p>
            <a:pPr lvl="0" algn="just"/>
            <a:r>
              <a:rPr lang="en-US" sz="2400" dirty="0" smtClean="0">
                <a:latin typeface="Times New Roman" pitchFamily="18" charset="0"/>
                <a:cs typeface="Times New Roman" pitchFamily="18" charset="0"/>
              </a:rPr>
              <a:t>Avoid or minimize frizz, friction: Neutralize the negative charged net</a:t>
            </a:r>
          </a:p>
          <a:p>
            <a:pPr lvl="0" algn="just"/>
            <a:r>
              <a:rPr lang="en-US" sz="2400" dirty="0" smtClean="0">
                <a:latin typeface="Times New Roman" pitchFamily="18" charset="0"/>
                <a:cs typeface="Times New Roman" pitchFamily="18" charset="0"/>
              </a:rPr>
              <a:t>Enhance shine, smoothness and manageability.</a:t>
            </a:r>
          </a:p>
          <a:p>
            <a:pPr algn="just">
              <a:buFont typeface="Wingdings" pitchFamily="2" charset="2"/>
              <a:buChar char="Ø"/>
            </a:pPr>
            <a:endParaRPr lang="en-US" sz="2400" b="1" dirty="0" smtClean="0">
              <a:latin typeface="Times New Roman" pitchFamily="18" charset="0"/>
              <a:cs typeface="Times New Roman" pitchFamily="18" charset="0"/>
            </a:endParaRPr>
          </a:p>
          <a:p>
            <a:pPr algn="just">
              <a:buNone/>
            </a:pPr>
            <a:endParaRPr lang="en-US" sz="2800" b="1"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77000"/>
          </a:xfrm>
        </p:spPr>
        <p:txBody>
          <a:bodyPr>
            <a:normAutofit/>
          </a:bodyPr>
          <a:lstStyle/>
          <a:p>
            <a:pPr algn="just">
              <a:buNone/>
            </a:pPr>
            <a:r>
              <a:rPr lang="en-US" sz="2800" b="1" dirty="0" smtClean="0">
                <a:latin typeface="Times New Roman" pitchFamily="18" charset="0"/>
                <a:cs typeface="Times New Roman" pitchFamily="18" charset="0"/>
              </a:rPr>
              <a:t>HAIR DYES:</a:t>
            </a:r>
          </a:p>
          <a:p>
            <a:pPr algn="just">
              <a:buFont typeface="Wingdings" pitchFamily="2" charset="2"/>
              <a:buChar char="Ø"/>
            </a:pPr>
            <a:r>
              <a:rPr lang="en-US" sz="2400" dirty="0" smtClean="0">
                <a:latin typeface="Times New Roman" pitchFamily="18" charset="0"/>
                <a:cs typeface="Times New Roman" pitchFamily="18" charset="0"/>
              </a:rPr>
              <a:t>There are many types of hair dyes classified according to the penetration of the dye to the surface or to deep parts of the hair shaft. In this chapter, we will approach the two most used types of hair dyes: Semi-permanent and permanent dyes.</a:t>
            </a:r>
          </a:p>
          <a:p>
            <a:pPr algn="just">
              <a:buFont typeface="Wingdings" pitchFamily="2" charset="2"/>
              <a:buChar char="Ø"/>
            </a:pPr>
            <a:r>
              <a:rPr lang="en-US" sz="2400" dirty="0" smtClean="0">
                <a:latin typeface="Times New Roman" pitchFamily="18" charset="0"/>
                <a:cs typeface="Times New Roman" pitchFamily="18" charset="0"/>
              </a:rPr>
              <a:t>Permanent hair colors are the most commonly used hair colors, because of their longevity, and ability to lighten the original darker color. These are also superior for gray or white cover. </a:t>
            </a:r>
          </a:p>
          <a:p>
            <a:pPr algn="just">
              <a:buFont typeface="Wingdings" pitchFamily="2" charset="2"/>
              <a:buChar char="Ø"/>
            </a:pPr>
            <a:r>
              <a:rPr lang="en-US" sz="2400" dirty="0" smtClean="0">
                <a:latin typeface="Times New Roman" pitchFamily="18" charset="0"/>
                <a:cs typeface="Times New Roman" pitchFamily="18" charset="0"/>
              </a:rPr>
              <a:t>The pigmentation is permanent and the white hair that shows after 10-15 days after the application is not due to removal of the dye by shampoo but, instead, it is due to new hair growth. </a:t>
            </a:r>
          </a:p>
          <a:p>
            <a:pPr algn="just">
              <a:buFont typeface="Wingdings" pitchFamily="2" charset="2"/>
              <a:buChar char="Ø"/>
            </a:pPr>
            <a:r>
              <a:rPr lang="en-US" sz="2400" dirty="0" smtClean="0">
                <a:latin typeface="Times New Roman" pitchFamily="18" charset="0"/>
                <a:cs typeface="Times New Roman" pitchFamily="18" charset="0"/>
              </a:rPr>
              <a:t>The permanent dyeing is an oxidation reaction that allows the pigments to get inside the cortex.</a:t>
            </a:r>
          </a:p>
          <a:p>
            <a:pPr algn="just">
              <a:buNone/>
            </a:pPr>
            <a:r>
              <a:rPr lang="en-US" sz="2400" dirty="0" smtClean="0">
                <a:latin typeface="Times New Roman" pitchFamily="18" charset="0"/>
                <a:cs typeface="Times New Roman" pitchFamily="18" charset="0"/>
              </a:rPr>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77000"/>
          </a:xfrm>
        </p:spPr>
        <p:txBody>
          <a:bodyPr>
            <a:normAutofit/>
          </a:bodyPr>
          <a:lstStyle/>
          <a:p>
            <a:pPr>
              <a:buFont typeface="Wingdings" pitchFamily="2" charset="2"/>
              <a:buChar char="Ø"/>
            </a:pPr>
            <a:r>
              <a:rPr lang="en-US" sz="2400" dirty="0" smtClean="0">
                <a:latin typeface="Times New Roman" pitchFamily="18" charset="0"/>
                <a:cs typeface="Times New Roman" pitchFamily="18" charset="0"/>
              </a:rPr>
              <a:t>Semi-permanent dyes do not contain ammonia or ethanolamine and for this reason are gentler on the hair than the permanent colors.</a:t>
            </a:r>
          </a:p>
          <a:p>
            <a:pPr>
              <a:buFont typeface="Wingdings" pitchFamily="2" charset="2"/>
              <a:buChar char="Ø"/>
            </a:pPr>
            <a:r>
              <a:rPr lang="en-US" sz="2400" dirty="0" smtClean="0">
                <a:latin typeface="Times New Roman" pitchFamily="18" charset="0"/>
                <a:cs typeface="Times New Roman" pitchFamily="18" charset="0"/>
              </a:rPr>
              <a:t>They also contain hydrogen peroxide, resorcinol and </a:t>
            </a:r>
            <a:r>
              <a:rPr lang="en-US" sz="2400" dirty="0" err="1" smtClean="0">
                <a:latin typeface="Times New Roman" pitchFamily="18" charset="0"/>
                <a:cs typeface="Times New Roman" pitchFamily="18" charset="0"/>
              </a:rPr>
              <a:t>para</a:t>
            </a:r>
            <a:r>
              <a:rPr lang="en-US" sz="2400" dirty="0" smtClean="0">
                <a:latin typeface="Times New Roman" pitchFamily="18" charset="0"/>
                <a:cs typeface="Times New Roman" pitchFamily="18" charset="0"/>
              </a:rPr>
              <a:t>-dyes. The concentration of hydrogen peroxide is lower (2%) as compared to permanent hair dyes (6%). </a:t>
            </a:r>
          </a:p>
          <a:p>
            <a:pPr>
              <a:buFont typeface="Wingdings" pitchFamily="2" charset="2"/>
              <a:buChar char="Ø"/>
            </a:pPr>
            <a:r>
              <a:rPr lang="en-US" sz="2400" dirty="0" smtClean="0">
                <a:latin typeface="Times New Roman" pitchFamily="18" charset="0"/>
                <a:cs typeface="Times New Roman" pitchFamily="18" charset="0"/>
              </a:rPr>
              <a:t>They are not as effective in covering gray or white hair because they only reach the cuticle. They do not lighten the hair shade. Sometimes are used as products to add shine and to turn the natural hair color into a more vibrate one. </a:t>
            </a:r>
          </a:p>
          <a:p>
            <a:pPr>
              <a:buFont typeface="Wingdings" pitchFamily="2" charset="2"/>
              <a:buChar char="Ø"/>
            </a:pPr>
            <a:r>
              <a:rPr lang="en-US" sz="2400" dirty="0" smtClean="0">
                <a:latin typeface="Times New Roman" pitchFamily="18" charset="0"/>
                <a:cs typeface="Times New Roman" pitchFamily="18" charset="0"/>
              </a:rPr>
              <a:t>Semi-permanent hair color fadeaway after 10–15 shampoos, or even earlier.</a:t>
            </a:r>
            <a:endParaRPr lang="en-US" sz="2400"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buNone/>
            </a:pPr>
            <a:r>
              <a:rPr lang="en-US" sz="2800" b="1" dirty="0" smtClean="0">
                <a:latin typeface="Times New Roman" pitchFamily="18" charset="0"/>
                <a:cs typeface="Times New Roman" pitchFamily="18" charset="0"/>
              </a:rPr>
              <a:t>Herbal Shampoo:</a:t>
            </a:r>
          </a:p>
          <a:p>
            <a:pPr>
              <a:buNone/>
            </a:pPr>
            <a:r>
              <a:rPr lang="en-US" sz="2400" b="1" dirty="0" smtClean="0">
                <a:latin typeface="Times New Roman" pitchFamily="18" charset="0"/>
                <a:cs typeface="Times New Roman" pitchFamily="18" charset="0"/>
              </a:rPr>
              <a:t>Formulation:</a:t>
            </a:r>
          </a:p>
          <a:p>
            <a:pPr algn="just">
              <a:buNone/>
            </a:pPr>
            <a:r>
              <a:rPr lang="en-US" sz="2400" dirty="0" smtClean="0">
                <a:latin typeface="Times New Roman" pitchFamily="18" charset="0"/>
                <a:cs typeface="Times New Roman" pitchFamily="18" charset="0"/>
              </a:rPr>
              <a:t>Soap nut extract		0.5 g	</a:t>
            </a:r>
          </a:p>
          <a:p>
            <a:pPr algn="just">
              <a:buNone/>
            </a:pPr>
            <a:r>
              <a:rPr lang="en-US" sz="2400" dirty="0" smtClean="0">
                <a:latin typeface="Times New Roman" pitchFamily="18" charset="0"/>
                <a:cs typeface="Times New Roman" pitchFamily="18" charset="0"/>
              </a:rPr>
              <a:t>Amla extract			0.5 g	</a:t>
            </a:r>
          </a:p>
          <a:p>
            <a:pPr algn="just">
              <a:buNone/>
            </a:pPr>
            <a:r>
              <a:rPr lang="en-US" sz="2400" dirty="0" smtClean="0">
                <a:latin typeface="Times New Roman" pitchFamily="18" charset="0"/>
                <a:cs typeface="Times New Roman" pitchFamily="18" charset="0"/>
              </a:rPr>
              <a:t>Shikakai extract 		0.5 g	</a:t>
            </a:r>
          </a:p>
          <a:p>
            <a:pPr algn="just">
              <a:buNone/>
            </a:pPr>
            <a:r>
              <a:rPr lang="en-US" sz="2400" dirty="0" smtClean="0">
                <a:latin typeface="Times New Roman" pitchFamily="18" charset="0"/>
                <a:cs typeface="Times New Roman" pitchFamily="18" charset="0"/>
              </a:rPr>
              <a:t>Hibiscus 			0.5 g	</a:t>
            </a:r>
          </a:p>
          <a:p>
            <a:pPr algn="just">
              <a:buNone/>
            </a:pPr>
            <a:r>
              <a:rPr lang="en-US" sz="2400" dirty="0" smtClean="0">
                <a:latin typeface="Times New Roman" pitchFamily="18" charset="0"/>
                <a:cs typeface="Times New Roman" pitchFamily="18" charset="0"/>
              </a:rPr>
              <a:t>Bhringraj extract		0.5 g	</a:t>
            </a:r>
          </a:p>
          <a:p>
            <a:pPr algn="just">
              <a:buNone/>
            </a:pPr>
            <a:r>
              <a:rPr lang="en-US" sz="2400" dirty="0" smtClean="0">
                <a:latin typeface="Times New Roman" pitchFamily="18" charset="0"/>
                <a:cs typeface="Times New Roman" pitchFamily="18" charset="0"/>
              </a:rPr>
              <a:t>Senna extract			0.5 g	</a:t>
            </a:r>
          </a:p>
          <a:p>
            <a:pPr algn="just">
              <a:buNone/>
            </a:pPr>
            <a:r>
              <a:rPr lang="en-US" sz="2400" i="1" dirty="0" smtClean="0">
                <a:latin typeface="Times New Roman" pitchFamily="18" charset="0"/>
                <a:cs typeface="Times New Roman" pitchFamily="18" charset="0"/>
              </a:rPr>
              <a:t>Aloe vera			1 g	</a:t>
            </a:r>
          </a:p>
          <a:p>
            <a:pPr algn="just">
              <a:buNone/>
            </a:pPr>
            <a:r>
              <a:rPr lang="en-US" sz="2400" dirty="0" smtClean="0">
                <a:latin typeface="Times New Roman" pitchFamily="18" charset="0"/>
                <a:cs typeface="Times New Roman" pitchFamily="18" charset="0"/>
              </a:rPr>
              <a:t>Gelatin				q.s	</a:t>
            </a:r>
          </a:p>
          <a:p>
            <a:pPr algn="just">
              <a:buNone/>
            </a:pPr>
            <a:r>
              <a:rPr lang="en-US" sz="2400" dirty="0" smtClean="0">
                <a:latin typeface="Times New Roman" pitchFamily="18" charset="0"/>
                <a:cs typeface="Times New Roman" pitchFamily="18" charset="0"/>
              </a:rPr>
              <a:t>Lemon juice		 	q.s	</a:t>
            </a:r>
          </a:p>
          <a:p>
            <a:pPr algn="just">
              <a:buNone/>
            </a:pPr>
            <a:r>
              <a:rPr lang="en-US" sz="2400" dirty="0" smtClean="0">
                <a:latin typeface="Times New Roman" pitchFamily="18" charset="0"/>
                <a:cs typeface="Times New Roman" pitchFamily="18" charset="0"/>
              </a:rPr>
              <a:t>Rose oil			q.s	</a:t>
            </a:r>
          </a:p>
          <a:p>
            <a:pPr>
              <a:buNone/>
            </a:pPr>
            <a:endParaRPr lang="en-US" sz="24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a:bodyPr>
          <a:lstStyle/>
          <a:p>
            <a:pPr algn="just">
              <a:buFont typeface="Wingdings" pitchFamily="2" charset="2"/>
              <a:buChar char="§"/>
            </a:pPr>
            <a:r>
              <a:rPr lang="en-US" sz="24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Preparation of extract </a:t>
            </a:r>
          </a:p>
          <a:p>
            <a:pPr algn="just">
              <a:buNone/>
            </a:pPr>
            <a:r>
              <a:rPr lang="en-US" sz="2400" dirty="0" smtClean="0">
                <a:latin typeface="Times New Roman" pitchFamily="18" charset="0"/>
                <a:cs typeface="Times New Roman" pitchFamily="18" charset="0"/>
              </a:rPr>
              <a:t>	About 100 g of each powdered plant materials, namely Soap nut, Amla, Shikakai, Hibiscus, Bhringraj, Senna</a:t>
            </a:r>
            <a:r>
              <a:rPr lang="en-US" sz="2400" i="1" dirty="0" smtClean="0">
                <a:latin typeface="Times New Roman" pitchFamily="18" charset="0"/>
                <a:cs typeface="Times New Roman" pitchFamily="18" charset="0"/>
              </a:rPr>
              <a:t>, were homogenized. </a:t>
            </a:r>
            <a:r>
              <a:rPr lang="en-US" sz="2400" dirty="0" smtClean="0">
                <a:latin typeface="Times New Roman" pitchFamily="18" charset="0"/>
                <a:cs typeface="Times New Roman" pitchFamily="18" charset="0"/>
              </a:rPr>
              <a:t>The powdered material was extracted with distilled water by boiling for 4 h. The extract of each plant material was separated and evaporated. </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
            </a:pPr>
            <a:r>
              <a:rPr lang="en-US" sz="2800" b="1" dirty="0" smtClean="0">
                <a:latin typeface="Times New Roman" pitchFamily="18" charset="0"/>
                <a:cs typeface="Times New Roman" pitchFamily="18" charset="0"/>
              </a:rPr>
              <a:t>Formulation of herbal shampoo </a:t>
            </a:r>
          </a:p>
          <a:p>
            <a:pPr algn="just">
              <a:buNone/>
            </a:pPr>
            <a:r>
              <a:rPr lang="en-US" sz="2400" dirty="0" smtClean="0">
                <a:latin typeface="Times New Roman" pitchFamily="18" charset="0"/>
                <a:cs typeface="Times New Roman" pitchFamily="18" charset="0"/>
              </a:rPr>
              <a:t>	Formulation of the herbal shampoo was done as per the given formula. To the gelatin solution (10%), added the herbal extract and mixed by shaking continuously at the time interval of 20 min. 1 ml of lemon juice was also added with constant stirring. To improve aroma in the formulation, sufficient quantity of essential oil (rose oil) was added and made up the volume to 100 ml with gelatin. </a:t>
            </a:r>
            <a:endParaRPr lang="en-US" sz="2400"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lstStyle/>
          <a:p>
            <a:pPr algn="just">
              <a:buNone/>
            </a:pPr>
            <a:r>
              <a:rPr lang="en-US" dirty="0" smtClean="0">
                <a:latin typeface="Times New Roman" pitchFamily="18" charset="0"/>
                <a:cs typeface="Times New Roman" pitchFamily="18" charset="0"/>
              </a:rPr>
              <a:t>Evaluation of herbal shampoo:</a:t>
            </a:r>
          </a:p>
          <a:p>
            <a:pPr algn="just">
              <a:buFont typeface="Wingdings" pitchFamily="2" charset="2"/>
              <a:buChar char="§"/>
            </a:pPr>
            <a:r>
              <a:rPr lang="en-US" sz="2400" b="1" dirty="0" smtClean="0">
                <a:latin typeface="Times New Roman" pitchFamily="18" charset="0"/>
                <a:cs typeface="Times New Roman" pitchFamily="18" charset="0"/>
              </a:rPr>
              <a:t>Visual assessment</a:t>
            </a:r>
          </a:p>
          <a:p>
            <a:pPr algn="just">
              <a:buNone/>
            </a:pPr>
            <a:r>
              <a:rPr lang="en-US" sz="2400" dirty="0" smtClean="0">
                <a:latin typeface="Times New Roman" pitchFamily="18" charset="0"/>
                <a:cs typeface="Times New Roman" pitchFamily="18" charset="0"/>
              </a:rPr>
              <a:t>	The prepared formulation was assessed for color, clarity, odor, and froth content.</a:t>
            </a:r>
          </a:p>
          <a:p>
            <a:pPr algn="just">
              <a:buFont typeface="Wingdings" pitchFamily="2" charset="2"/>
              <a:buChar char="§"/>
            </a:pPr>
            <a:r>
              <a:rPr lang="en-US" sz="2400" b="1" dirty="0" smtClean="0">
                <a:latin typeface="Times New Roman" pitchFamily="18" charset="0"/>
                <a:cs typeface="Times New Roman" pitchFamily="18" charset="0"/>
              </a:rPr>
              <a:t>pH determination</a:t>
            </a:r>
          </a:p>
          <a:p>
            <a:pPr algn="just">
              <a:buNone/>
            </a:pPr>
            <a:r>
              <a:rPr lang="en-US" sz="2400" dirty="0" smtClean="0">
                <a:latin typeface="Times New Roman" pitchFamily="18" charset="0"/>
                <a:cs typeface="Times New Roman" pitchFamily="18" charset="0"/>
              </a:rPr>
              <a:t>	The pH of the prepared herbal shampoo in distilled water (10% v/v) was evaluated by means of pH analyzer at room temperature.</a:t>
            </a:r>
          </a:p>
          <a:p>
            <a:pPr algn="just">
              <a:buFont typeface="Wingdings" pitchFamily="2" charset="2"/>
              <a:buChar char="§"/>
            </a:pPr>
            <a:r>
              <a:rPr lang="en-US" sz="2400" b="1" dirty="0" smtClean="0">
                <a:latin typeface="Times New Roman" pitchFamily="18" charset="0"/>
                <a:cs typeface="Times New Roman" pitchFamily="18" charset="0"/>
              </a:rPr>
              <a:t>Determination of solid content percentage</a:t>
            </a:r>
          </a:p>
          <a:p>
            <a:pPr algn="just">
              <a:buNone/>
            </a:pPr>
            <a:r>
              <a:rPr lang="en-US" sz="2400" dirty="0" smtClean="0">
                <a:latin typeface="Times New Roman" pitchFamily="18" charset="0"/>
                <a:cs typeface="Times New Roman" pitchFamily="18" charset="0"/>
              </a:rPr>
              <a:t>	The percentage of solid substance was determined by weighing about 4 g of shampoo in a dry, clean, and evaporating dish. To confirm the result, the procedure was repeated again. The liquid portion of the shampoo was evaporated in a dish by placing on hot plate. The percentage and the weight of the solid contents present in the shampoo were calculated after drying completely.</a:t>
            </a:r>
            <a:endParaRPr lang="en-US" sz="2400"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a:bodyPr>
          <a:lstStyle/>
          <a:p>
            <a:pPr algn="just">
              <a:buFont typeface="Wingdings" pitchFamily="2" charset="2"/>
              <a:buChar char="§"/>
            </a:pPr>
            <a:r>
              <a:rPr lang="en-US" sz="2400" b="1" dirty="0" smtClean="0">
                <a:latin typeface="Times New Roman" pitchFamily="18" charset="0"/>
                <a:cs typeface="Times New Roman" pitchFamily="18" charset="0"/>
              </a:rPr>
              <a:t>Foam stability test:</a:t>
            </a:r>
          </a:p>
          <a:p>
            <a:pPr algn="just">
              <a:buNone/>
            </a:pPr>
            <a:r>
              <a:rPr lang="en-US" sz="2400" dirty="0" smtClean="0">
                <a:latin typeface="Times New Roman" pitchFamily="18" charset="0"/>
                <a:cs typeface="Times New Roman" pitchFamily="18" charset="0"/>
              </a:rPr>
              <a:t>	The stability of the foam was determined using cylinder shake method. About 50 ml of formulated shampoo (1%) solution was taken in a graduated cylinder of 250 ml capacity and shaken for 10 times vigorously. Foam stability was measured by recording the foam volume of shake test after 1 min and 4 min, respectively. The total foam volume was measured after 1 min of shaking.</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Cleansing power of shampoo: </a:t>
            </a:r>
          </a:p>
          <a:p>
            <a:pPr algn="just">
              <a:buNone/>
            </a:pPr>
            <a:r>
              <a:rPr lang="en-US" sz="2400" dirty="0" smtClean="0">
                <a:latin typeface="Times New Roman" pitchFamily="18" charset="0"/>
                <a:cs typeface="Times New Roman" pitchFamily="18" charset="0"/>
              </a:rPr>
              <a:t>	5gm of soiled human hair sample is kept in 200 ml of water containing 1% of shampoo. Wash the hair sample by shaking the flask. Dry and weigh the hair to calculate the amount of soil cleaned by shampoo.</a:t>
            </a:r>
            <a:endParaRPr lang="en-US" sz="2400"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914400"/>
          </a:xfrm>
        </p:spPr>
        <p:txBody>
          <a:bodyPr>
            <a:normAutofit fontScale="90000"/>
          </a:bodyPr>
          <a:lstStyle/>
          <a:p>
            <a:r>
              <a:rPr lang="en-US" dirty="0" smtClean="0">
                <a:solidFill>
                  <a:srgbClr val="0070C0"/>
                </a:solidFill>
                <a:latin typeface="Adobe Gothic Std B" pitchFamily="34" charset="-128"/>
                <a:ea typeface="Adobe Gothic Std B" pitchFamily="34" charset="-128"/>
              </a:rPr>
              <a:t>        </a:t>
            </a:r>
            <a:r>
              <a:rPr lang="en-US" sz="6700" b="1" dirty="0" smtClean="0">
                <a:solidFill>
                  <a:srgbClr val="2108B8"/>
                </a:solidFill>
                <a:latin typeface="Harrington" pitchFamily="82" charset="0"/>
                <a:ea typeface="Adobe Gothic Std B" pitchFamily="34" charset="-128"/>
              </a:rPr>
              <a:t>Cosmecuiticals</a:t>
            </a:r>
            <a:endParaRPr lang="en-US" sz="6700" b="1" dirty="0">
              <a:solidFill>
                <a:srgbClr val="2108B8"/>
              </a:solidFill>
              <a:latin typeface="Harrington" pitchFamily="82" charset="0"/>
              <a:ea typeface="Adobe Gothic Std B" pitchFamily="34" charset="-128"/>
            </a:endParaRPr>
          </a:p>
        </p:txBody>
      </p:sp>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pic>
        <p:nvPicPr>
          <p:cNvPr id="3" name="Picture 2" descr="D:\BHARATI\ACADEMIC\ndt notes &amp; ppt\cosmecuticals\Herbsberriesandflowers.jpg"/>
          <p:cNvPicPr>
            <a:picLocks noChangeAspect="1" noChangeArrowheads="1"/>
          </p:cNvPicPr>
          <p:nvPr/>
        </p:nvPicPr>
        <p:blipFill>
          <a:blip r:embed="rId2"/>
          <a:srcRect/>
          <a:stretch>
            <a:fillRect/>
          </a:stretch>
        </p:blipFill>
        <p:spPr bwMode="auto">
          <a:xfrm>
            <a:off x="152400" y="990600"/>
            <a:ext cx="5943600" cy="4191000"/>
          </a:xfrm>
          <a:prstGeom prst="rect">
            <a:avLst/>
          </a:prstGeom>
          <a:noFill/>
        </p:spPr>
      </p:pic>
      <p:pic>
        <p:nvPicPr>
          <p:cNvPr id="1027" name="Picture 3" descr="D:\BHARATI\ACADEMIC\ndt notes &amp; ppt\cosmecuticals\images.jpg"/>
          <p:cNvPicPr>
            <a:picLocks noChangeAspect="1" noChangeArrowheads="1"/>
          </p:cNvPicPr>
          <p:nvPr/>
        </p:nvPicPr>
        <p:blipFill>
          <a:blip r:embed="rId3"/>
          <a:srcRect/>
          <a:stretch>
            <a:fillRect/>
          </a:stretch>
        </p:blipFill>
        <p:spPr bwMode="auto">
          <a:xfrm>
            <a:off x="6248400" y="914400"/>
            <a:ext cx="2743200" cy="2143125"/>
          </a:xfrm>
          <a:prstGeom prst="rect">
            <a:avLst/>
          </a:prstGeom>
          <a:noFill/>
        </p:spPr>
      </p:pic>
      <p:pic>
        <p:nvPicPr>
          <p:cNvPr id="1028" name="Picture 4" descr="D:\BHARATI\ACADEMIC\ndt notes &amp; ppt\cosmecuticals\LF-ayurveda-main.jpg"/>
          <p:cNvPicPr>
            <a:picLocks noChangeAspect="1" noChangeArrowheads="1"/>
          </p:cNvPicPr>
          <p:nvPr/>
        </p:nvPicPr>
        <p:blipFill>
          <a:blip r:embed="rId4" cstate="print"/>
          <a:srcRect/>
          <a:stretch>
            <a:fillRect/>
          </a:stretch>
        </p:blipFill>
        <p:spPr bwMode="auto">
          <a:xfrm>
            <a:off x="6248400" y="3200400"/>
            <a:ext cx="2743200" cy="1981200"/>
          </a:xfrm>
          <a:prstGeom prst="rect">
            <a:avLst/>
          </a:prstGeom>
          <a:noFill/>
        </p:spPr>
      </p:pic>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a:bodyPr>
          <a:lstStyle/>
          <a:p>
            <a:pPr algn="just">
              <a:buFont typeface="Wingdings" pitchFamily="2" charset="2"/>
              <a:buChar char="§"/>
            </a:pPr>
            <a:r>
              <a:rPr lang="en-US" sz="2400" b="1" dirty="0" smtClean="0">
                <a:latin typeface="Times New Roman" pitchFamily="18" charset="0"/>
                <a:cs typeface="Times New Roman" pitchFamily="18" charset="0"/>
              </a:rPr>
              <a:t>Eye irritation test for shampoo:</a:t>
            </a:r>
          </a:p>
          <a:p>
            <a:pPr algn="just">
              <a:buNone/>
            </a:pPr>
            <a:r>
              <a:rPr lang="en-US" sz="2400" dirty="0" smtClean="0">
                <a:latin typeface="Times New Roman" pitchFamily="18" charset="0"/>
                <a:cs typeface="Times New Roman" pitchFamily="18" charset="0"/>
              </a:rPr>
              <a:t>	This test is carried out by using rabbits. Drop of 0.1 ml of shampoo is placed on to the conjunctiva sac of one eye of rabbit while other eye is considered as control.</a:t>
            </a:r>
          </a:p>
          <a:p>
            <a:pPr algn="just">
              <a:buNone/>
            </a:pPr>
            <a:r>
              <a:rPr lang="en-US" sz="2400" dirty="0" smtClean="0">
                <a:latin typeface="Times New Roman" pitchFamily="18" charset="0"/>
                <a:cs typeface="Times New Roman" pitchFamily="18" charset="0"/>
              </a:rPr>
              <a:t>	Three groups of animal are done; first group of animals without any washing, second washing with water after two seconds and third washing is after instillation. It is observe for seven days for any irritation. </a:t>
            </a:r>
          </a:p>
          <a:p>
            <a:pPr algn="just">
              <a:buFont typeface="Wingdings" pitchFamily="2" charset="2"/>
              <a:buChar char="§"/>
            </a:pPr>
            <a:r>
              <a:rPr lang="en-US" sz="2400" b="1" dirty="0" smtClean="0">
                <a:latin typeface="Times New Roman" pitchFamily="18" charset="0"/>
                <a:cs typeface="Times New Roman" pitchFamily="18" charset="0"/>
              </a:rPr>
              <a:t>Conditioning performance evaluation</a:t>
            </a:r>
          </a:p>
          <a:p>
            <a:pPr algn="just">
              <a:buNone/>
            </a:pPr>
            <a:r>
              <a:rPr lang="en-US" sz="2400" dirty="0" smtClean="0">
                <a:latin typeface="Times New Roman" pitchFamily="18" charset="0"/>
                <a:cs typeface="Times New Roman" pitchFamily="18" charset="0"/>
              </a:rPr>
              <a:t>	An artificial hair tress of Indian women was received from a salon and divided into two swatches of length 10 cm approximately, weighing 5 g. The control swatch was the one without washing and the test swatch using the formulated shampoo was washed with. Each tress was added for 2 min to the combination of shampoo in water in the proportion 10:15 taken in a conical flask and washed using 50 ml of distilled water. Each tress was air dried at room temperature and the procedure was repeated for maximum of 10 times. The conditioning effect of the prepared shampoo in terms of softness and smoothness was determined using a blind touch test using volunteers.</a:t>
            </a:r>
          </a:p>
          <a:p>
            <a:pPr algn="just">
              <a:buNone/>
            </a:pPr>
            <a:endParaRPr lang="en-US" sz="2400"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None/>
            </a:pPr>
            <a:r>
              <a:rPr lang="en-US" sz="2800" b="1" dirty="0" smtClean="0">
                <a:latin typeface="Times New Roman" pitchFamily="18" charset="0"/>
                <a:cs typeface="Times New Roman" pitchFamily="18" charset="0"/>
              </a:rPr>
              <a:t>Hair Dye</a:t>
            </a:r>
          </a:p>
          <a:p>
            <a:pPr algn="just">
              <a:buNone/>
            </a:pPr>
            <a:r>
              <a:rPr lang="en-US" sz="2400" b="1" dirty="0" smtClean="0">
                <a:latin typeface="Times New Roman" pitchFamily="18" charset="0"/>
                <a:cs typeface="Times New Roman" pitchFamily="18" charset="0"/>
              </a:rPr>
              <a:t>Formulation</a:t>
            </a:r>
          </a:p>
          <a:p>
            <a:pPr algn="just">
              <a:buNone/>
            </a:pPr>
            <a:r>
              <a:rPr lang="en-US" sz="2400" dirty="0" smtClean="0">
                <a:latin typeface="Times New Roman" pitchFamily="18" charset="0"/>
                <a:cs typeface="Times New Roman" pitchFamily="18" charset="0"/>
              </a:rPr>
              <a:t>HENNA  		25g </a:t>
            </a:r>
          </a:p>
          <a:p>
            <a:pPr algn="just">
              <a:buNone/>
            </a:pPr>
            <a:r>
              <a:rPr lang="en-US" sz="2400" dirty="0" smtClean="0">
                <a:latin typeface="Times New Roman" pitchFamily="18" charset="0"/>
                <a:cs typeface="Times New Roman" pitchFamily="18" charset="0"/>
              </a:rPr>
              <a:t>INDIGO  		10g </a:t>
            </a:r>
          </a:p>
          <a:p>
            <a:pPr algn="just">
              <a:buNone/>
            </a:pPr>
            <a:r>
              <a:rPr lang="nn-NO" sz="2400" dirty="0" smtClean="0">
                <a:latin typeface="Times New Roman" pitchFamily="18" charset="0"/>
                <a:cs typeface="Times New Roman" pitchFamily="18" charset="0"/>
              </a:rPr>
              <a:t>ALOE VERA	 	2g </a:t>
            </a:r>
          </a:p>
          <a:p>
            <a:pPr algn="just">
              <a:buNone/>
            </a:pPr>
            <a:r>
              <a:rPr lang="en-US" sz="2400" dirty="0" smtClean="0">
                <a:latin typeface="Times New Roman" pitchFamily="18" charset="0"/>
                <a:cs typeface="Times New Roman" pitchFamily="18" charset="0"/>
              </a:rPr>
              <a:t>FEENU 		2g </a:t>
            </a:r>
          </a:p>
          <a:p>
            <a:pPr algn="just">
              <a:buNone/>
            </a:pPr>
            <a:r>
              <a:rPr lang="en-US" sz="2400" dirty="0" smtClean="0">
                <a:latin typeface="Times New Roman" pitchFamily="18" charset="0"/>
                <a:cs typeface="Times New Roman" pitchFamily="18" charset="0"/>
              </a:rPr>
              <a:t>BHIRINGRAJ 	2g </a:t>
            </a:r>
          </a:p>
          <a:p>
            <a:pPr algn="just">
              <a:buNone/>
            </a:pPr>
            <a:r>
              <a:rPr lang="nn-NO" sz="2400" dirty="0" smtClean="0">
                <a:latin typeface="Times New Roman" pitchFamily="18" charset="0"/>
                <a:cs typeface="Times New Roman" pitchFamily="18" charset="0"/>
              </a:rPr>
              <a:t>AMLA		 	2g </a:t>
            </a:r>
          </a:p>
          <a:p>
            <a:pPr algn="just">
              <a:buNone/>
            </a:pPr>
            <a:r>
              <a:rPr lang="en-US" sz="2400" dirty="0" smtClean="0">
                <a:latin typeface="Times New Roman" pitchFamily="18" charset="0"/>
                <a:cs typeface="Times New Roman" pitchFamily="18" charset="0"/>
              </a:rPr>
              <a:t>GUAV 			2g </a:t>
            </a:r>
          </a:p>
          <a:p>
            <a:pPr algn="just">
              <a:buNone/>
            </a:pPr>
            <a:r>
              <a:rPr lang="en-US" sz="2400" dirty="0" smtClean="0">
                <a:latin typeface="Times New Roman" pitchFamily="18" charset="0"/>
                <a:cs typeface="Times New Roman" pitchFamily="18" charset="0"/>
              </a:rPr>
              <a:t>BLACK CATECHU 	5g </a:t>
            </a:r>
          </a:p>
          <a:p>
            <a:pPr algn="just">
              <a:buNone/>
            </a:pPr>
            <a:r>
              <a:rPr lang="en-US" sz="2400" dirty="0" smtClean="0">
                <a:latin typeface="Times New Roman" pitchFamily="18" charset="0"/>
                <a:cs typeface="Times New Roman" pitchFamily="18" charset="0"/>
              </a:rPr>
              <a:t>TULSI 		3g </a:t>
            </a:r>
          </a:p>
          <a:p>
            <a:pPr algn="just">
              <a:buNone/>
            </a:pPr>
            <a:r>
              <a:rPr lang="en-US" sz="2400" dirty="0" smtClean="0">
                <a:latin typeface="Times New Roman" pitchFamily="18" charset="0"/>
                <a:cs typeface="Times New Roman" pitchFamily="18" charset="0"/>
              </a:rPr>
              <a:t>LOHA BHASMA 	2g </a:t>
            </a:r>
          </a:p>
          <a:p>
            <a:pPr algn="just">
              <a:buNone/>
            </a:pPr>
            <a:r>
              <a:rPr lang="en-US" sz="2400" dirty="0" smtClean="0">
                <a:latin typeface="Times New Roman" pitchFamily="18" charset="0"/>
                <a:cs typeface="Times New Roman" pitchFamily="18" charset="0"/>
              </a:rPr>
              <a:t>WATER 		q.s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lnSpcReduction="10000"/>
          </a:bodyPr>
          <a:lstStyle/>
          <a:p>
            <a:pPr>
              <a:buNone/>
            </a:pPr>
            <a:r>
              <a:rPr lang="en-US" sz="2400" b="1" dirty="0" smtClean="0">
                <a:latin typeface="Times New Roman" pitchFamily="18" charset="0"/>
                <a:cs typeface="Times New Roman" pitchFamily="18" charset="0"/>
              </a:rPr>
              <a:t>STEP: I</a:t>
            </a:r>
          </a:p>
          <a:p>
            <a:pPr>
              <a:buNone/>
            </a:pPr>
            <a:r>
              <a:rPr lang="en-US" sz="2400" dirty="0" smtClean="0">
                <a:latin typeface="Times New Roman" pitchFamily="18" charset="0"/>
                <a:cs typeface="Times New Roman" pitchFamily="18" charset="0"/>
              </a:rPr>
              <a:t>	Collection of plant materials from medicinal plant garden and authenticated</a:t>
            </a:r>
          </a:p>
          <a:p>
            <a:pPr>
              <a:buNone/>
            </a:pPr>
            <a:r>
              <a:rPr lang="en-US" sz="2400" b="1" dirty="0" smtClean="0">
                <a:latin typeface="Times New Roman" pitchFamily="18" charset="0"/>
                <a:cs typeface="Times New Roman" pitchFamily="18" charset="0"/>
              </a:rPr>
              <a:t>STEP: II</a:t>
            </a:r>
          </a:p>
          <a:p>
            <a:pPr>
              <a:buNone/>
            </a:pPr>
            <a:r>
              <a:rPr lang="en-US" sz="2400" dirty="0" smtClean="0">
                <a:latin typeface="Times New Roman" pitchFamily="18" charset="0"/>
                <a:cs typeface="Times New Roman" pitchFamily="18" charset="0"/>
              </a:rPr>
              <a:t>	Evaluation of purity and quality of raw materials by morphological, physical and chemical techniques, toxicological studies were performed</a:t>
            </a:r>
          </a:p>
          <a:p>
            <a:pPr>
              <a:buNone/>
            </a:pPr>
            <a:r>
              <a:rPr lang="en-US" sz="2400" b="1" dirty="0" smtClean="0">
                <a:latin typeface="Times New Roman" pitchFamily="18" charset="0"/>
                <a:cs typeface="Times New Roman" pitchFamily="18" charset="0"/>
              </a:rPr>
              <a:t>STEP: III</a:t>
            </a:r>
          </a:p>
          <a:p>
            <a:pPr>
              <a:buNone/>
            </a:pPr>
            <a:r>
              <a:rPr lang="en-US" sz="2400" dirty="0" smtClean="0">
                <a:latin typeface="Times New Roman" pitchFamily="18" charset="0"/>
                <a:cs typeface="Times New Roman" pitchFamily="18" charset="0"/>
              </a:rPr>
              <a:t>	All the drugs were made into powder weighed according to the formula mentioned</a:t>
            </a:r>
          </a:p>
          <a:p>
            <a:pPr>
              <a:buNone/>
            </a:pPr>
            <a:r>
              <a:rPr lang="en-US" sz="2400" b="1" dirty="0" smtClean="0">
                <a:latin typeface="Times New Roman" pitchFamily="18" charset="0"/>
                <a:cs typeface="Times New Roman" pitchFamily="18" charset="0"/>
              </a:rPr>
              <a:t>STEP: IV</a:t>
            </a:r>
          </a:p>
          <a:p>
            <a:pPr>
              <a:buNone/>
            </a:pPr>
            <a:r>
              <a:rPr lang="en-US" sz="2400" dirty="0" smtClean="0">
                <a:latin typeface="Times New Roman" pitchFamily="18" charset="0"/>
                <a:cs typeface="Times New Roman" pitchFamily="18" charset="0"/>
              </a:rPr>
              <a:t>	Prepared herbal hair dye formulas</a:t>
            </a:r>
          </a:p>
          <a:p>
            <a:pPr>
              <a:buNone/>
            </a:pPr>
            <a:r>
              <a:rPr lang="en-US" sz="2400" b="1" dirty="0" smtClean="0">
                <a:latin typeface="Times New Roman" pitchFamily="18" charset="0"/>
                <a:cs typeface="Times New Roman" pitchFamily="18" charset="0"/>
              </a:rPr>
              <a:t>STEP: V</a:t>
            </a:r>
          </a:p>
          <a:p>
            <a:pPr>
              <a:buNone/>
            </a:pPr>
            <a:r>
              <a:rPr lang="en-US" sz="2400" dirty="0" smtClean="0">
                <a:latin typeface="Times New Roman" pitchFamily="18" charset="0"/>
                <a:cs typeface="Times New Roman" pitchFamily="18" charset="0"/>
              </a:rPr>
              <a:t>	Human white hairs were collected from human voluntaries</a:t>
            </a:r>
          </a:p>
          <a:p>
            <a:pPr>
              <a:buNone/>
            </a:pPr>
            <a:r>
              <a:rPr lang="en-US" sz="2400" b="1" dirty="0" smtClean="0">
                <a:latin typeface="Times New Roman" pitchFamily="18" charset="0"/>
                <a:cs typeface="Times New Roman" pitchFamily="18" charset="0"/>
              </a:rPr>
              <a:t>STEP: VI</a:t>
            </a:r>
          </a:p>
          <a:p>
            <a:pPr>
              <a:buNone/>
            </a:pPr>
            <a:r>
              <a:rPr lang="en-US" sz="2400" dirty="0" smtClean="0">
                <a:latin typeface="Times New Roman" pitchFamily="18" charset="0"/>
                <a:cs typeface="Times New Roman" pitchFamily="18" charset="0"/>
              </a:rPr>
              <a:t>	The formulated dye pastes were kept a side for 1h for imbibition and then the white hair samples were kept in the above paste for 30 min, 1 hr ,and 2 hrs then washed with water and observed for its dyeing effect (colour grade),safety parameters, for all formulations.</a:t>
            </a:r>
            <a:endParaRPr lang="en-US" sz="2400"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buNone/>
            </a:pPr>
            <a:r>
              <a:rPr lang="en-US" sz="2800" b="1" dirty="0" smtClean="0">
                <a:latin typeface="Times New Roman" pitchFamily="18" charset="0"/>
                <a:cs typeface="Times New Roman" pitchFamily="18" charset="0"/>
              </a:rPr>
              <a:t>Evaluation parameters:</a:t>
            </a:r>
          </a:p>
          <a:p>
            <a:pPr>
              <a:buFont typeface="Wingdings" pitchFamily="2" charset="2"/>
              <a:buChar char="§"/>
            </a:pPr>
            <a:r>
              <a:rPr lang="en-US" sz="2400" b="1" dirty="0" smtClean="0">
                <a:latin typeface="Times New Roman" pitchFamily="18" charset="0"/>
                <a:cs typeface="Times New Roman" pitchFamily="18" charset="0"/>
              </a:rPr>
              <a:t>DYEING EFFECT: </a:t>
            </a:r>
          </a:p>
          <a:p>
            <a:r>
              <a:rPr lang="en-US" sz="2400" dirty="0" smtClean="0">
                <a:latin typeface="Times New Roman" pitchFamily="18" charset="0"/>
                <a:cs typeface="Times New Roman" pitchFamily="18" charset="0"/>
              </a:rPr>
              <a:t>Physical Appearances: checked for any damage was occurred to hairs and scalp.</a:t>
            </a:r>
          </a:p>
          <a:p>
            <a:r>
              <a:rPr lang="en-US" sz="2400" dirty="0" smtClean="0">
                <a:latin typeface="Times New Roman" pitchFamily="18" charset="0"/>
                <a:cs typeface="Times New Roman" pitchFamily="18" charset="0"/>
              </a:rPr>
              <a:t>Duration of exposure: The time period is recorded after application in intervals.</a:t>
            </a:r>
          </a:p>
          <a:p>
            <a:r>
              <a:rPr lang="en-US" sz="2400" dirty="0" smtClean="0">
                <a:latin typeface="Times New Roman" pitchFamily="18" charset="0"/>
                <a:cs typeface="Times New Roman" pitchFamily="18" charset="0"/>
              </a:rPr>
              <a:t>pH</a:t>
            </a:r>
          </a:p>
          <a:p>
            <a:pPr>
              <a:buNone/>
            </a:pPr>
            <a:endParaRPr lang="en-US" sz="2400"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914400"/>
          </a:xfrm>
        </p:spPr>
        <p:txBody>
          <a:bodyPr>
            <a:normAutofit fontScale="90000"/>
          </a:bodyPr>
          <a:lstStyle/>
          <a:p>
            <a:r>
              <a:rPr lang="en-US" dirty="0" smtClean="0">
                <a:solidFill>
                  <a:srgbClr val="0070C0"/>
                </a:solidFill>
                <a:latin typeface="Adobe Gothic Std B" pitchFamily="34" charset="-128"/>
                <a:ea typeface="Adobe Gothic Std B" pitchFamily="34" charset="-128"/>
              </a:rPr>
              <a:t>        </a:t>
            </a:r>
            <a:r>
              <a:rPr lang="en-US" sz="6700" b="1" dirty="0" smtClean="0">
                <a:solidFill>
                  <a:srgbClr val="2108B8"/>
                </a:solidFill>
                <a:latin typeface="Harrington" pitchFamily="82" charset="0"/>
                <a:ea typeface="Adobe Gothic Std B" pitchFamily="34" charset="-128"/>
              </a:rPr>
              <a:t>Cosmecuiticals</a:t>
            </a:r>
            <a:endParaRPr lang="en-US" sz="6700" b="1" dirty="0">
              <a:solidFill>
                <a:srgbClr val="2108B8"/>
              </a:solidFill>
              <a:latin typeface="Harrington" pitchFamily="82" charset="0"/>
              <a:ea typeface="Adobe Gothic Std B" pitchFamily="34" charset="-128"/>
            </a:endParaRPr>
          </a:p>
        </p:txBody>
      </p:sp>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pic>
        <p:nvPicPr>
          <p:cNvPr id="3" name="Picture 2" descr="D:\BHARATI\ACADEMIC\ndt notes &amp; ppt\cosmecuticals\Herbsberriesandflowers.jpg"/>
          <p:cNvPicPr>
            <a:picLocks noChangeAspect="1" noChangeArrowheads="1"/>
          </p:cNvPicPr>
          <p:nvPr/>
        </p:nvPicPr>
        <p:blipFill>
          <a:blip r:embed="rId2"/>
          <a:srcRect/>
          <a:stretch>
            <a:fillRect/>
          </a:stretch>
        </p:blipFill>
        <p:spPr bwMode="auto">
          <a:xfrm>
            <a:off x="152400" y="990600"/>
            <a:ext cx="5943600" cy="4191000"/>
          </a:xfrm>
          <a:prstGeom prst="rect">
            <a:avLst/>
          </a:prstGeom>
          <a:noFill/>
        </p:spPr>
      </p:pic>
      <p:pic>
        <p:nvPicPr>
          <p:cNvPr id="1027" name="Picture 3" descr="D:\BHARATI\ACADEMIC\ndt notes &amp; ppt\cosmecuticals\images.jpg"/>
          <p:cNvPicPr>
            <a:picLocks noChangeAspect="1" noChangeArrowheads="1"/>
          </p:cNvPicPr>
          <p:nvPr/>
        </p:nvPicPr>
        <p:blipFill>
          <a:blip r:embed="rId3"/>
          <a:srcRect/>
          <a:stretch>
            <a:fillRect/>
          </a:stretch>
        </p:blipFill>
        <p:spPr bwMode="auto">
          <a:xfrm>
            <a:off x="6248400" y="914400"/>
            <a:ext cx="2743200" cy="2143125"/>
          </a:xfrm>
          <a:prstGeom prst="rect">
            <a:avLst/>
          </a:prstGeom>
          <a:noFill/>
        </p:spPr>
      </p:pic>
      <p:pic>
        <p:nvPicPr>
          <p:cNvPr id="1028" name="Picture 4" descr="D:\BHARATI\ACADEMIC\ndt notes &amp; ppt\cosmecuticals\LF-ayurveda-main.jpg"/>
          <p:cNvPicPr>
            <a:picLocks noChangeAspect="1" noChangeArrowheads="1"/>
          </p:cNvPicPr>
          <p:nvPr/>
        </p:nvPicPr>
        <p:blipFill>
          <a:blip r:embed="rId4" cstate="print"/>
          <a:srcRect/>
          <a:stretch>
            <a:fillRect/>
          </a:stretch>
        </p:blipFill>
        <p:spPr bwMode="auto">
          <a:xfrm>
            <a:off x="6248400" y="3200400"/>
            <a:ext cx="2743200" cy="1981200"/>
          </a:xfrm>
          <a:prstGeom prst="rect">
            <a:avLst/>
          </a:prstGeom>
          <a:noFill/>
        </p:spPr>
      </p:pic>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None/>
            </a:pPr>
            <a:r>
              <a:rPr lang="en-US" sz="2800" b="1" dirty="0" smtClean="0">
                <a:latin typeface="Times New Roman" pitchFamily="18" charset="0"/>
                <a:cs typeface="Times New Roman" pitchFamily="18" charset="0"/>
              </a:rPr>
              <a:t>Herbal Styling Gel:</a:t>
            </a:r>
          </a:p>
          <a:p>
            <a:pPr algn="just">
              <a:buNone/>
            </a:pPr>
            <a:r>
              <a:rPr lang="en-US" sz="2400" b="1" dirty="0" smtClean="0">
                <a:latin typeface="Times New Roman" pitchFamily="18" charset="0"/>
                <a:cs typeface="Times New Roman" pitchFamily="18" charset="0"/>
              </a:rPr>
              <a:t>Formulation:</a:t>
            </a:r>
          </a:p>
          <a:p>
            <a:pPr algn="just">
              <a:buNone/>
            </a:pPr>
            <a:r>
              <a:rPr lang="en-US" sz="2400" dirty="0" smtClean="0">
                <a:latin typeface="Times New Roman" pitchFamily="18" charset="0"/>
                <a:cs typeface="Times New Roman" pitchFamily="18" charset="0"/>
              </a:rPr>
              <a:t>Carbapol 934			1 gm</a:t>
            </a:r>
          </a:p>
          <a:p>
            <a:pPr algn="just">
              <a:buNone/>
            </a:pPr>
            <a:r>
              <a:rPr lang="en-US" sz="2400" dirty="0" smtClean="0">
                <a:latin typeface="Times New Roman" pitchFamily="18" charset="0"/>
                <a:cs typeface="Times New Roman" pitchFamily="18" charset="0"/>
              </a:rPr>
              <a:t>Methyl Paraben 		0.5gm </a:t>
            </a:r>
          </a:p>
          <a:p>
            <a:pPr algn="just">
              <a:buNone/>
            </a:pPr>
            <a:r>
              <a:rPr lang="en-US" sz="2400" dirty="0" smtClean="0">
                <a:latin typeface="Times New Roman" pitchFamily="18" charset="0"/>
                <a:cs typeface="Times New Roman" pitchFamily="18" charset="0"/>
              </a:rPr>
              <a:t>Propyl Paraben 		0.2gm</a:t>
            </a:r>
          </a:p>
          <a:p>
            <a:pPr algn="just">
              <a:buNone/>
            </a:pPr>
            <a:r>
              <a:rPr lang="en-US" sz="2400" dirty="0" smtClean="0">
                <a:latin typeface="Times New Roman" pitchFamily="18" charset="0"/>
                <a:cs typeface="Times New Roman" pitchFamily="18" charset="0"/>
              </a:rPr>
              <a:t>Propylene Glycol		0.1 ml</a:t>
            </a:r>
          </a:p>
          <a:p>
            <a:pPr algn="just">
              <a:buNone/>
            </a:pPr>
            <a:r>
              <a:rPr lang="en-US" sz="2400" dirty="0" smtClean="0">
                <a:latin typeface="Times New Roman" pitchFamily="18" charset="0"/>
                <a:cs typeface="Times New Roman" pitchFamily="18" charset="0"/>
              </a:rPr>
              <a:t>Henna				5 gm </a:t>
            </a:r>
          </a:p>
          <a:p>
            <a:pPr algn="just">
              <a:buNone/>
            </a:pPr>
            <a:r>
              <a:rPr lang="en-US" sz="2400" dirty="0" smtClean="0">
                <a:latin typeface="Times New Roman" pitchFamily="18" charset="0"/>
                <a:cs typeface="Times New Roman" pitchFamily="18" charset="0"/>
              </a:rPr>
              <a:t>Black Catechu 		3gm 		</a:t>
            </a:r>
          </a:p>
          <a:p>
            <a:pPr algn="just">
              <a:buNone/>
            </a:pPr>
            <a:r>
              <a:rPr lang="en-US" sz="2400" dirty="0" smtClean="0">
                <a:latin typeface="Times New Roman" pitchFamily="18" charset="0"/>
                <a:cs typeface="Times New Roman" pitchFamily="18" charset="0"/>
              </a:rPr>
              <a:t>Black Tea 			1gm 		Plant Extracts </a:t>
            </a:r>
          </a:p>
          <a:p>
            <a:pPr algn="just">
              <a:buNone/>
            </a:pPr>
            <a:r>
              <a:rPr lang="en-US" sz="2400" dirty="0" smtClean="0">
                <a:latin typeface="Times New Roman" pitchFamily="18" charset="0"/>
                <a:cs typeface="Times New Roman" pitchFamily="18" charset="0"/>
              </a:rPr>
              <a:t>Aloe Vera 			1gm</a:t>
            </a:r>
          </a:p>
          <a:p>
            <a:pPr algn="just">
              <a:buNone/>
            </a:pPr>
            <a:r>
              <a:rPr lang="en-US" sz="2400" dirty="0" smtClean="0">
                <a:latin typeface="Times New Roman" pitchFamily="18" charset="0"/>
                <a:cs typeface="Times New Roman" pitchFamily="18" charset="0"/>
              </a:rPr>
              <a:t>Triethanolamine 		1.2ml</a:t>
            </a:r>
          </a:p>
          <a:p>
            <a:pPr algn="just">
              <a:buNone/>
            </a:pPr>
            <a:r>
              <a:rPr lang="en-US" sz="2400" dirty="0" smtClean="0">
                <a:latin typeface="Times New Roman" pitchFamily="18" charset="0"/>
                <a:cs typeface="Times New Roman" pitchFamily="18" charset="0"/>
              </a:rPr>
              <a:t>Distilled water 		Q.S. ml</a:t>
            </a:r>
          </a:p>
          <a:p>
            <a:pPr algn="just">
              <a:buNone/>
            </a:pPr>
            <a:endParaRPr lang="en-US" sz="2400" dirty="0">
              <a:latin typeface="Times New Roman" pitchFamily="18" charset="0"/>
              <a:cs typeface="Times New Roman" pitchFamily="18" charset="0"/>
            </a:endParaRPr>
          </a:p>
        </p:txBody>
      </p:sp>
      <p:sp>
        <p:nvSpPr>
          <p:cNvPr id="5" name="Right Brace 4"/>
          <p:cNvSpPr/>
          <p:nvPr/>
        </p:nvSpPr>
        <p:spPr>
          <a:xfrm>
            <a:off x="4724400" y="3048000"/>
            <a:ext cx="685800" cy="1447800"/>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85000" lnSpcReduction="20000"/>
          </a:bodyPr>
          <a:lstStyle/>
          <a:p>
            <a:pPr algn="just">
              <a:buFont typeface="Wingdings" pitchFamily="2" charset="2"/>
              <a:buChar char="§"/>
            </a:pPr>
            <a:r>
              <a:rPr lang="en-US" sz="3300" b="1" dirty="0" smtClean="0">
                <a:latin typeface="Times New Roman" pitchFamily="18" charset="0"/>
                <a:cs typeface="Times New Roman" pitchFamily="18" charset="0"/>
              </a:rPr>
              <a:t>Preparation of Plant Extracts: </a:t>
            </a:r>
          </a:p>
          <a:p>
            <a:pPr algn="just"/>
            <a:r>
              <a:rPr lang="en-US" sz="2800" b="1" dirty="0" smtClean="0">
                <a:latin typeface="Times New Roman" pitchFamily="18" charset="0"/>
                <a:cs typeface="Times New Roman" pitchFamily="18" charset="0"/>
              </a:rPr>
              <a:t>Procedure for extraction of Henna:</a:t>
            </a:r>
          </a:p>
          <a:p>
            <a:pPr algn="just">
              <a:buNone/>
            </a:pPr>
            <a:r>
              <a:rPr lang="en-US" sz="2800" dirty="0" smtClean="0">
                <a:latin typeface="Times New Roman" pitchFamily="18" charset="0"/>
                <a:cs typeface="Times New Roman" pitchFamily="18" charset="0"/>
              </a:rPr>
              <a:t>	10 gm of dried henna powder was soaked in mixture of 200ml of methanol and 200ml water for overnight in a rotary shaker. Extract was filtered through Whatman No.41 filter paper. Extract was concentrated by evaporating of solvent. </a:t>
            </a:r>
          </a:p>
          <a:p>
            <a:pPr algn="just"/>
            <a:r>
              <a:rPr lang="en-US" sz="2800" b="1" dirty="0" smtClean="0">
                <a:latin typeface="Times New Roman" pitchFamily="18" charset="0"/>
                <a:cs typeface="Times New Roman" pitchFamily="18" charset="0"/>
              </a:rPr>
              <a:t>Procedure for Extraction of Black Tea:</a:t>
            </a:r>
          </a:p>
          <a:p>
            <a:pPr algn="just">
              <a:buNone/>
            </a:pPr>
            <a:r>
              <a:rPr lang="en-US" sz="2800" dirty="0" smtClean="0">
                <a:latin typeface="Times New Roman" pitchFamily="18" charset="0"/>
                <a:cs typeface="Times New Roman" pitchFamily="18" charset="0"/>
              </a:rPr>
              <a:t>	 50 gm of dried powder sample soaked in 125ml of methanol for 16 hrs in a rotary shaker. What man No.1 filter paper was used to separate the extract of the plant.</a:t>
            </a:r>
          </a:p>
          <a:p>
            <a:pPr algn="just"/>
            <a:r>
              <a:rPr lang="en-US" sz="2800" b="1" dirty="0" smtClean="0">
                <a:latin typeface="Times New Roman" pitchFamily="18" charset="0"/>
                <a:cs typeface="Times New Roman" pitchFamily="18" charset="0"/>
              </a:rPr>
              <a:t>Procedure for Extraction of Black Catechu:</a:t>
            </a:r>
          </a:p>
          <a:p>
            <a:pPr algn="just">
              <a:buNone/>
            </a:pPr>
            <a:r>
              <a:rPr lang="en-US" sz="2800" dirty="0" smtClean="0">
                <a:latin typeface="Times New Roman" pitchFamily="18" charset="0"/>
                <a:cs typeface="Times New Roman" pitchFamily="18" charset="0"/>
              </a:rPr>
              <a:t>	 50gm of dried powder sample soaked in 125ml of ethanol for 16hrs in a rotary shaker. Whatman No.1 filter paper was used to separate the extract of the plant.</a:t>
            </a:r>
          </a:p>
          <a:p>
            <a:pPr algn="just"/>
            <a:r>
              <a:rPr lang="en-US" sz="2800" b="1" dirty="0" smtClean="0">
                <a:latin typeface="Times New Roman" pitchFamily="18" charset="0"/>
                <a:cs typeface="Times New Roman" pitchFamily="18" charset="0"/>
              </a:rPr>
              <a:t>Procedure for extraction of Aloe Vera:</a:t>
            </a:r>
          </a:p>
          <a:p>
            <a:pPr algn="just">
              <a:buNone/>
            </a:pPr>
            <a:r>
              <a:rPr lang="en-US" sz="2800" dirty="0" smtClean="0">
                <a:latin typeface="Times New Roman" pitchFamily="18" charset="0"/>
                <a:cs typeface="Times New Roman" pitchFamily="18" charset="0"/>
              </a:rPr>
              <a:t>	 Take 20 matured aloe Vera leaves were taken and washed it with water to </a:t>
            </a:r>
            <a:r>
              <a:rPr lang="en-US" sz="2800" dirty="0" err="1" smtClean="0">
                <a:latin typeface="Times New Roman" pitchFamily="18" charset="0"/>
                <a:cs typeface="Times New Roman" pitchFamily="18" charset="0"/>
              </a:rPr>
              <a:t>to</a:t>
            </a:r>
            <a:r>
              <a:rPr lang="en-US" sz="2800" dirty="0" smtClean="0">
                <a:latin typeface="Times New Roman" pitchFamily="18" charset="0"/>
                <a:cs typeface="Times New Roman" pitchFamily="18" charset="0"/>
              </a:rPr>
              <a:t> remove dirt. The upper green layer was removed by using knife. With the help of spoon, inner transparent sticky material was taken and allowed to dry to get the powder form.</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Font typeface="Wingdings" pitchFamily="2" charset="2"/>
              <a:buChar char="§"/>
            </a:pPr>
            <a:r>
              <a:rPr lang="en-US" sz="2800" b="1" dirty="0" smtClean="0">
                <a:latin typeface="Times New Roman" pitchFamily="18" charset="0"/>
                <a:cs typeface="Times New Roman" pitchFamily="18" charset="0"/>
              </a:rPr>
              <a:t>Method of Preparation of Gel containing extracts:</a:t>
            </a:r>
          </a:p>
          <a:p>
            <a:pPr algn="just">
              <a:buNone/>
            </a:pPr>
            <a:r>
              <a:rPr lang="en-US" sz="28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The required quantity of Carbopol 934 was slowly sprinkled into weighed amount of purified water with constant stirring to get uniform dispersion and then kept overnight for hydration. </a:t>
            </a:r>
          </a:p>
          <a:p>
            <a:pPr algn="just">
              <a:buNone/>
            </a:pPr>
            <a:r>
              <a:rPr lang="en-US" sz="2400" dirty="0" smtClean="0">
                <a:latin typeface="Times New Roman" pitchFamily="18" charset="0"/>
                <a:cs typeface="Times New Roman" pitchFamily="18" charset="0"/>
              </a:rPr>
              <a:t>	The accurately weighed amounts of dried extracts along with other additives were poured into the fixed amount of hydrated Carbopol dispersion with constant stirring. </a:t>
            </a:r>
          </a:p>
          <a:p>
            <a:pPr algn="just">
              <a:buNone/>
            </a:pPr>
            <a:r>
              <a:rPr lang="en-US" sz="2400" dirty="0" smtClean="0">
                <a:latin typeface="Times New Roman" pitchFamily="18" charset="0"/>
                <a:cs typeface="Times New Roman" pitchFamily="18" charset="0"/>
              </a:rPr>
              <a:t>	The composition of Herbal gel prepared from various extract of Henna, Black Catechu, Black tea, Aloe Vera as formulated.</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buFont typeface="Wingdings" pitchFamily="2" charset="2"/>
              <a:buChar char="§"/>
            </a:pPr>
            <a:r>
              <a:rPr lang="en-US" sz="2800" b="1" dirty="0" smtClean="0">
                <a:latin typeface="Times New Roman" pitchFamily="18" charset="0"/>
                <a:cs typeface="Times New Roman" pitchFamily="18" charset="0"/>
              </a:rPr>
              <a:t>Evaluation parameters:</a:t>
            </a:r>
          </a:p>
          <a:p>
            <a:r>
              <a:rPr lang="en-US" sz="2400" b="1" dirty="0" smtClean="0">
                <a:latin typeface="Times New Roman" pitchFamily="18" charset="0"/>
                <a:cs typeface="Times New Roman" pitchFamily="18" charset="0"/>
              </a:rPr>
              <a:t>Dye Study: </a:t>
            </a:r>
          </a:p>
          <a:p>
            <a:pPr>
              <a:buNone/>
            </a:pPr>
            <a:r>
              <a:rPr lang="en-US" sz="2400" dirty="0" smtClean="0">
                <a:latin typeface="Times New Roman" pitchFamily="18" charset="0"/>
                <a:cs typeface="Times New Roman" pitchFamily="18" charset="0"/>
              </a:rPr>
              <a:t>	The formulated gel was applied to the white hair. After 15, 30, 45, 60 minutes the hair were washed and the colour of hair was observed.</a:t>
            </a:r>
          </a:p>
          <a:p>
            <a:r>
              <a:rPr lang="en-US" sz="2400" b="1" dirty="0" smtClean="0">
                <a:latin typeface="Times New Roman" pitchFamily="18" charset="0"/>
                <a:cs typeface="Times New Roman" pitchFamily="18" charset="0"/>
              </a:rPr>
              <a:t>Morphological Observations:</a:t>
            </a:r>
          </a:p>
          <a:p>
            <a:pPr>
              <a:buNone/>
            </a:pPr>
            <a:r>
              <a:rPr lang="en-US" sz="2400" dirty="0" smtClean="0">
                <a:latin typeface="Times New Roman" pitchFamily="18" charset="0"/>
                <a:cs typeface="Times New Roman" pitchFamily="18" charset="0"/>
              </a:rPr>
              <a:t>	colour, odour and taste ( bitter, astringent etc.) were observed.</a:t>
            </a:r>
          </a:p>
          <a:p>
            <a:r>
              <a:rPr lang="en-US" sz="2400" b="1" dirty="0" smtClean="0">
                <a:latin typeface="Times New Roman" pitchFamily="18" charset="0"/>
                <a:cs typeface="Times New Roman" pitchFamily="18" charset="0"/>
              </a:rPr>
              <a:t>Chemical Studies:</a:t>
            </a:r>
          </a:p>
          <a:p>
            <a:pPr>
              <a:buNone/>
            </a:pPr>
            <a:r>
              <a:rPr lang="en-US" sz="2400" dirty="0" smtClean="0">
                <a:latin typeface="Times New Roman" pitchFamily="18" charset="0"/>
                <a:cs typeface="Times New Roman" pitchFamily="18" charset="0"/>
              </a:rPr>
              <a:t>	Study of constituents present in extracts by performing chemical/identification test.</a:t>
            </a:r>
          </a:p>
          <a:p>
            <a:pPr>
              <a:buNone/>
            </a:pPr>
            <a:endParaRPr lang="en-US" sz="2400" dirty="0" smtClean="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665</TotalTime>
  <Words>2977</Words>
  <Application>Microsoft Office PowerPoint</Application>
  <PresentationFormat>On-screen Show (4:3)</PresentationFormat>
  <Paragraphs>416</Paragraphs>
  <Slides>58</Slides>
  <Notes>0</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        Cosmecuiticals</vt:lpstr>
      <vt:lpstr>Slide 2</vt:lpstr>
      <vt:lpstr>Slide 3</vt:lpstr>
      <vt:lpstr>Slide 4</vt:lpstr>
      <vt:lpstr>Slide 5</vt:lpstr>
      <vt:lpstr>Slide 6</vt:lpstr>
      <vt:lpstr>Slide 7</vt:lpstr>
      <vt:lpstr>        Cosmecuiticals</vt:lpstr>
      <vt:lpstr>Slide 9</vt:lpstr>
      <vt:lpstr>Slide 10</vt:lpstr>
      <vt:lpstr>Slide 11</vt:lpstr>
      <vt:lpstr>Slide 12</vt:lpstr>
      <vt:lpstr>Slide 13</vt:lpstr>
      <vt:lpstr>Slide 14</vt:lpstr>
      <vt:lpstr>Slide 15</vt:lpstr>
      <vt:lpstr>Slide 16</vt:lpstr>
      <vt:lpstr>Slide 17</vt:lpstr>
      <vt:lpstr>        Cosmecuiticals</vt:lpstr>
      <vt:lpstr>Slide 19</vt:lpstr>
      <vt:lpstr>Slide 20</vt:lpstr>
      <vt:lpstr>Slide 21</vt:lpstr>
      <vt:lpstr>Slide 22</vt:lpstr>
      <vt:lpstr>        Cosmecuiticals</vt:lpstr>
      <vt:lpstr>Slide 24</vt:lpstr>
      <vt:lpstr>Slide 25</vt:lpstr>
      <vt:lpstr>Slide 26</vt:lpstr>
      <vt:lpstr>Slide 27</vt:lpstr>
      <vt:lpstr>Slide 28</vt:lpstr>
      <vt:lpstr>Slide 29</vt:lpstr>
      <vt:lpstr>        Cosmecuiticals</vt:lpstr>
      <vt:lpstr>Slide 31</vt:lpstr>
      <vt:lpstr>Slide 32</vt:lpstr>
      <vt:lpstr>Slide 33</vt:lpstr>
      <vt:lpstr>Slide 34</vt:lpstr>
      <vt:lpstr>Slide 35</vt:lpstr>
      <vt:lpstr>Slide 36</vt:lpstr>
      <vt:lpstr>Slide 37</vt:lpstr>
      <vt:lpstr>Slide 38</vt:lpstr>
      <vt:lpstr>        Cosmecuiticals</vt:lpstr>
      <vt:lpstr>Slide 40</vt:lpstr>
      <vt:lpstr>Slide 41</vt:lpstr>
      <vt:lpstr>Slide 42</vt:lpstr>
      <vt:lpstr>Slide 43</vt:lpstr>
      <vt:lpstr>Slide 44</vt:lpstr>
      <vt:lpstr>Slide 45</vt:lpstr>
      <vt:lpstr>Slide 46</vt:lpstr>
      <vt:lpstr>Slide 47</vt:lpstr>
      <vt:lpstr>Slide 48</vt:lpstr>
      <vt:lpstr>        Cosmecuiticals</vt:lpstr>
      <vt:lpstr>Slide 50</vt:lpstr>
      <vt:lpstr>Slide 51</vt:lpstr>
      <vt:lpstr>Slide 52</vt:lpstr>
      <vt:lpstr>Slide 53</vt:lpstr>
      <vt:lpstr>        Cosmecuiticals</vt:lpstr>
      <vt:lpstr>Slide 55</vt:lpstr>
      <vt:lpstr>Slide 56</vt:lpstr>
      <vt:lpstr>Slide 57</vt:lpstr>
      <vt:lpstr>Slide 58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admin</cp:lastModifiedBy>
  <cp:revision>131</cp:revision>
  <dcterms:created xsi:type="dcterms:W3CDTF">2006-08-16T00:00:00Z</dcterms:created>
  <dcterms:modified xsi:type="dcterms:W3CDTF">2020-09-16T09:24:27Z</dcterms:modified>
</cp:coreProperties>
</file>